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fif"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182" r:id="rId4"/>
    <p:sldMasterId id="2147484345" r:id="rId5"/>
    <p:sldMasterId id="2147484370" r:id="rId6"/>
  </p:sldMasterIdLst>
  <p:notesMasterIdLst>
    <p:notesMasterId r:id="rId157"/>
  </p:notesMasterIdLst>
  <p:handoutMasterIdLst>
    <p:handoutMasterId r:id="rId158"/>
  </p:handoutMasterIdLst>
  <p:sldIdLst>
    <p:sldId id="256" r:id="rId7"/>
    <p:sldId id="261" r:id="rId8"/>
    <p:sldId id="277" r:id="rId9"/>
    <p:sldId id="278" r:id="rId10"/>
    <p:sldId id="276" r:id="rId11"/>
    <p:sldId id="264" r:id="rId12"/>
    <p:sldId id="265" r:id="rId13"/>
    <p:sldId id="263" r:id="rId14"/>
    <p:sldId id="280" r:id="rId15"/>
    <p:sldId id="281" r:id="rId16"/>
    <p:sldId id="283" r:id="rId17"/>
    <p:sldId id="285" r:id="rId18"/>
    <p:sldId id="284" r:id="rId19"/>
    <p:sldId id="286" r:id="rId20"/>
    <p:sldId id="287" r:id="rId21"/>
    <p:sldId id="288" r:id="rId22"/>
    <p:sldId id="329" r:id="rId23"/>
    <p:sldId id="330" r:id="rId24"/>
    <p:sldId id="331" r:id="rId25"/>
    <p:sldId id="334" r:id="rId26"/>
    <p:sldId id="339" r:id="rId27"/>
    <p:sldId id="332" r:id="rId28"/>
    <p:sldId id="333" r:id="rId29"/>
    <p:sldId id="337" r:id="rId30"/>
    <p:sldId id="335" r:id="rId31"/>
    <p:sldId id="336" r:id="rId32"/>
    <p:sldId id="338" r:id="rId33"/>
    <p:sldId id="340" r:id="rId34"/>
    <p:sldId id="289" r:id="rId35"/>
    <p:sldId id="290" r:id="rId36"/>
    <p:sldId id="291" r:id="rId37"/>
    <p:sldId id="292" r:id="rId38"/>
    <p:sldId id="270" r:id="rId39"/>
    <p:sldId id="341" r:id="rId40"/>
    <p:sldId id="282" r:id="rId41"/>
    <p:sldId id="342" r:id="rId42"/>
    <p:sldId id="343" r:id="rId43"/>
    <p:sldId id="344" r:id="rId44"/>
    <p:sldId id="346" r:id="rId45"/>
    <p:sldId id="347" r:id="rId46"/>
    <p:sldId id="348" r:id="rId47"/>
    <p:sldId id="349" r:id="rId48"/>
    <p:sldId id="350" r:id="rId49"/>
    <p:sldId id="351" r:id="rId50"/>
    <p:sldId id="352" r:id="rId51"/>
    <p:sldId id="294" r:id="rId52"/>
    <p:sldId id="293" r:id="rId53"/>
    <p:sldId id="353" r:id="rId54"/>
    <p:sldId id="303" r:id="rId55"/>
    <p:sldId id="302" r:id="rId56"/>
    <p:sldId id="296" r:id="rId57"/>
    <p:sldId id="297" r:id="rId58"/>
    <p:sldId id="298" r:id="rId59"/>
    <p:sldId id="299" r:id="rId60"/>
    <p:sldId id="300" r:id="rId61"/>
    <p:sldId id="301" r:id="rId62"/>
    <p:sldId id="354" r:id="rId63"/>
    <p:sldId id="355" r:id="rId64"/>
    <p:sldId id="356" r:id="rId65"/>
    <p:sldId id="357" r:id="rId66"/>
    <p:sldId id="358" r:id="rId67"/>
    <p:sldId id="304" r:id="rId68"/>
    <p:sldId id="306" r:id="rId69"/>
    <p:sldId id="305" r:id="rId70"/>
    <p:sldId id="315" r:id="rId71"/>
    <p:sldId id="318" r:id="rId72"/>
    <p:sldId id="307" r:id="rId73"/>
    <p:sldId id="320" r:id="rId74"/>
    <p:sldId id="319" r:id="rId75"/>
    <p:sldId id="308" r:id="rId76"/>
    <p:sldId id="321" r:id="rId77"/>
    <p:sldId id="322" r:id="rId78"/>
    <p:sldId id="323" r:id="rId79"/>
    <p:sldId id="324" r:id="rId80"/>
    <p:sldId id="326" r:id="rId81"/>
    <p:sldId id="327" r:id="rId82"/>
    <p:sldId id="328" r:id="rId83"/>
    <p:sldId id="359" r:id="rId84"/>
    <p:sldId id="309" r:id="rId85"/>
    <p:sldId id="310" r:id="rId86"/>
    <p:sldId id="311" r:id="rId87"/>
    <p:sldId id="312" r:id="rId88"/>
    <p:sldId id="360" r:id="rId89"/>
    <p:sldId id="361" r:id="rId90"/>
    <p:sldId id="362" r:id="rId91"/>
    <p:sldId id="363" r:id="rId92"/>
    <p:sldId id="364" r:id="rId93"/>
    <p:sldId id="365" r:id="rId94"/>
    <p:sldId id="366" r:id="rId95"/>
    <p:sldId id="367" r:id="rId96"/>
    <p:sldId id="316" r:id="rId97"/>
    <p:sldId id="317" r:id="rId98"/>
    <p:sldId id="368" r:id="rId99"/>
    <p:sldId id="369" r:id="rId100"/>
    <p:sldId id="370" r:id="rId101"/>
    <p:sldId id="371" r:id="rId102"/>
    <p:sldId id="372" r:id="rId103"/>
    <p:sldId id="373" r:id="rId104"/>
    <p:sldId id="374" r:id="rId105"/>
    <p:sldId id="375" r:id="rId106"/>
    <p:sldId id="376" r:id="rId107"/>
    <p:sldId id="377" r:id="rId108"/>
    <p:sldId id="378" r:id="rId109"/>
    <p:sldId id="379" r:id="rId110"/>
    <p:sldId id="380" r:id="rId111"/>
    <p:sldId id="381" r:id="rId112"/>
    <p:sldId id="382" r:id="rId113"/>
    <p:sldId id="383" r:id="rId114"/>
    <p:sldId id="384" r:id="rId115"/>
    <p:sldId id="385" r:id="rId116"/>
    <p:sldId id="386" r:id="rId117"/>
    <p:sldId id="387" r:id="rId118"/>
    <p:sldId id="325" r:id="rId119"/>
    <p:sldId id="388" r:id="rId120"/>
    <p:sldId id="389" r:id="rId121"/>
    <p:sldId id="390"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7" r:id="rId149"/>
    <p:sldId id="418" r:id="rId150"/>
    <p:sldId id="419" r:id="rId151"/>
    <p:sldId id="420" r:id="rId152"/>
    <p:sldId id="421" r:id="rId153"/>
    <p:sldId id="422" r:id="rId154"/>
    <p:sldId id="423" r:id="rId155"/>
    <p:sldId id="424" r:id="rId156"/>
  </p:sldIdLst>
  <p:sldSz cx="9144000" cy="6858000" type="screen4x3"/>
  <p:notesSz cx="6797675" cy="9872663"/>
  <p:embeddedFontLst>
    <p:embeddedFont>
      <p:font typeface="source sans pro" panose="020B0503030403020204" pitchFamily="34" charset="0"/>
      <p:regular r:id="rId159"/>
      <p:bold r:id="rId160"/>
      <p:italic r:id="rId161"/>
      <p:boldItalic r:id="rId162"/>
    </p:embeddedFont>
    <p:embeddedFont>
      <p:font typeface="Sparkasse Head" panose="020B0604020202020204" charset="0"/>
      <p:bold r:id="rId163"/>
    </p:embeddedFont>
    <p:embeddedFont>
      <p:font typeface="Sparkasse Rg" panose="020B0604020202020204" charset="0"/>
      <p:regular r:id="rId164"/>
      <p:bold r:id="rId165"/>
      <p:italic r:id="rId166"/>
      <p:boldItalic r:id="rId167"/>
    </p:embeddedFont>
  </p:embeddedFontLst>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FF2628-B34A-4DF6-8EBF-4257681E1FCA}">
          <p14:sldIdLst>
            <p14:sldId id="256"/>
            <p14:sldId id="261"/>
            <p14:sldId id="277"/>
            <p14:sldId id="278"/>
            <p14:sldId id="276"/>
            <p14:sldId id="264"/>
            <p14:sldId id="265"/>
            <p14:sldId id="263"/>
            <p14:sldId id="280"/>
            <p14:sldId id="281"/>
            <p14:sldId id="283"/>
            <p14:sldId id="285"/>
            <p14:sldId id="284"/>
            <p14:sldId id="286"/>
            <p14:sldId id="287"/>
            <p14:sldId id="288"/>
            <p14:sldId id="329"/>
            <p14:sldId id="330"/>
            <p14:sldId id="331"/>
            <p14:sldId id="334"/>
            <p14:sldId id="339"/>
            <p14:sldId id="332"/>
            <p14:sldId id="333"/>
            <p14:sldId id="337"/>
            <p14:sldId id="335"/>
            <p14:sldId id="336"/>
            <p14:sldId id="338"/>
            <p14:sldId id="340"/>
            <p14:sldId id="289"/>
            <p14:sldId id="290"/>
            <p14:sldId id="291"/>
            <p14:sldId id="292"/>
            <p14:sldId id="270"/>
            <p14:sldId id="341"/>
            <p14:sldId id="282"/>
            <p14:sldId id="342"/>
            <p14:sldId id="343"/>
            <p14:sldId id="344"/>
          </p14:sldIdLst>
        </p14:section>
        <p14:section name="Default Section" id="{1F19FB50-8057-44B7-80B8-F84ECE415BD0}">
          <p14:sldIdLst>
            <p14:sldId id="346"/>
            <p14:sldId id="347"/>
            <p14:sldId id="348"/>
            <p14:sldId id="349"/>
            <p14:sldId id="350"/>
            <p14:sldId id="351"/>
            <p14:sldId id="352"/>
            <p14:sldId id="294"/>
            <p14:sldId id="293"/>
            <p14:sldId id="353"/>
            <p14:sldId id="303"/>
            <p14:sldId id="302"/>
            <p14:sldId id="296"/>
            <p14:sldId id="297"/>
            <p14:sldId id="298"/>
            <p14:sldId id="299"/>
            <p14:sldId id="300"/>
            <p14:sldId id="301"/>
            <p14:sldId id="354"/>
            <p14:sldId id="355"/>
          </p14:sldIdLst>
        </p14:section>
        <p14:section name="Default Section" id="{17048452-457F-4795-9ACF-5D3A19FC3C72}">
          <p14:sldIdLst>
            <p14:sldId id="356"/>
            <p14:sldId id="357"/>
            <p14:sldId id="358"/>
            <p14:sldId id="304"/>
            <p14:sldId id="306"/>
            <p14:sldId id="305"/>
            <p14:sldId id="315"/>
            <p14:sldId id="318"/>
            <p14:sldId id="307"/>
            <p14:sldId id="320"/>
            <p14:sldId id="319"/>
            <p14:sldId id="308"/>
            <p14:sldId id="321"/>
            <p14:sldId id="322"/>
            <p14:sldId id="323"/>
            <p14:sldId id="324"/>
            <p14:sldId id="326"/>
            <p14:sldId id="327"/>
            <p14:sldId id="328"/>
            <p14:sldId id="359"/>
            <p14:sldId id="309"/>
            <p14:sldId id="310"/>
            <p14:sldId id="311"/>
            <p14:sldId id="312"/>
            <p14:sldId id="360"/>
            <p14:sldId id="361"/>
            <p14:sldId id="362"/>
            <p14:sldId id="363"/>
            <p14:sldId id="364"/>
            <p14:sldId id="365"/>
            <p14:sldId id="366"/>
            <p14:sldId id="367"/>
            <p14:sldId id="316"/>
            <p14:sldId id="317"/>
            <p14:sldId id="368"/>
          </p14:sldIdLst>
        </p14:section>
        <p14:section name="Default Section" id="{FA079E20-801E-43A8-9B25-19EA3A03DC10}">
          <p14:sldIdLst>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25"/>
            <p14:sldId id="388"/>
            <p14:sldId id="389"/>
          </p14:sldIdLst>
        </p14:section>
        <p14:section name="Default Section" id="{F95EF5EA-3A36-4CC7-9B23-BC764ACED24E}">
          <p14:sldIdLst>
            <p14:sldId id="390"/>
            <p14:sldId id="391"/>
            <p14:sldId id="392"/>
            <p14:sldId id="393"/>
            <p14:sldId id="394"/>
            <p14:sldId id="395"/>
            <p14:sldId id="396"/>
            <p14:sldId id="397"/>
            <p14:sldId id="398"/>
            <p14:sldId id="399"/>
            <p14:sldId id="400"/>
            <p14:sldId id="401"/>
            <p14:sldId id="402"/>
            <p14:sldId id="403"/>
            <p14:sldId id="404"/>
            <p14:sldId id="405"/>
          </p14:sldIdLst>
        </p14:section>
        <p14:section name="Default Section" id="{9C776221-01C7-4A3F-91A4-B983A7E37AA7}">
          <p14:sldIdLst>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Lst>
        </p14:section>
      </p14:sectionLst>
    </p:ext>
    <p:ext uri="{EFAFB233-063F-42B5-8137-9DF3F51BA10A}">
      <p15:sldGuideLst xmlns:p15="http://schemas.microsoft.com/office/powerpoint/2012/main">
        <p15:guide id="2" orient="horz" pos="2160">
          <p15:clr>
            <a:srgbClr val="A4A3A4"/>
          </p15:clr>
        </p15:guide>
        <p15:guide id="3"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sten Bosker" initials="TB" lastIdx="97" clrIdx="0">
    <p:extLst>
      <p:ext uri="{19B8F6BF-5375-455C-9EA6-DF929625EA0E}">
        <p15:presenceInfo xmlns:p15="http://schemas.microsoft.com/office/powerpoint/2012/main" userId="S-1-5-21-3387557253-1779424890-1895347609-1183" providerId="AD"/>
      </p:ext>
    </p:extLst>
  </p:cmAuthor>
  <p:cmAuthor id="2" name="Frau Carina Lau" initials="FCL" lastIdx="12" clrIdx="1">
    <p:extLst>
      <p:ext uri="{19B8F6BF-5375-455C-9EA6-DF929625EA0E}">
        <p15:presenceInfo xmlns:p15="http://schemas.microsoft.com/office/powerpoint/2012/main" userId="S-1-5-21-3387557253-1779424890-1895347609-2608" providerId="AD"/>
      </p:ext>
    </p:extLst>
  </p:cmAuthor>
  <p:cmAuthor id="3" name="Nicole Brand" initials="NB" lastIdx="219" clrIdx="2">
    <p:extLst>
      <p:ext uri="{19B8F6BF-5375-455C-9EA6-DF929625EA0E}">
        <p15:presenceInfo xmlns:p15="http://schemas.microsoft.com/office/powerpoint/2012/main" userId="S-1-5-21-3387557253-1779424890-1895347609-1160" providerId="AD"/>
      </p:ext>
    </p:extLst>
  </p:cmAuthor>
  <p:cmAuthor id="4" name="Herr Behin Minaei" initials="HBM" lastIdx="4" clrIdx="3">
    <p:extLst>
      <p:ext uri="{19B8F6BF-5375-455C-9EA6-DF929625EA0E}">
        <p15:presenceInfo xmlns:p15="http://schemas.microsoft.com/office/powerpoint/2012/main" userId="S-1-5-21-3387557253-1779424890-1895347609-2637" providerId="AD"/>
      </p:ext>
    </p:extLst>
  </p:cmAuthor>
  <p:cmAuthor id="5" name="Timo Bucher" initials="TB" lastIdx="1" clrIdx="4">
    <p:extLst>
      <p:ext uri="{19B8F6BF-5375-455C-9EA6-DF929625EA0E}">
        <p15:presenceInfo xmlns:p15="http://schemas.microsoft.com/office/powerpoint/2012/main" userId="Timo Buch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FF0000"/>
    <a:srgbClr val="A22E0E"/>
    <a:srgbClr val="CCCCCC"/>
    <a:srgbClr val="D9D9D9"/>
    <a:srgbClr val="E9E9E9"/>
    <a:srgbClr val="999999"/>
    <a:srgbClr val="666666"/>
    <a:srgbClr val="7F7F7F"/>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snapToGrid="0">
      <p:cViewPr varScale="1">
        <p:scale>
          <a:sx n="105" d="100"/>
          <a:sy n="105" d="100"/>
        </p:scale>
        <p:origin x="1728" y="9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10"/>
        <p:guide pos="214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font" Target="fonts/font1.fntdata"/><Relationship Id="rId170" Type="http://schemas.openxmlformats.org/officeDocument/2006/relationships/viewProps" Target="view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font" Target="fonts/font2.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theme" Target="theme/theme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font" Target="fonts/font3.fntdata"/><Relationship Id="rId166"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2"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font" Target="fonts/font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font" Target="fonts/font6.fntdata"/><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font" Target="fonts/font7.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ECCU Trade Balance 2017 – 2020 in EC$M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bar"/>
        <c:grouping val="clustered"/>
        <c:varyColors val="0"/>
        <c:ser>
          <c:idx val="0"/>
          <c:order val="0"/>
          <c:tx>
            <c:strRef>
              <c:f>Sheet1!$B$1</c:f>
              <c:strCache>
                <c:ptCount val="1"/>
                <c:pt idx="0">
                  <c:v>Trade Balance</c:v>
                </c:pt>
              </c:strCache>
            </c:strRef>
          </c:tx>
          <c:spPr>
            <a:solidFill>
              <a:schemeClr val="accent1"/>
            </a:solidFill>
            <a:ln>
              <a:noFill/>
            </a:ln>
            <a:effectLst/>
          </c:spPr>
          <c:invertIfNegative val="0"/>
          <c:cat>
            <c:numRef>
              <c:f>Sheet1!$A$2:$A$5</c:f>
              <c:numCache>
                <c:formatCode>General</c:formatCode>
                <c:ptCount val="4"/>
                <c:pt idx="0">
                  <c:v>2020</c:v>
                </c:pt>
                <c:pt idx="1">
                  <c:v>2019</c:v>
                </c:pt>
                <c:pt idx="2">
                  <c:v>2018</c:v>
                </c:pt>
                <c:pt idx="3">
                  <c:v>2017</c:v>
                </c:pt>
              </c:numCache>
            </c:numRef>
          </c:cat>
          <c:val>
            <c:numRef>
              <c:f>Sheet1!$B$2:$B$5</c:f>
              <c:numCache>
                <c:formatCode>General</c:formatCode>
                <c:ptCount val="4"/>
                <c:pt idx="0">
                  <c:v>-5779</c:v>
                </c:pt>
                <c:pt idx="1">
                  <c:v>-7546</c:v>
                </c:pt>
                <c:pt idx="2">
                  <c:v>-7842</c:v>
                </c:pt>
                <c:pt idx="3">
                  <c:v>-6429</c:v>
                </c:pt>
              </c:numCache>
            </c:numRef>
          </c:val>
          <c:extLst>
            <c:ext xmlns:c16="http://schemas.microsoft.com/office/drawing/2014/chart" uri="{C3380CC4-5D6E-409C-BE32-E72D297353CC}">
              <c16:uniqueId val="{00000000-1082-4E99-A4CE-930ACBB9D88F}"/>
            </c:ext>
          </c:extLst>
        </c:ser>
        <c:ser>
          <c:idx val="1"/>
          <c:order val="1"/>
          <c:tx>
            <c:strRef>
              <c:f>Sheet1!$C$1</c:f>
              <c:strCache>
                <c:ptCount val="1"/>
                <c:pt idx="0">
                  <c:v>Export</c:v>
                </c:pt>
              </c:strCache>
            </c:strRef>
          </c:tx>
          <c:spPr>
            <a:solidFill>
              <a:srgbClr val="FFC000"/>
            </a:solidFill>
            <a:ln>
              <a:noFill/>
            </a:ln>
            <a:effectLst/>
          </c:spPr>
          <c:invertIfNegative val="0"/>
          <c:cat>
            <c:numRef>
              <c:f>Sheet1!$A$2:$A$5</c:f>
              <c:numCache>
                <c:formatCode>General</c:formatCode>
                <c:ptCount val="4"/>
                <c:pt idx="0">
                  <c:v>2020</c:v>
                </c:pt>
                <c:pt idx="1">
                  <c:v>2019</c:v>
                </c:pt>
                <c:pt idx="2">
                  <c:v>2018</c:v>
                </c:pt>
                <c:pt idx="3">
                  <c:v>2017</c:v>
                </c:pt>
              </c:numCache>
            </c:numRef>
          </c:cat>
          <c:val>
            <c:numRef>
              <c:f>Sheet1!$C$2:$C$5</c:f>
              <c:numCache>
                <c:formatCode>General</c:formatCode>
                <c:ptCount val="4"/>
                <c:pt idx="0">
                  <c:v>616</c:v>
                </c:pt>
                <c:pt idx="1">
                  <c:v>765</c:v>
                </c:pt>
                <c:pt idx="2">
                  <c:v>643</c:v>
                </c:pt>
                <c:pt idx="3">
                  <c:v>790</c:v>
                </c:pt>
              </c:numCache>
            </c:numRef>
          </c:val>
          <c:extLst>
            <c:ext xmlns:c16="http://schemas.microsoft.com/office/drawing/2014/chart" uri="{C3380CC4-5D6E-409C-BE32-E72D297353CC}">
              <c16:uniqueId val="{00000001-1082-4E99-A4CE-930ACBB9D88F}"/>
            </c:ext>
          </c:extLst>
        </c:ser>
        <c:ser>
          <c:idx val="2"/>
          <c:order val="2"/>
          <c:tx>
            <c:strRef>
              <c:f>Sheet1!$D$1</c:f>
              <c:strCache>
                <c:ptCount val="1"/>
                <c:pt idx="0">
                  <c:v>Import</c:v>
                </c:pt>
              </c:strCache>
            </c:strRef>
          </c:tx>
          <c:spPr>
            <a:solidFill>
              <a:srgbClr val="00B0F0"/>
            </a:solidFill>
            <a:ln>
              <a:noFill/>
            </a:ln>
            <a:effectLst/>
          </c:spPr>
          <c:invertIfNegative val="0"/>
          <c:cat>
            <c:numRef>
              <c:f>Sheet1!$A$2:$A$5</c:f>
              <c:numCache>
                <c:formatCode>General</c:formatCode>
                <c:ptCount val="4"/>
                <c:pt idx="0">
                  <c:v>2020</c:v>
                </c:pt>
                <c:pt idx="1">
                  <c:v>2019</c:v>
                </c:pt>
                <c:pt idx="2">
                  <c:v>2018</c:v>
                </c:pt>
                <c:pt idx="3">
                  <c:v>2017</c:v>
                </c:pt>
              </c:numCache>
            </c:numRef>
          </c:cat>
          <c:val>
            <c:numRef>
              <c:f>Sheet1!$D$2:$D$5</c:f>
              <c:numCache>
                <c:formatCode>General</c:formatCode>
                <c:ptCount val="4"/>
                <c:pt idx="0">
                  <c:v>6395</c:v>
                </c:pt>
                <c:pt idx="1">
                  <c:v>8311</c:v>
                </c:pt>
                <c:pt idx="2">
                  <c:v>8485</c:v>
                </c:pt>
                <c:pt idx="3">
                  <c:v>7219</c:v>
                </c:pt>
              </c:numCache>
            </c:numRef>
          </c:val>
          <c:extLst>
            <c:ext xmlns:c16="http://schemas.microsoft.com/office/drawing/2014/chart" uri="{C3380CC4-5D6E-409C-BE32-E72D297353CC}">
              <c16:uniqueId val="{00000002-1082-4E99-A4CE-930ACBB9D88F}"/>
            </c:ext>
          </c:extLst>
        </c:ser>
        <c:dLbls>
          <c:showLegendKey val="0"/>
          <c:showVal val="0"/>
          <c:showCatName val="0"/>
          <c:showSerName val="0"/>
          <c:showPercent val="0"/>
          <c:showBubbleSize val="0"/>
        </c:dLbls>
        <c:gapWidth val="182"/>
        <c:axId val="364808047"/>
        <c:axId val="364808879"/>
      </c:barChart>
      <c:catAx>
        <c:axId val="3648080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364808879"/>
        <c:crosses val="autoZero"/>
        <c:auto val="1"/>
        <c:lblAlgn val="ctr"/>
        <c:lblOffset val="100"/>
        <c:noMultiLvlLbl val="0"/>
      </c:catAx>
      <c:valAx>
        <c:axId val="3648088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364808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F875B1-002B-4611-B7DD-C404FDA953B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C713DB11-1464-4415-A4E4-9A383D8E3EA2}">
      <dgm:prSet phldrT="[Text]" custT="1"/>
      <dgm:spPr>
        <a:solidFill>
          <a:srgbClr val="00B050"/>
        </a:solidFill>
      </dgm:spPr>
      <dgm:t>
        <a:bodyPr/>
        <a:lstStyle/>
        <a:p>
          <a:r>
            <a:rPr lang="en-US" sz="1400"/>
            <a:t>Presales</a:t>
          </a:r>
          <a:endParaRPr lang="en-US" sz="1100" dirty="0"/>
        </a:p>
      </dgm:t>
    </dgm:pt>
    <dgm:pt modelId="{22E6A89C-8AD4-468D-8426-A59F2FE8D06A}" type="parTrans" cxnId="{AD6A1BE9-426E-4771-B67F-0F2CD675D594}">
      <dgm:prSet/>
      <dgm:spPr/>
      <dgm:t>
        <a:bodyPr/>
        <a:lstStyle/>
        <a:p>
          <a:endParaRPr lang="en-US"/>
        </a:p>
      </dgm:t>
    </dgm:pt>
    <dgm:pt modelId="{E189E647-E6E9-4C79-819E-2DADEB6FFDEE}" type="sibTrans" cxnId="{AD6A1BE9-426E-4771-B67F-0F2CD675D594}">
      <dgm:prSet/>
      <dgm:spPr/>
      <dgm:t>
        <a:bodyPr/>
        <a:lstStyle/>
        <a:p>
          <a:endParaRPr lang="en-US"/>
        </a:p>
      </dgm:t>
    </dgm:pt>
    <dgm:pt modelId="{961AB336-065A-482C-B784-6B733690F2BA}">
      <dgm:prSet phldrT="[Text]" custT="1"/>
      <dgm:spPr>
        <a:solidFill>
          <a:srgbClr val="00B0F0"/>
        </a:solidFill>
      </dgm:spPr>
      <dgm:t>
        <a:bodyPr/>
        <a:lstStyle/>
        <a:p>
          <a:r>
            <a:rPr lang="en-US" sz="1400"/>
            <a:t>Client Meeting</a:t>
          </a:r>
          <a:endParaRPr lang="en-US" sz="1400" dirty="0"/>
        </a:p>
      </dgm:t>
    </dgm:pt>
    <dgm:pt modelId="{BC3E940B-6450-434D-9963-5990DF49CBA5}" type="parTrans" cxnId="{1680E401-6349-4E3F-866A-C912ABF08AA4}">
      <dgm:prSet/>
      <dgm:spPr/>
      <dgm:t>
        <a:bodyPr/>
        <a:lstStyle/>
        <a:p>
          <a:endParaRPr lang="en-US"/>
        </a:p>
      </dgm:t>
    </dgm:pt>
    <dgm:pt modelId="{88C07A90-CFED-434D-94EA-1611E46A9891}" type="sibTrans" cxnId="{1680E401-6349-4E3F-866A-C912ABF08AA4}">
      <dgm:prSet/>
      <dgm:spPr/>
      <dgm:t>
        <a:bodyPr/>
        <a:lstStyle/>
        <a:p>
          <a:endParaRPr lang="en-US"/>
        </a:p>
      </dgm:t>
    </dgm:pt>
    <dgm:pt modelId="{762FE544-4E8A-4D81-B283-AC89A7AC761E}">
      <dgm:prSet phldrT="[Text]" custT="1"/>
      <dgm:spPr>
        <a:solidFill>
          <a:schemeClr val="accent6"/>
        </a:solidFill>
      </dgm:spPr>
      <dgm:t>
        <a:bodyPr/>
        <a:lstStyle/>
        <a:p>
          <a:r>
            <a:rPr lang="en-US" sz="1200" dirty="0"/>
            <a:t>P&amp;L and BS</a:t>
          </a:r>
        </a:p>
      </dgm:t>
    </dgm:pt>
    <dgm:pt modelId="{CFB7F735-183A-4AD7-886C-CD720E2530AE}" type="parTrans" cxnId="{C01593FA-C503-4CE8-A93B-20A26E850143}">
      <dgm:prSet/>
      <dgm:spPr/>
      <dgm:t>
        <a:bodyPr/>
        <a:lstStyle/>
        <a:p>
          <a:endParaRPr lang="en-US"/>
        </a:p>
      </dgm:t>
    </dgm:pt>
    <dgm:pt modelId="{9872D936-572B-4B31-B928-A69662F75221}" type="sibTrans" cxnId="{C01593FA-C503-4CE8-A93B-20A26E850143}">
      <dgm:prSet/>
      <dgm:spPr/>
      <dgm:t>
        <a:bodyPr/>
        <a:lstStyle/>
        <a:p>
          <a:endParaRPr lang="en-US"/>
        </a:p>
      </dgm:t>
    </dgm:pt>
    <dgm:pt modelId="{C3FB955F-BAF1-4089-BAAB-A48ADCEADEBD}">
      <dgm:prSet phldrT="[Text]" custT="1"/>
      <dgm:spPr>
        <a:solidFill>
          <a:srgbClr val="002060"/>
        </a:solidFill>
      </dgm:spPr>
      <dgm:t>
        <a:bodyPr/>
        <a:lstStyle/>
        <a:p>
          <a:r>
            <a:rPr lang="en-US" sz="1100"/>
            <a:t>Assessment &amp; Application</a:t>
          </a:r>
          <a:endParaRPr lang="en-US" sz="1100" dirty="0"/>
        </a:p>
      </dgm:t>
    </dgm:pt>
    <dgm:pt modelId="{0E90BC71-55DB-4A02-B92D-090AF9BA380E}" type="parTrans" cxnId="{47346841-826D-4E19-95D8-BACE84C843B2}">
      <dgm:prSet/>
      <dgm:spPr/>
      <dgm:t>
        <a:bodyPr/>
        <a:lstStyle/>
        <a:p>
          <a:endParaRPr lang="en-US"/>
        </a:p>
      </dgm:t>
    </dgm:pt>
    <dgm:pt modelId="{EABFC647-DC4A-48F5-8A18-520408A1213D}" type="sibTrans" cxnId="{47346841-826D-4E19-95D8-BACE84C843B2}">
      <dgm:prSet/>
      <dgm:spPr/>
      <dgm:t>
        <a:bodyPr/>
        <a:lstStyle/>
        <a:p>
          <a:endParaRPr lang="en-US"/>
        </a:p>
      </dgm:t>
    </dgm:pt>
    <dgm:pt modelId="{F989D0ED-6640-46D4-AB71-F6260FDCAB9C}">
      <dgm:prSet phldrT="[Text]" custT="1"/>
      <dgm:spPr>
        <a:solidFill>
          <a:srgbClr val="FFFF00"/>
        </a:solidFill>
      </dgm:spPr>
      <dgm:t>
        <a:bodyPr/>
        <a:lstStyle/>
        <a:p>
          <a:r>
            <a:rPr lang="de-DE" sz="1000" dirty="0" err="1">
              <a:solidFill>
                <a:schemeClr val="tx1"/>
              </a:solidFill>
            </a:rPr>
            <a:t>Approval</a:t>
          </a:r>
          <a:r>
            <a:rPr lang="de-DE" sz="1000" dirty="0">
              <a:solidFill>
                <a:schemeClr val="tx1"/>
              </a:solidFill>
            </a:rPr>
            <a:t> </a:t>
          </a:r>
        </a:p>
        <a:p>
          <a:r>
            <a:rPr lang="de-DE" sz="1000" dirty="0">
              <a:solidFill>
                <a:schemeClr val="tx1"/>
              </a:solidFill>
            </a:rPr>
            <a:t>&amp; </a:t>
          </a:r>
          <a:r>
            <a:rPr lang="de-DE" sz="1000" dirty="0" err="1">
              <a:solidFill>
                <a:schemeClr val="tx1"/>
              </a:solidFill>
            </a:rPr>
            <a:t>Disbursement</a:t>
          </a:r>
          <a:endParaRPr lang="en-US" sz="1000" dirty="0">
            <a:solidFill>
              <a:schemeClr val="tx1"/>
            </a:solidFill>
          </a:endParaRPr>
        </a:p>
      </dgm:t>
    </dgm:pt>
    <dgm:pt modelId="{4E1541C3-6528-4495-A5A2-A95E471BE498}" type="parTrans" cxnId="{02B82A23-DB5A-4686-93D4-9E9F204139B2}">
      <dgm:prSet/>
      <dgm:spPr/>
      <dgm:t>
        <a:bodyPr/>
        <a:lstStyle/>
        <a:p>
          <a:endParaRPr lang="en-US"/>
        </a:p>
      </dgm:t>
    </dgm:pt>
    <dgm:pt modelId="{FFBE0023-B8C2-44AD-AEF1-15FBB1E97C1F}" type="sibTrans" cxnId="{02B82A23-DB5A-4686-93D4-9E9F204139B2}">
      <dgm:prSet/>
      <dgm:spPr/>
      <dgm:t>
        <a:bodyPr/>
        <a:lstStyle/>
        <a:p>
          <a:endParaRPr lang="en-US"/>
        </a:p>
      </dgm:t>
    </dgm:pt>
    <dgm:pt modelId="{9275DF13-72A3-4E2E-A5AC-A4332797B394}">
      <dgm:prSet phldrT="[Text]" custT="1"/>
      <dgm:spPr>
        <a:solidFill>
          <a:srgbClr val="FF0000"/>
        </a:solidFill>
      </dgm:spPr>
      <dgm:t>
        <a:bodyPr/>
        <a:lstStyle/>
        <a:p>
          <a:r>
            <a:rPr lang="en-US" sz="1400" dirty="0"/>
            <a:t>Aftersales</a:t>
          </a:r>
          <a:endParaRPr lang="en-US" sz="800" dirty="0"/>
        </a:p>
      </dgm:t>
    </dgm:pt>
    <dgm:pt modelId="{79476C75-E3B4-4394-9D8E-E69C17175651}" type="sibTrans" cxnId="{53BED621-556C-4E37-BB2E-48FA52250B57}">
      <dgm:prSet/>
      <dgm:spPr/>
      <dgm:t>
        <a:bodyPr/>
        <a:lstStyle/>
        <a:p>
          <a:endParaRPr lang="en-US"/>
        </a:p>
      </dgm:t>
    </dgm:pt>
    <dgm:pt modelId="{86C961E6-477C-4A17-8B03-E49E56FB5E2C}" type="parTrans" cxnId="{53BED621-556C-4E37-BB2E-48FA52250B57}">
      <dgm:prSet/>
      <dgm:spPr/>
      <dgm:t>
        <a:bodyPr/>
        <a:lstStyle/>
        <a:p>
          <a:endParaRPr lang="en-US"/>
        </a:p>
      </dgm:t>
    </dgm:pt>
    <dgm:pt modelId="{CFB1B851-2826-4CB2-BD08-EFDCE90A5456}" type="pres">
      <dgm:prSet presAssocID="{BEF875B1-002B-4611-B7DD-C404FDA953B4}" presName="compositeShape" presStyleCnt="0">
        <dgm:presLayoutVars>
          <dgm:chMax val="7"/>
          <dgm:dir/>
          <dgm:resizeHandles val="exact"/>
        </dgm:presLayoutVars>
      </dgm:prSet>
      <dgm:spPr/>
    </dgm:pt>
    <dgm:pt modelId="{821614CE-3FE4-429C-B8F5-56E64B899C38}" type="pres">
      <dgm:prSet presAssocID="{BEF875B1-002B-4611-B7DD-C404FDA953B4}" presName="wedge1" presStyleLbl="node1" presStyleIdx="0" presStyleCnt="6"/>
      <dgm:spPr/>
    </dgm:pt>
    <dgm:pt modelId="{623914BA-60CA-4955-9A48-E85BAEAF6C10}" type="pres">
      <dgm:prSet presAssocID="{BEF875B1-002B-4611-B7DD-C404FDA953B4}" presName="dummy1a" presStyleCnt="0"/>
      <dgm:spPr/>
    </dgm:pt>
    <dgm:pt modelId="{88592EF9-11EE-4E8E-BBD2-333107386F54}" type="pres">
      <dgm:prSet presAssocID="{BEF875B1-002B-4611-B7DD-C404FDA953B4}" presName="dummy1b" presStyleCnt="0"/>
      <dgm:spPr/>
    </dgm:pt>
    <dgm:pt modelId="{2AA7EBC3-634F-4086-B70A-E6644D51D985}" type="pres">
      <dgm:prSet presAssocID="{BEF875B1-002B-4611-B7DD-C404FDA953B4}" presName="wedge1Tx" presStyleLbl="node1" presStyleIdx="0" presStyleCnt="6">
        <dgm:presLayoutVars>
          <dgm:chMax val="0"/>
          <dgm:chPref val="0"/>
          <dgm:bulletEnabled val="1"/>
        </dgm:presLayoutVars>
      </dgm:prSet>
      <dgm:spPr/>
    </dgm:pt>
    <dgm:pt modelId="{F0E412AD-FC83-4A64-A3BA-70638C57811C}" type="pres">
      <dgm:prSet presAssocID="{BEF875B1-002B-4611-B7DD-C404FDA953B4}" presName="wedge2" presStyleLbl="node1" presStyleIdx="1" presStyleCnt="6"/>
      <dgm:spPr/>
    </dgm:pt>
    <dgm:pt modelId="{1D922238-4C7B-4C9B-B704-3777E411E354}" type="pres">
      <dgm:prSet presAssocID="{BEF875B1-002B-4611-B7DD-C404FDA953B4}" presName="dummy2a" presStyleCnt="0"/>
      <dgm:spPr/>
    </dgm:pt>
    <dgm:pt modelId="{BBF21648-7F6C-45CB-86AB-A13BBBEFDAB0}" type="pres">
      <dgm:prSet presAssocID="{BEF875B1-002B-4611-B7DD-C404FDA953B4}" presName="dummy2b" presStyleCnt="0"/>
      <dgm:spPr/>
    </dgm:pt>
    <dgm:pt modelId="{BF6938A7-394C-479D-990C-F8FE7A2800B4}" type="pres">
      <dgm:prSet presAssocID="{BEF875B1-002B-4611-B7DD-C404FDA953B4}" presName="wedge2Tx" presStyleLbl="node1" presStyleIdx="1" presStyleCnt="6">
        <dgm:presLayoutVars>
          <dgm:chMax val="0"/>
          <dgm:chPref val="0"/>
          <dgm:bulletEnabled val="1"/>
        </dgm:presLayoutVars>
      </dgm:prSet>
      <dgm:spPr/>
    </dgm:pt>
    <dgm:pt modelId="{BF847141-FF5D-4866-BBAF-5C6D2BE14C5F}" type="pres">
      <dgm:prSet presAssocID="{BEF875B1-002B-4611-B7DD-C404FDA953B4}" presName="wedge3" presStyleLbl="node1" presStyleIdx="2" presStyleCnt="6"/>
      <dgm:spPr/>
    </dgm:pt>
    <dgm:pt modelId="{99301CAC-E374-493F-AA60-3B31C9E6566F}" type="pres">
      <dgm:prSet presAssocID="{BEF875B1-002B-4611-B7DD-C404FDA953B4}" presName="dummy3a" presStyleCnt="0"/>
      <dgm:spPr/>
    </dgm:pt>
    <dgm:pt modelId="{DE00E2E7-C5D1-490F-9E20-E0418CB25D2A}" type="pres">
      <dgm:prSet presAssocID="{BEF875B1-002B-4611-B7DD-C404FDA953B4}" presName="dummy3b" presStyleCnt="0"/>
      <dgm:spPr/>
    </dgm:pt>
    <dgm:pt modelId="{65BADCF1-5299-4D5C-993D-87EBAC0145EF}" type="pres">
      <dgm:prSet presAssocID="{BEF875B1-002B-4611-B7DD-C404FDA953B4}" presName="wedge3Tx" presStyleLbl="node1" presStyleIdx="2" presStyleCnt="6">
        <dgm:presLayoutVars>
          <dgm:chMax val="0"/>
          <dgm:chPref val="0"/>
          <dgm:bulletEnabled val="1"/>
        </dgm:presLayoutVars>
      </dgm:prSet>
      <dgm:spPr/>
    </dgm:pt>
    <dgm:pt modelId="{E92EC7AD-694B-40F7-9FED-A72507ED2A5B}" type="pres">
      <dgm:prSet presAssocID="{BEF875B1-002B-4611-B7DD-C404FDA953B4}" presName="wedge4" presStyleLbl="node1" presStyleIdx="3" presStyleCnt="6"/>
      <dgm:spPr/>
    </dgm:pt>
    <dgm:pt modelId="{DFFD0C9E-76D8-4A60-B792-9DDC0058ABFF}" type="pres">
      <dgm:prSet presAssocID="{BEF875B1-002B-4611-B7DD-C404FDA953B4}" presName="dummy4a" presStyleCnt="0"/>
      <dgm:spPr/>
    </dgm:pt>
    <dgm:pt modelId="{B1A8F3B8-5E21-4069-AFF6-31B95F497F73}" type="pres">
      <dgm:prSet presAssocID="{BEF875B1-002B-4611-B7DD-C404FDA953B4}" presName="dummy4b" presStyleCnt="0"/>
      <dgm:spPr/>
    </dgm:pt>
    <dgm:pt modelId="{EB3DA836-E0A5-4597-A283-1F3CBDE1EE79}" type="pres">
      <dgm:prSet presAssocID="{BEF875B1-002B-4611-B7DD-C404FDA953B4}" presName="wedge4Tx" presStyleLbl="node1" presStyleIdx="3" presStyleCnt="6">
        <dgm:presLayoutVars>
          <dgm:chMax val="0"/>
          <dgm:chPref val="0"/>
          <dgm:bulletEnabled val="1"/>
        </dgm:presLayoutVars>
      </dgm:prSet>
      <dgm:spPr/>
    </dgm:pt>
    <dgm:pt modelId="{8DED3EE2-D278-41EE-B171-C6B09EC30239}" type="pres">
      <dgm:prSet presAssocID="{BEF875B1-002B-4611-B7DD-C404FDA953B4}" presName="wedge5" presStyleLbl="node1" presStyleIdx="4" presStyleCnt="6"/>
      <dgm:spPr/>
    </dgm:pt>
    <dgm:pt modelId="{2B7F3162-2077-4F77-B9C6-E315A860C965}" type="pres">
      <dgm:prSet presAssocID="{BEF875B1-002B-4611-B7DD-C404FDA953B4}" presName="dummy5a" presStyleCnt="0"/>
      <dgm:spPr/>
    </dgm:pt>
    <dgm:pt modelId="{70E0228B-ECBB-4A61-94EC-CE5DE0937A68}" type="pres">
      <dgm:prSet presAssocID="{BEF875B1-002B-4611-B7DD-C404FDA953B4}" presName="dummy5b" presStyleCnt="0"/>
      <dgm:spPr/>
    </dgm:pt>
    <dgm:pt modelId="{1E5C9579-2FDD-4208-A82D-928D761183F6}" type="pres">
      <dgm:prSet presAssocID="{BEF875B1-002B-4611-B7DD-C404FDA953B4}" presName="wedge5Tx" presStyleLbl="node1" presStyleIdx="4" presStyleCnt="6">
        <dgm:presLayoutVars>
          <dgm:chMax val="0"/>
          <dgm:chPref val="0"/>
          <dgm:bulletEnabled val="1"/>
        </dgm:presLayoutVars>
      </dgm:prSet>
      <dgm:spPr/>
    </dgm:pt>
    <dgm:pt modelId="{ECCF897A-5BF5-4D2E-8B00-4994477E157D}" type="pres">
      <dgm:prSet presAssocID="{BEF875B1-002B-4611-B7DD-C404FDA953B4}" presName="wedge6" presStyleLbl="node1" presStyleIdx="5" presStyleCnt="6"/>
      <dgm:spPr/>
    </dgm:pt>
    <dgm:pt modelId="{BA53D2D0-64AB-4EF4-96C7-EA6233F07325}" type="pres">
      <dgm:prSet presAssocID="{BEF875B1-002B-4611-B7DD-C404FDA953B4}" presName="dummy6a" presStyleCnt="0"/>
      <dgm:spPr/>
    </dgm:pt>
    <dgm:pt modelId="{25740CCF-C4C7-404C-8608-BCCB46CC4779}" type="pres">
      <dgm:prSet presAssocID="{BEF875B1-002B-4611-B7DD-C404FDA953B4}" presName="dummy6b" presStyleCnt="0"/>
      <dgm:spPr/>
    </dgm:pt>
    <dgm:pt modelId="{4DAA6121-96CA-4CE7-8A54-FE8ED8E663F7}" type="pres">
      <dgm:prSet presAssocID="{BEF875B1-002B-4611-B7DD-C404FDA953B4}" presName="wedge6Tx" presStyleLbl="node1" presStyleIdx="5" presStyleCnt="6">
        <dgm:presLayoutVars>
          <dgm:chMax val="0"/>
          <dgm:chPref val="0"/>
          <dgm:bulletEnabled val="1"/>
        </dgm:presLayoutVars>
      </dgm:prSet>
      <dgm:spPr/>
    </dgm:pt>
    <dgm:pt modelId="{B1C80338-6F0C-41B3-B4A7-8B9903F5CC7D}" type="pres">
      <dgm:prSet presAssocID="{E189E647-E6E9-4C79-819E-2DADEB6FFDEE}" presName="arrowWedge1" presStyleLbl="fgSibTrans2D1" presStyleIdx="0" presStyleCnt="6"/>
      <dgm:spPr/>
    </dgm:pt>
    <dgm:pt modelId="{C6C1197B-5D4C-425B-A3FC-D8F50A010916}" type="pres">
      <dgm:prSet presAssocID="{88C07A90-CFED-434D-94EA-1611E46A9891}" presName="arrowWedge2" presStyleLbl="fgSibTrans2D1" presStyleIdx="1" presStyleCnt="6"/>
      <dgm:spPr/>
    </dgm:pt>
    <dgm:pt modelId="{E38E8DC9-B687-4BCF-99FB-AEF8F36D254C}" type="pres">
      <dgm:prSet presAssocID="{9872D936-572B-4B31-B928-A69662F75221}" presName="arrowWedge3" presStyleLbl="fgSibTrans2D1" presStyleIdx="2" presStyleCnt="6"/>
      <dgm:spPr/>
    </dgm:pt>
    <dgm:pt modelId="{62180BD5-2A6D-43FC-91EA-AF989816FAD6}" type="pres">
      <dgm:prSet presAssocID="{EABFC647-DC4A-48F5-8A18-520408A1213D}" presName="arrowWedge4" presStyleLbl="fgSibTrans2D1" presStyleIdx="3" presStyleCnt="6"/>
      <dgm:spPr/>
    </dgm:pt>
    <dgm:pt modelId="{7BE40496-B2CF-4A99-99AB-6E50E9F04D67}" type="pres">
      <dgm:prSet presAssocID="{FFBE0023-B8C2-44AD-AEF1-15FBB1E97C1F}" presName="arrowWedge5" presStyleLbl="fgSibTrans2D1" presStyleIdx="4" presStyleCnt="6"/>
      <dgm:spPr/>
    </dgm:pt>
    <dgm:pt modelId="{A87B625E-7590-408A-94EE-E8CE9EE0E73B}" type="pres">
      <dgm:prSet presAssocID="{79476C75-E3B4-4394-9D8E-E69C17175651}" presName="arrowWedge6" presStyleLbl="fgSibTrans2D1" presStyleIdx="5" presStyleCnt="6"/>
      <dgm:spPr/>
    </dgm:pt>
  </dgm:ptLst>
  <dgm:cxnLst>
    <dgm:cxn modelId="{1680E401-6349-4E3F-866A-C912ABF08AA4}" srcId="{BEF875B1-002B-4611-B7DD-C404FDA953B4}" destId="{961AB336-065A-482C-B784-6B733690F2BA}" srcOrd="1" destOrd="0" parTransId="{BC3E940B-6450-434D-9963-5990DF49CBA5}" sibTransId="{88C07A90-CFED-434D-94EA-1611E46A9891}"/>
    <dgm:cxn modelId="{53BED621-556C-4E37-BB2E-48FA52250B57}" srcId="{BEF875B1-002B-4611-B7DD-C404FDA953B4}" destId="{9275DF13-72A3-4E2E-A5AC-A4332797B394}" srcOrd="5" destOrd="0" parTransId="{86C961E6-477C-4A17-8B03-E49E56FB5E2C}" sibTransId="{79476C75-E3B4-4394-9D8E-E69C17175651}"/>
    <dgm:cxn modelId="{02B82A23-DB5A-4686-93D4-9E9F204139B2}" srcId="{BEF875B1-002B-4611-B7DD-C404FDA953B4}" destId="{F989D0ED-6640-46D4-AB71-F6260FDCAB9C}" srcOrd="4" destOrd="0" parTransId="{4E1541C3-6528-4495-A5A2-A95E471BE498}" sibTransId="{FFBE0023-B8C2-44AD-AEF1-15FBB1E97C1F}"/>
    <dgm:cxn modelId="{1F196035-0FC7-4B34-8AF6-F6C1FD443410}" type="presOf" srcId="{762FE544-4E8A-4D81-B283-AC89A7AC761E}" destId="{65BADCF1-5299-4D5C-993D-87EBAC0145EF}" srcOrd="1" destOrd="0" presId="urn:microsoft.com/office/officeart/2005/8/layout/cycle8"/>
    <dgm:cxn modelId="{761C8A3B-A93C-4B1B-80A9-73FE02D12A71}" type="presOf" srcId="{F989D0ED-6640-46D4-AB71-F6260FDCAB9C}" destId="{1E5C9579-2FDD-4208-A82D-928D761183F6}" srcOrd="1" destOrd="0" presId="urn:microsoft.com/office/officeart/2005/8/layout/cycle8"/>
    <dgm:cxn modelId="{47346841-826D-4E19-95D8-BACE84C843B2}" srcId="{BEF875B1-002B-4611-B7DD-C404FDA953B4}" destId="{C3FB955F-BAF1-4089-BAAB-A48ADCEADEBD}" srcOrd="3" destOrd="0" parTransId="{0E90BC71-55DB-4A02-B92D-090AF9BA380E}" sibTransId="{EABFC647-DC4A-48F5-8A18-520408A1213D}"/>
    <dgm:cxn modelId="{67628D62-B58C-4F98-9DF0-3A4CB81FAE9C}" type="presOf" srcId="{961AB336-065A-482C-B784-6B733690F2BA}" destId="{F0E412AD-FC83-4A64-A3BA-70638C57811C}" srcOrd="0" destOrd="0" presId="urn:microsoft.com/office/officeart/2005/8/layout/cycle8"/>
    <dgm:cxn modelId="{41082671-ED08-449D-B48A-EEB791B6BD9C}" type="presOf" srcId="{C3FB955F-BAF1-4089-BAAB-A48ADCEADEBD}" destId="{E92EC7AD-694B-40F7-9FED-A72507ED2A5B}" srcOrd="0" destOrd="0" presId="urn:microsoft.com/office/officeart/2005/8/layout/cycle8"/>
    <dgm:cxn modelId="{EA1A3152-8741-414A-A396-FCD3C2DD647B}" type="presOf" srcId="{961AB336-065A-482C-B784-6B733690F2BA}" destId="{BF6938A7-394C-479D-990C-F8FE7A2800B4}" srcOrd="1" destOrd="0" presId="urn:microsoft.com/office/officeart/2005/8/layout/cycle8"/>
    <dgm:cxn modelId="{47D89C7B-1D6C-4A55-B6AC-12FF87424D3E}" type="presOf" srcId="{C3FB955F-BAF1-4089-BAAB-A48ADCEADEBD}" destId="{EB3DA836-E0A5-4597-A283-1F3CBDE1EE79}" srcOrd="1" destOrd="0" presId="urn:microsoft.com/office/officeart/2005/8/layout/cycle8"/>
    <dgm:cxn modelId="{3C04669C-B46A-4071-A087-70C21BCC1C9B}" type="presOf" srcId="{C713DB11-1464-4415-A4E4-9A383D8E3EA2}" destId="{821614CE-3FE4-429C-B8F5-56E64B899C38}" srcOrd="0" destOrd="0" presId="urn:microsoft.com/office/officeart/2005/8/layout/cycle8"/>
    <dgm:cxn modelId="{E3C39FA0-CD6B-4E07-B238-5B8EAAEF5484}" type="presOf" srcId="{BEF875B1-002B-4611-B7DD-C404FDA953B4}" destId="{CFB1B851-2826-4CB2-BD08-EFDCE90A5456}" srcOrd="0" destOrd="0" presId="urn:microsoft.com/office/officeart/2005/8/layout/cycle8"/>
    <dgm:cxn modelId="{933010A4-1A6B-4ECE-B754-7208855E6142}" type="presOf" srcId="{C713DB11-1464-4415-A4E4-9A383D8E3EA2}" destId="{2AA7EBC3-634F-4086-B70A-E6644D51D985}" srcOrd="1" destOrd="0" presId="urn:microsoft.com/office/officeart/2005/8/layout/cycle8"/>
    <dgm:cxn modelId="{C52D57A8-52E5-49CF-82FE-7E462CB800F8}" type="presOf" srcId="{F989D0ED-6640-46D4-AB71-F6260FDCAB9C}" destId="{8DED3EE2-D278-41EE-B171-C6B09EC30239}" srcOrd="0" destOrd="0" presId="urn:microsoft.com/office/officeart/2005/8/layout/cycle8"/>
    <dgm:cxn modelId="{7253CACA-2FDD-4741-924E-26025F8347D0}" type="presOf" srcId="{9275DF13-72A3-4E2E-A5AC-A4332797B394}" destId="{4DAA6121-96CA-4CE7-8A54-FE8ED8E663F7}" srcOrd="1" destOrd="0" presId="urn:microsoft.com/office/officeart/2005/8/layout/cycle8"/>
    <dgm:cxn modelId="{A36490E7-91CE-43E5-BAD2-BAF27CAD6A92}" type="presOf" srcId="{762FE544-4E8A-4D81-B283-AC89A7AC761E}" destId="{BF847141-FF5D-4866-BBAF-5C6D2BE14C5F}" srcOrd="0" destOrd="0" presId="urn:microsoft.com/office/officeart/2005/8/layout/cycle8"/>
    <dgm:cxn modelId="{EE54DBE7-0999-4DC2-967C-1EC5CF802513}" type="presOf" srcId="{9275DF13-72A3-4E2E-A5AC-A4332797B394}" destId="{ECCF897A-5BF5-4D2E-8B00-4994477E157D}" srcOrd="0" destOrd="0" presId="urn:microsoft.com/office/officeart/2005/8/layout/cycle8"/>
    <dgm:cxn modelId="{AD6A1BE9-426E-4771-B67F-0F2CD675D594}" srcId="{BEF875B1-002B-4611-B7DD-C404FDA953B4}" destId="{C713DB11-1464-4415-A4E4-9A383D8E3EA2}" srcOrd="0" destOrd="0" parTransId="{22E6A89C-8AD4-468D-8426-A59F2FE8D06A}" sibTransId="{E189E647-E6E9-4C79-819E-2DADEB6FFDEE}"/>
    <dgm:cxn modelId="{C01593FA-C503-4CE8-A93B-20A26E850143}" srcId="{BEF875B1-002B-4611-B7DD-C404FDA953B4}" destId="{762FE544-4E8A-4D81-B283-AC89A7AC761E}" srcOrd="2" destOrd="0" parTransId="{CFB7F735-183A-4AD7-886C-CD720E2530AE}" sibTransId="{9872D936-572B-4B31-B928-A69662F75221}"/>
    <dgm:cxn modelId="{ED618BC0-A3DD-4CA4-A04D-19FC41785D27}" type="presParOf" srcId="{CFB1B851-2826-4CB2-BD08-EFDCE90A5456}" destId="{821614CE-3FE4-429C-B8F5-56E64B899C38}" srcOrd="0" destOrd="0" presId="urn:microsoft.com/office/officeart/2005/8/layout/cycle8"/>
    <dgm:cxn modelId="{7082870B-D408-4D8A-BBCF-7451F80241B6}" type="presParOf" srcId="{CFB1B851-2826-4CB2-BD08-EFDCE90A5456}" destId="{623914BA-60CA-4955-9A48-E85BAEAF6C10}" srcOrd="1" destOrd="0" presId="urn:microsoft.com/office/officeart/2005/8/layout/cycle8"/>
    <dgm:cxn modelId="{BE668E16-8C8D-4927-A4CC-2F897CC38D43}" type="presParOf" srcId="{CFB1B851-2826-4CB2-BD08-EFDCE90A5456}" destId="{88592EF9-11EE-4E8E-BBD2-333107386F54}" srcOrd="2" destOrd="0" presId="urn:microsoft.com/office/officeart/2005/8/layout/cycle8"/>
    <dgm:cxn modelId="{B023A118-E94A-422B-9C24-C850DAD6E7A6}" type="presParOf" srcId="{CFB1B851-2826-4CB2-BD08-EFDCE90A5456}" destId="{2AA7EBC3-634F-4086-B70A-E6644D51D985}" srcOrd="3" destOrd="0" presId="urn:microsoft.com/office/officeart/2005/8/layout/cycle8"/>
    <dgm:cxn modelId="{75457C3C-5E24-477B-B493-AE13074331F9}" type="presParOf" srcId="{CFB1B851-2826-4CB2-BD08-EFDCE90A5456}" destId="{F0E412AD-FC83-4A64-A3BA-70638C57811C}" srcOrd="4" destOrd="0" presId="urn:microsoft.com/office/officeart/2005/8/layout/cycle8"/>
    <dgm:cxn modelId="{15065139-5FB8-432B-A231-3D3DE4C4F014}" type="presParOf" srcId="{CFB1B851-2826-4CB2-BD08-EFDCE90A5456}" destId="{1D922238-4C7B-4C9B-B704-3777E411E354}" srcOrd="5" destOrd="0" presId="urn:microsoft.com/office/officeart/2005/8/layout/cycle8"/>
    <dgm:cxn modelId="{357E26C5-E79D-494B-A3DE-01BABA728970}" type="presParOf" srcId="{CFB1B851-2826-4CB2-BD08-EFDCE90A5456}" destId="{BBF21648-7F6C-45CB-86AB-A13BBBEFDAB0}" srcOrd="6" destOrd="0" presId="urn:microsoft.com/office/officeart/2005/8/layout/cycle8"/>
    <dgm:cxn modelId="{9114802C-DF43-44C8-9986-27560A1168E5}" type="presParOf" srcId="{CFB1B851-2826-4CB2-BD08-EFDCE90A5456}" destId="{BF6938A7-394C-479D-990C-F8FE7A2800B4}" srcOrd="7" destOrd="0" presId="urn:microsoft.com/office/officeart/2005/8/layout/cycle8"/>
    <dgm:cxn modelId="{F67586FD-19E6-4639-8991-CF2B29901F3E}" type="presParOf" srcId="{CFB1B851-2826-4CB2-BD08-EFDCE90A5456}" destId="{BF847141-FF5D-4866-BBAF-5C6D2BE14C5F}" srcOrd="8" destOrd="0" presId="urn:microsoft.com/office/officeart/2005/8/layout/cycle8"/>
    <dgm:cxn modelId="{04DFAF55-CE60-4F6D-90B5-4133D8EED43F}" type="presParOf" srcId="{CFB1B851-2826-4CB2-BD08-EFDCE90A5456}" destId="{99301CAC-E374-493F-AA60-3B31C9E6566F}" srcOrd="9" destOrd="0" presId="urn:microsoft.com/office/officeart/2005/8/layout/cycle8"/>
    <dgm:cxn modelId="{8BC3C140-491E-40F5-AC15-53173DAFEB6E}" type="presParOf" srcId="{CFB1B851-2826-4CB2-BD08-EFDCE90A5456}" destId="{DE00E2E7-C5D1-490F-9E20-E0418CB25D2A}" srcOrd="10" destOrd="0" presId="urn:microsoft.com/office/officeart/2005/8/layout/cycle8"/>
    <dgm:cxn modelId="{E32BD323-CF39-40FE-B41E-F10EAE6DF27A}" type="presParOf" srcId="{CFB1B851-2826-4CB2-BD08-EFDCE90A5456}" destId="{65BADCF1-5299-4D5C-993D-87EBAC0145EF}" srcOrd="11" destOrd="0" presId="urn:microsoft.com/office/officeart/2005/8/layout/cycle8"/>
    <dgm:cxn modelId="{7D818A24-C977-49DE-8555-7E2801DDD226}" type="presParOf" srcId="{CFB1B851-2826-4CB2-BD08-EFDCE90A5456}" destId="{E92EC7AD-694B-40F7-9FED-A72507ED2A5B}" srcOrd="12" destOrd="0" presId="urn:microsoft.com/office/officeart/2005/8/layout/cycle8"/>
    <dgm:cxn modelId="{6D251D63-6869-47E2-BC5B-4BC6DE877696}" type="presParOf" srcId="{CFB1B851-2826-4CB2-BD08-EFDCE90A5456}" destId="{DFFD0C9E-76D8-4A60-B792-9DDC0058ABFF}" srcOrd="13" destOrd="0" presId="urn:microsoft.com/office/officeart/2005/8/layout/cycle8"/>
    <dgm:cxn modelId="{5C50FE77-C9AF-4784-8A9B-3F4CF0C9F4DD}" type="presParOf" srcId="{CFB1B851-2826-4CB2-BD08-EFDCE90A5456}" destId="{B1A8F3B8-5E21-4069-AFF6-31B95F497F73}" srcOrd="14" destOrd="0" presId="urn:microsoft.com/office/officeart/2005/8/layout/cycle8"/>
    <dgm:cxn modelId="{445E9A06-E2AF-4CED-B33D-7FCBFA5E3AE1}" type="presParOf" srcId="{CFB1B851-2826-4CB2-BD08-EFDCE90A5456}" destId="{EB3DA836-E0A5-4597-A283-1F3CBDE1EE79}" srcOrd="15" destOrd="0" presId="urn:microsoft.com/office/officeart/2005/8/layout/cycle8"/>
    <dgm:cxn modelId="{84E39F94-0C9C-47A0-9AAB-9E1F05A6ED6B}" type="presParOf" srcId="{CFB1B851-2826-4CB2-BD08-EFDCE90A5456}" destId="{8DED3EE2-D278-41EE-B171-C6B09EC30239}" srcOrd="16" destOrd="0" presId="urn:microsoft.com/office/officeart/2005/8/layout/cycle8"/>
    <dgm:cxn modelId="{7F3C5276-F159-401C-9006-A0865A1F8AB5}" type="presParOf" srcId="{CFB1B851-2826-4CB2-BD08-EFDCE90A5456}" destId="{2B7F3162-2077-4F77-B9C6-E315A860C965}" srcOrd="17" destOrd="0" presId="urn:microsoft.com/office/officeart/2005/8/layout/cycle8"/>
    <dgm:cxn modelId="{F66988DA-E7A0-47D2-8DEF-E9D31958E9FE}" type="presParOf" srcId="{CFB1B851-2826-4CB2-BD08-EFDCE90A5456}" destId="{70E0228B-ECBB-4A61-94EC-CE5DE0937A68}" srcOrd="18" destOrd="0" presId="urn:microsoft.com/office/officeart/2005/8/layout/cycle8"/>
    <dgm:cxn modelId="{5865B343-4505-40E0-B7EB-85D7A913BBF0}" type="presParOf" srcId="{CFB1B851-2826-4CB2-BD08-EFDCE90A5456}" destId="{1E5C9579-2FDD-4208-A82D-928D761183F6}" srcOrd="19" destOrd="0" presId="urn:microsoft.com/office/officeart/2005/8/layout/cycle8"/>
    <dgm:cxn modelId="{F3389C47-CC6F-4563-9E05-4D2FEEB773CE}" type="presParOf" srcId="{CFB1B851-2826-4CB2-BD08-EFDCE90A5456}" destId="{ECCF897A-5BF5-4D2E-8B00-4994477E157D}" srcOrd="20" destOrd="0" presId="urn:microsoft.com/office/officeart/2005/8/layout/cycle8"/>
    <dgm:cxn modelId="{E6F6E89D-0AAA-4088-932B-9E95CDA5F36D}" type="presParOf" srcId="{CFB1B851-2826-4CB2-BD08-EFDCE90A5456}" destId="{BA53D2D0-64AB-4EF4-96C7-EA6233F07325}" srcOrd="21" destOrd="0" presId="urn:microsoft.com/office/officeart/2005/8/layout/cycle8"/>
    <dgm:cxn modelId="{E42DAFFD-BE8A-4863-ACD2-CD1E40B4835F}" type="presParOf" srcId="{CFB1B851-2826-4CB2-BD08-EFDCE90A5456}" destId="{25740CCF-C4C7-404C-8608-BCCB46CC4779}" srcOrd="22" destOrd="0" presId="urn:microsoft.com/office/officeart/2005/8/layout/cycle8"/>
    <dgm:cxn modelId="{A11BF9A0-BF68-4FC1-AD6B-6BC9C342D069}" type="presParOf" srcId="{CFB1B851-2826-4CB2-BD08-EFDCE90A5456}" destId="{4DAA6121-96CA-4CE7-8A54-FE8ED8E663F7}" srcOrd="23" destOrd="0" presId="urn:microsoft.com/office/officeart/2005/8/layout/cycle8"/>
    <dgm:cxn modelId="{01CD097F-438D-4C0F-88DD-0D70B53E6468}" type="presParOf" srcId="{CFB1B851-2826-4CB2-BD08-EFDCE90A5456}" destId="{B1C80338-6F0C-41B3-B4A7-8B9903F5CC7D}" srcOrd="24" destOrd="0" presId="urn:microsoft.com/office/officeart/2005/8/layout/cycle8"/>
    <dgm:cxn modelId="{22619E8F-71F7-4FD9-ADC9-F69D5FA7AA67}" type="presParOf" srcId="{CFB1B851-2826-4CB2-BD08-EFDCE90A5456}" destId="{C6C1197B-5D4C-425B-A3FC-D8F50A010916}" srcOrd="25" destOrd="0" presId="urn:microsoft.com/office/officeart/2005/8/layout/cycle8"/>
    <dgm:cxn modelId="{BA7F65B9-E0F1-4333-AADB-0824C5786521}" type="presParOf" srcId="{CFB1B851-2826-4CB2-BD08-EFDCE90A5456}" destId="{E38E8DC9-B687-4BCF-99FB-AEF8F36D254C}" srcOrd="26" destOrd="0" presId="urn:microsoft.com/office/officeart/2005/8/layout/cycle8"/>
    <dgm:cxn modelId="{78BE49C6-1F13-4744-961A-826E67888CF3}" type="presParOf" srcId="{CFB1B851-2826-4CB2-BD08-EFDCE90A5456}" destId="{62180BD5-2A6D-43FC-91EA-AF989816FAD6}" srcOrd="27" destOrd="0" presId="urn:microsoft.com/office/officeart/2005/8/layout/cycle8"/>
    <dgm:cxn modelId="{BBD74BC6-7263-49D3-A654-FB77D3BCE18B}" type="presParOf" srcId="{CFB1B851-2826-4CB2-BD08-EFDCE90A5456}" destId="{7BE40496-B2CF-4A99-99AB-6E50E9F04D67}" srcOrd="28" destOrd="0" presId="urn:microsoft.com/office/officeart/2005/8/layout/cycle8"/>
    <dgm:cxn modelId="{48AA0D1C-008B-4287-A9BB-2BEE07127E77}" type="presParOf" srcId="{CFB1B851-2826-4CB2-BD08-EFDCE90A5456}" destId="{A87B625E-7590-408A-94EE-E8CE9EE0E73B}"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488E35-691C-44AF-AD53-3BF686B4B2B5}"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8662CC6D-432B-4004-9C28-7036F38ABFE3}">
      <dgm:prSet phldrT="[Text]"/>
      <dgm:spPr/>
      <dgm:t>
        <a:bodyPr/>
        <a:lstStyle/>
        <a:p>
          <a:r>
            <a:rPr lang="de-DE" dirty="0"/>
            <a:t>MSME-</a:t>
          </a:r>
        </a:p>
        <a:p>
          <a:r>
            <a:rPr lang="de-DE" dirty="0"/>
            <a:t>Lending</a:t>
          </a:r>
          <a:endParaRPr lang="en-US" dirty="0"/>
        </a:p>
      </dgm:t>
    </dgm:pt>
    <dgm:pt modelId="{72D82341-7C3B-4663-B760-BCA3969C0218}" type="parTrans" cxnId="{20673A25-872F-45A3-A56C-323401BEDBDB}">
      <dgm:prSet/>
      <dgm:spPr/>
      <dgm:t>
        <a:bodyPr/>
        <a:lstStyle/>
        <a:p>
          <a:endParaRPr lang="en-US"/>
        </a:p>
      </dgm:t>
    </dgm:pt>
    <dgm:pt modelId="{3D017748-3A65-421C-B587-DA8BF9593C4A}" type="sibTrans" cxnId="{20673A25-872F-45A3-A56C-323401BEDBDB}">
      <dgm:prSet/>
      <dgm:spPr/>
      <dgm:t>
        <a:bodyPr/>
        <a:lstStyle/>
        <a:p>
          <a:endParaRPr lang="en-US"/>
        </a:p>
      </dgm:t>
    </dgm:pt>
    <dgm:pt modelId="{B86E23A0-63B4-448B-9C00-502B935E747F}">
      <dgm:prSet phldrT="[Text]"/>
      <dgm:spPr/>
      <dgm:t>
        <a:bodyPr/>
        <a:lstStyle/>
        <a:p>
          <a:r>
            <a:rPr lang="de-DE" dirty="0"/>
            <a:t>Lean Canvas</a:t>
          </a:r>
          <a:endParaRPr lang="en-US" dirty="0"/>
        </a:p>
      </dgm:t>
    </dgm:pt>
    <dgm:pt modelId="{C2FA2BC0-5F83-4836-89E0-1C90DD0C11BE}" type="parTrans" cxnId="{80212F75-D067-47C9-AB1A-249FCFF5981A}">
      <dgm:prSet/>
      <dgm:spPr/>
      <dgm:t>
        <a:bodyPr/>
        <a:lstStyle/>
        <a:p>
          <a:endParaRPr lang="en-US"/>
        </a:p>
      </dgm:t>
    </dgm:pt>
    <dgm:pt modelId="{8E152945-29F0-4852-8C6B-DA1D52B9F619}" type="sibTrans" cxnId="{80212F75-D067-47C9-AB1A-249FCFF5981A}">
      <dgm:prSet/>
      <dgm:spPr/>
      <dgm:t>
        <a:bodyPr/>
        <a:lstStyle/>
        <a:p>
          <a:endParaRPr lang="en-US"/>
        </a:p>
      </dgm:t>
    </dgm:pt>
    <dgm:pt modelId="{D2C6BE26-8E74-43F8-986D-2C960EB9614E}">
      <dgm:prSet phldrT="[Text]"/>
      <dgm:spPr/>
      <dgm:t>
        <a:bodyPr/>
        <a:lstStyle/>
        <a:p>
          <a:r>
            <a:rPr lang="de-DE" dirty="0"/>
            <a:t>Questions</a:t>
          </a:r>
          <a:endParaRPr lang="en-US" dirty="0"/>
        </a:p>
      </dgm:t>
    </dgm:pt>
    <dgm:pt modelId="{F4BC26CB-4338-4FFC-BFFD-37EA5BB8297E}" type="parTrans" cxnId="{880B4F9B-606C-483A-BA7A-3D228C37ACA8}">
      <dgm:prSet/>
      <dgm:spPr/>
      <dgm:t>
        <a:bodyPr/>
        <a:lstStyle/>
        <a:p>
          <a:endParaRPr lang="en-US"/>
        </a:p>
      </dgm:t>
    </dgm:pt>
    <dgm:pt modelId="{A38B034E-5342-4665-8380-B5A266BF1EB8}" type="sibTrans" cxnId="{880B4F9B-606C-483A-BA7A-3D228C37ACA8}">
      <dgm:prSet/>
      <dgm:spPr/>
      <dgm:t>
        <a:bodyPr/>
        <a:lstStyle/>
        <a:p>
          <a:endParaRPr lang="en-US"/>
        </a:p>
      </dgm:t>
    </dgm:pt>
    <dgm:pt modelId="{74EEA16A-25AF-4CEE-A9EB-60CEFE3D318F}">
      <dgm:prSet phldrT="[Text]"/>
      <dgm:spPr/>
      <dgm:t>
        <a:bodyPr/>
        <a:lstStyle/>
        <a:p>
          <a:r>
            <a:rPr lang="de-DE" dirty="0"/>
            <a:t>Rating</a:t>
          </a:r>
          <a:endParaRPr lang="en-US" dirty="0"/>
        </a:p>
      </dgm:t>
    </dgm:pt>
    <dgm:pt modelId="{8A1F8EFF-5406-44B2-B385-F00E0999B83B}" type="parTrans" cxnId="{3FAE5BBE-7CCE-4FA8-BD00-106D16C53CCB}">
      <dgm:prSet/>
      <dgm:spPr/>
      <dgm:t>
        <a:bodyPr/>
        <a:lstStyle/>
        <a:p>
          <a:endParaRPr lang="en-US"/>
        </a:p>
      </dgm:t>
    </dgm:pt>
    <dgm:pt modelId="{991961DE-6C81-467F-937D-BB5F47013840}" type="sibTrans" cxnId="{3FAE5BBE-7CCE-4FA8-BD00-106D16C53CCB}">
      <dgm:prSet/>
      <dgm:spPr/>
      <dgm:t>
        <a:bodyPr/>
        <a:lstStyle/>
        <a:p>
          <a:endParaRPr lang="en-US"/>
        </a:p>
      </dgm:t>
    </dgm:pt>
    <dgm:pt modelId="{C4F3B57A-BF5D-4A9D-B69F-CFC5AA36995A}">
      <dgm:prSet phldrT="[Text]"/>
      <dgm:spPr/>
      <dgm:t>
        <a:bodyPr/>
        <a:lstStyle/>
        <a:p>
          <a:r>
            <a:rPr lang="de-DE" dirty="0"/>
            <a:t>Risk-</a:t>
          </a:r>
          <a:r>
            <a:rPr lang="de-DE" dirty="0" err="1"/>
            <a:t>Adjusted</a:t>
          </a:r>
          <a:r>
            <a:rPr lang="de-DE" dirty="0"/>
            <a:t> Pricing</a:t>
          </a:r>
          <a:endParaRPr lang="en-US" dirty="0"/>
        </a:p>
      </dgm:t>
    </dgm:pt>
    <dgm:pt modelId="{DB3DBE62-9F5E-492B-86E9-FF6B106F01AD}" type="parTrans" cxnId="{21EBEBD3-AE0D-4505-AFE2-DA67146708FA}">
      <dgm:prSet/>
      <dgm:spPr/>
      <dgm:t>
        <a:bodyPr/>
        <a:lstStyle/>
        <a:p>
          <a:endParaRPr lang="en-US"/>
        </a:p>
      </dgm:t>
    </dgm:pt>
    <dgm:pt modelId="{D403D03A-D296-43E0-9BA9-B098D38581A2}" type="sibTrans" cxnId="{21EBEBD3-AE0D-4505-AFE2-DA67146708FA}">
      <dgm:prSet/>
      <dgm:spPr/>
      <dgm:t>
        <a:bodyPr/>
        <a:lstStyle/>
        <a:p>
          <a:endParaRPr lang="en-US"/>
        </a:p>
      </dgm:t>
    </dgm:pt>
    <dgm:pt modelId="{A716619B-7B7A-4FB8-BF91-78A728E2DD27}">
      <dgm:prSet phldrT="[Text]"/>
      <dgm:spPr/>
      <dgm:t>
        <a:bodyPr/>
        <a:lstStyle/>
        <a:p>
          <a:r>
            <a:rPr lang="de-DE" dirty="0"/>
            <a:t>Financial</a:t>
          </a:r>
        </a:p>
        <a:p>
          <a:r>
            <a:rPr lang="de-DE" dirty="0"/>
            <a:t>Analysis</a:t>
          </a:r>
          <a:endParaRPr lang="en-US" dirty="0"/>
        </a:p>
      </dgm:t>
    </dgm:pt>
    <dgm:pt modelId="{98B82556-CFF3-451B-AE5C-4A4F80CD7654}" type="parTrans" cxnId="{95B5436D-7ADB-4DAC-AB07-60D3F4D3BCCD}">
      <dgm:prSet/>
      <dgm:spPr/>
      <dgm:t>
        <a:bodyPr/>
        <a:lstStyle/>
        <a:p>
          <a:endParaRPr lang="en-US"/>
        </a:p>
      </dgm:t>
    </dgm:pt>
    <dgm:pt modelId="{5F8EDF1E-D28A-4CCA-BDD2-EBFA1A816747}" type="sibTrans" cxnId="{95B5436D-7ADB-4DAC-AB07-60D3F4D3BCCD}">
      <dgm:prSet/>
      <dgm:spPr/>
      <dgm:t>
        <a:bodyPr/>
        <a:lstStyle/>
        <a:p>
          <a:endParaRPr lang="en-US"/>
        </a:p>
      </dgm:t>
    </dgm:pt>
    <dgm:pt modelId="{0D8590C1-4395-4B12-810E-7E2D2EF339A6}">
      <dgm:prSet phldrT="[Text]"/>
      <dgm:spPr/>
      <dgm:t>
        <a:bodyPr/>
        <a:lstStyle/>
        <a:p>
          <a:r>
            <a:rPr lang="de-DE" dirty="0" err="1"/>
            <a:t>Collaterals</a:t>
          </a:r>
          <a:r>
            <a:rPr lang="de-DE" dirty="0"/>
            <a:t> ? </a:t>
          </a:r>
          <a:endParaRPr lang="en-US" dirty="0"/>
        </a:p>
      </dgm:t>
    </dgm:pt>
    <dgm:pt modelId="{738F93BE-C0EE-4CBB-B475-BC7D8A008705}" type="parTrans" cxnId="{A695B3CE-6A58-46B5-9813-929B01151E53}">
      <dgm:prSet/>
      <dgm:spPr/>
      <dgm:t>
        <a:bodyPr/>
        <a:lstStyle/>
        <a:p>
          <a:endParaRPr lang="en-US"/>
        </a:p>
      </dgm:t>
    </dgm:pt>
    <dgm:pt modelId="{D29C458D-9A34-4B0C-9B98-0BA897B770E9}" type="sibTrans" cxnId="{A695B3CE-6A58-46B5-9813-929B01151E53}">
      <dgm:prSet/>
      <dgm:spPr/>
      <dgm:t>
        <a:bodyPr/>
        <a:lstStyle/>
        <a:p>
          <a:endParaRPr lang="en-US"/>
        </a:p>
      </dgm:t>
    </dgm:pt>
    <dgm:pt modelId="{A91129A6-7A69-4870-AB2E-0222DFC74A42}" type="pres">
      <dgm:prSet presAssocID="{40488E35-691C-44AF-AD53-3BF686B4B2B5}" presName="Name0" presStyleCnt="0">
        <dgm:presLayoutVars>
          <dgm:chMax val="1"/>
          <dgm:chPref val="1"/>
          <dgm:dir/>
          <dgm:animOne val="branch"/>
          <dgm:animLvl val="lvl"/>
        </dgm:presLayoutVars>
      </dgm:prSet>
      <dgm:spPr/>
    </dgm:pt>
    <dgm:pt modelId="{18794DEE-DC62-497E-B12D-583FE4225822}" type="pres">
      <dgm:prSet presAssocID="{8662CC6D-432B-4004-9C28-7036F38ABFE3}" presName="Parent" presStyleLbl="node0" presStyleIdx="0" presStyleCnt="1" custLinFactNeighborX="12" custLinFactNeighborY="14">
        <dgm:presLayoutVars>
          <dgm:chMax val="6"/>
          <dgm:chPref val="6"/>
        </dgm:presLayoutVars>
      </dgm:prSet>
      <dgm:spPr/>
    </dgm:pt>
    <dgm:pt modelId="{0D8898C2-D2E2-462F-9EF5-D80BD1E43082}" type="pres">
      <dgm:prSet presAssocID="{B86E23A0-63B4-448B-9C00-502B935E747F}" presName="Accent1" presStyleCnt="0"/>
      <dgm:spPr/>
    </dgm:pt>
    <dgm:pt modelId="{03ED0F0F-0A9A-442C-BD09-21AA2459BDEC}" type="pres">
      <dgm:prSet presAssocID="{B86E23A0-63B4-448B-9C00-502B935E747F}" presName="Accent" presStyleLbl="bgShp" presStyleIdx="0" presStyleCnt="6"/>
      <dgm:spPr/>
    </dgm:pt>
    <dgm:pt modelId="{60B9998F-B50D-451D-8291-59C0886481A5}" type="pres">
      <dgm:prSet presAssocID="{B86E23A0-63B4-448B-9C00-502B935E747F}" presName="Child1" presStyleLbl="node1" presStyleIdx="0" presStyleCnt="6">
        <dgm:presLayoutVars>
          <dgm:chMax val="0"/>
          <dgm:chPref val="0"/>
          <dgm:bulletEnabled val="1"/>
        </dgm:presLayoutVars>
      </dgm:prSet>
      <dgm:spPr/>
    </dgm:pt>
    <dgm:pt modelId="{0DBB4586-FC0C-47AE-B90D-07F9BE4DE8BC}" type="pres">
      <dgm:prSet presAssocID="{D2C6BE26-8E74-43F8-986D-2C960EB9614E}" presName="Accent2" presStyleCnt="0"/>
      <dgm:spPr/>
    </dgm:pt>
    <dgm:pt modelId="{792F56C4-2E97-4366-A8D6-1D7030A2C928}" type="pres">
      <dgm:prSet presAssocID="{D2C6BE26-8E74-43F8-986D-2C960EB9614E}" presName="Accent" presStyleLbl="bgShp" presStyleIdx="1" presStyleCnt="6"/>
      <dgm:spPr/>
    </dgm:pt>
    <dgm:pt modelId="{8F84A165-7D20-47FD-AEC4-EE6025941027}" type="pres">
      <dgm:prSet presAssocID="{D2C6BE26-8E74-43F8-986D-2C960EB9614E}" presName="Child2" presStyleLbl="node1" presStyleIdx="1" presStyleCnt="6">
        <dgm:presLayoutVars>
          <dgm:chMax val="0"/>
          <dgm:chPref val="0"/>
          <dgm:bulletEnabled val="1"/>
        </dgm:presLayoutVars>
      </dgm:prSet>
      <dgm:spPr/>
    </dgm:pt>
    <dgm:pt modelId="{8E5D5C46-09A3-4C8D-A7A2-4D13F90484AA}" type="pres">
      <dgm:prSet presAssocID="{74EEA16A-25AF-4CEE-A9EB-60CEFE3D318F}" presName="Accent3" presStyleCnt="0"/>
      <dgm:spPr/>
    </dgm:pt>
    <dgm:pt modelId="{6B078BE0-8D05-4431-981F-06C5E71C0623}" type="pres">
      <dgm:prSet presAssocID="{74EEA16A-25AF-4CEE-A9EB-60CEFE3D318F}" presName="Accent" presStyleLbl="bgShp" presStyleIdx="2" presStyleCnt="6"/>
      <dgm:spPr/>
    </dgm:pt>
    <dgm:pt modelId="{3299215F-E5D3-419A-948E-58E5395E7354}" type="pres">
      <dgm:prSet presAssocID="{74EEA16A-25AF-4CEE-A9EB-60CEFE3D318F}" presName="Child3" presStyleLbl="node1" presStyleIdx="2" presStyleCnt="6">
        <dgm:presLayoutVars>
          <dgm:chMax val="0"/>
          <dgm:chPref val="0"/>
          <dgm:bulletEnabled val="1"/>
        </dgm:presLayoutVars>
      </dgm:prSet>
      <dgm:spPr/>
    </dgm:pt>
    <dgm:pt modelId="{FD61B97C-BB57-49C4-A52A-F933E09241C9}" type="pres">
      <dgm:prSet presAssocID="{C4F3B57A-BF5D-4A9D-B69F-CFC5AA36995A}" presName="Accent4" presStyleCnt="0"/>
      <dgm:spPr/>
    </dgm:pt>
    <dgm:pt modelId="{E89A24B2-7B6A-4E5E-AE4E-03A724181A8D}" type="pres">
      <dgm:prSet presAssocID="{C4F3B57A-BF5D-4A9D-B69F-CFC5AA36995A}" presName="Accent" presStyleLbl="bgShp" presStyleIdx="3" presStyleCnt="6"/>
      <dgm:spPr/>
    </dgm:pt>
    <dgm:pt modelId="{A044F0DC-F6D9-41C8-A557-6F860B6C745A}" type="pres">
      <dgm:prSet presAssocID="{C4F3B57A-BF5D-4A9D-B69F-CFC5AA36995A}" presName="Child4" presStyleLbl="node1" presStyleIdx="3" presStyleCnt="6">
        <dgm:presLayoutVars>
          <dgm:chMax val="0"/>
          <dgm:chPref val="0"/>
          <dgm:bulletEnabled val="1"/>
        </dgm:presLayoutVars>
      </dgm:prSet>
      <dgm:spPr/>
    </dgm:pt>
    <dgm:pt modelId="{1E690CDE-822D-4E79-AED0-2D3EB4FB78BF}" type="pres">
      <dgm:prSet presAssocID="{A716619B-7B7A-4FB8-BF91-78A728E2DD27}" presName="Accent5" presStyleCnt="0"/>
      <dgm:spPr/>
    </dgm:pt>
    <dgm:pt modelId="{5CE4218D-4C2C-4741-9BCD-8AC95B31605A}" type="pres">
      <dgm:prSet presAssocID="{A716619B-7B7A-4FB8-BF91-78A728E2DD27}" presName="Accent" presStyleLbl="bgShp" presStyleIdx="4" presStyleCnt="6"/>
      <dgm:spPr/>
    </dgm:pt>
    <dgm:pt modelId="{2B165E2D-83EA-4A46-A360-22BE2BA5FD72}" type="pres">
      <dgm:prSet presAssocID="{A716619B-7B7A-4FB8-BF91-78A728E2DD27}" presName="Child5" presStyleLbl="node1" presStyleIdx="4" presStyleCnt="6">
        <dgm:presLayoutVars>
          <dgm:chMax val="0"/>
          <dgm:chPref val="0"/>
          <dgm:bulletEnabled val="1"/>
        </dgm:presLayoutVars>
      </dgm:prSet>
      <dgm:spPr/>
    </dgm:pt>
    <dgm:pt modelId="{939084CC-6CB0-4358-95FE-405EE2B8F3F9}" type="pres">
      <dgm:prSet presAssocID="{0D8590C1-4395-4B12-810E-7E2D2EF339A6}" presName="Accent6" presStyleCnt="0"/>
      <dgm:spPr/>
    </dgm:pt>
    <dgm:pt modelId="{8E16464A-8EE2-4FE7-ABDA-B81D60A8540D}" type="pres">
      <dgm:prSet presAssocID="{0D8590C1-4395-4B12-810E-7E2D2EF339A6}" presName="Accent" presStyleLbl="bgShp" presStyleIdx="5" presStyleCnt="6"/>
      <dgm:spPr/>
    </dgm:pt>
    <dgm:pt modelId="{C298BFE3-8D85-4411-BDB7-F5F42D531F4A}" type="pres">
      <dgm:prSet presAssocID="{0D8590C1-4395-4B12-810E-7E2D2EF339A6}" presName="Child6" presStyleLbl="node1" presStyleIdx="5" presStyleCnt="6">
        <dgm:presLayoutVars>
          <dgm:chMax val="0"/>
          <dgm:chPref val="0"/>
          <dgm:bulletEnabled val="1"/>
        </dgm:presLayoutVars>
      </dgm:prSet>
      <dgm:spPr/>
    </dgm:pt>
  </dgm:ptLst>
  <dgm:cxnLst>
    <dgm:cxn modelId="{2EDD760C-281F-4251-93BF-7DA7A79AC79B}" type="presOf" srcId="{C4F3B57A-BF5D-4A9D-B69F-CFC5AA36995A}" destId="{A044F0DC-F6D9-41C8-A557-6F860B6C745A}" srcOrd="0" destOrd="0" presId="urn:microsoft.com/office/officeart/2011/layout/HexagonRadial"/>
    <dgm:cxn modelId="{71A6A20D-70AD-4115-9DCF-D99BBA3F4114}" type="presOf" srcId="{A716619B-7B7A-4FB8-BF91-78A728E2DD27}" destId="{2B165E2D-83EA-4A46-A360-22BE2BA5FD72}" srcOrd="0" destOrd="0" presId="urn:microsoft.com/office/officeart/2011/layout/HexagonRadial"/>
    <dgm:cxn modelId="{20673A25-872F-45A3-A56C-323401BEDBDB}" srcId="{40488E35-691C-44AF-AD53-3BF686B4B2B5}" destId="{8662CC6D-432B-4004-9C28-7036F38ABFE3}" srcOrd="0" destOrd="0" parTransId="{72D82341-7C3B-4663-B760-BCA3969C0218}" sibTransId="{3D017748-3A65-421C-B587-DA8BF9593C4A}"/>
    <dgm:cxn modelId="{5919B45E-0025-4BC7-827A-C6483CC0292E}" type="presOf" srcId="{40488E35-691C-44AF-AD53-3BF686B4B2B5}" destId="{A91129A6-7A69-4870-AB2E-0222DFC74A42}" srcOrd="0" destOrd="0" presId="urn:microsoft.com/office/officeart/2011/layout/HexagonRadial"/>
    <dgm:cxn modelId="{B8A3955F-0F20-4F75-A9AC-5ED58C8E8B3C}" type="presOf" srcId="{74EEA16A-25AF-4CEE-A9EB-60CEFE3D318F}" destId="{3299215F-E5D3-419A-948E-58E5395E7354}" srcOrd="0" destOrd="0" presId="urn:microsoft.com/office/officeart/2011/layout/HexagonRadial"/>
    <dgm:cxn modelId="{8AC50844-1365-452D-8F99-3AE68E91849E}" type="presOf" srcId="{0D8590C1-4395-4B12-810E-7E2D2EF339A6}" destId="{C298BFE3-8D85-4411-BDB7-F5F42D531F4A}" srcOrd="0" destOrd="0" presId="urn:microsoft.com/office/officeart/2011/layout/HexagonRadial"/>
    <dgm:cxn modelId="{4F045A68-05C8-4A9B-B3A6-884CBA3C3413}" type="presOf" srcId="{D2C6BE26-8E74-43F8-986D-2C960EB9614E}" destId="{8F84A165-7D20-47FD-AEC4-EE6025941027}" srcOrd="0" destOrd="0" presId="urn:microsoft.com/office/officeart/2011/layout/HexagonRadial"/>
    <dgm:cxn modelId="{95B5436D-7ADB-4DAC-AB07-60D3F4D3BCCD}" srcId="{8662CC6D-432B-4004-9C28-7036F38ABFE3}" destId="{A716619B-7B7A-4FB8-BF91-78A728E2DD27}" srcOrd="4" destOrd="0" parTransId="{98B82556-CFF3-451B-AE5C-4A4F80CD7654}" sibTransId="{5F8EDF1E-D28A-4CCA-BDD2-EBFA1A816747}"/>
    <dgm:cxn modelId="{80212F75-D067-47C9-AB1A-249FCFF5981A}" srcId="{8662CC6D-432B-4004-9C28-7036F38ABFE3}" destId="{B86E23A0-63B4-448B-9C00-502B935E747F}" srcOrd="0" destOrd="0" parTransId="{C2FA2BC0-5F83-4836-89E0-1C90DD0C11BE}" sibTransId="{8E152945-29F0-4852-8C6B-DA1D52B9F619}"/>
    <dgm:cxn modelId="{04075657-945B-4CF2-BB8E-904A94DA0559}" type="presOf" srcId="{8662CC6D-432B-4004-9C28-7036F38ABFE3}" destId="{18794DEE-DC62-497E-B12D-583FE4225822}" srcOrd="0" destOrd="0" presId="urn:microsoft.com/office/officeart/2011/layout/HexagonRadial"/>
    <dgm:cxn modelId="{880B4F9B-606C-483A-BA7A-3D228C37ACA8}" srcId="{8662CC6D-432B-4004-9C28-7036F38ABFE3}" destId="{D2C6BE26-8E74-43F8-986D-2C960EB9614E}" srcOrd="1" destOrd="0" parTransId="{F4BC26CB-4338-4FFC-BFFD-37EA5BB8297E}" sibTransId="{A38B034E-5342-4665-8380-B5A266BF1EB8}"/>
    <dgm:cxn modelId="{C9099AA0-E9B1-4F64-BFCD-073580904D8F}" type="presOf" srcId="{B86E23A0-63B4-448B-9C00-502B935E747F}" destId="{60B9998F-B50D-451D-8291-59C0886481A5}" srcOrd="0" destOrd="0" presId="urn:microsoft.com/office/officeart/2011/layout/HexagonRadial"/>
    <dgm:cxn modelId="{3FAE5BBE-7CCE-4FA8-BD00-106D16C53CCB}" srcId="{8662CC6D-432B-4004-9C28-7036F38ABFE3}" destId="{74EEA16A-25AF-4CEE-A9EB-60CEFE3D318F}" srcOrd="2" destOrd="0" parTransId="{8A1F8EFF-5406-44B2-B385-F00E0999B83B}" sibTransId="{991961DE-6C81-467F-937D-BB5F47013840}"/>
    <dgm:cxn modelId="{A695B3CE-6A58-46B5-9813-929B01151E53}" srcId="{8662CC6D-432B-4004-9C28-7036F38ABFE3}" destId="{0D8590C1-4395-4B12-810E-7E2D2EF339A6}" srcOrd="5" destOrd="0" parTransId="{738F93BE-C0EE-4CBB-B475-BC7D8A008705}" sibTransId="{D29C458D-9A34-4B0C-9B98-0BA897B770E9}"/>
    <dgm:cxn modelId="{21EBEBD3-AE0D-4505-AFE2-DA67146708FA}" srcId="{8662CC6D-432B-4004-9C28-7036F38ABFE3}" destId="{C4F3B57A-BF5D-4A9D-B69F-CFC5AA36995A}" srcOrd="3" destOrd="0" parTransId="{DB3DBE62-9F5E-492B-86E9-FF6B106F01AD}" sibTransId="{D403D03A-D296-43E0-9BA9-B098D38581A2}"/>
    <dgm:cxn modelId="{E759231F-4506-4B91-9DB4-B371B8FC733A}" type="presParOf" srcId="{A91129A6-7A69-4870-AB2E-0222DFC74A42}" destId="{18794DEE-DC62-497E-B12D-583FE4225822}" srcOrd="0" destOrd="0" presId="urn:microsoft.com/office/officeart/2011/layout/HexagonRadial"/>
    <dgm:cxn modelId="{81B22888-16E3-4045-9511-0AA92B9A1CE7}" type="presParOf" srcId="{A91129A6-7A69-4870-AB2E-0222DFC74A42}" destId="{0D8898C2-D2E2-462F-9EF5-D80BD1E43082}" srcOrd="1" destOrd="0" presId="urn:microsoft.com/office/officeart/2011/layout/HexagonRadial"/>
    <dgm:cxn modelId="{0C542C43-86FA-4CD6-B98E-00A6C3FDBC3E}" type="presParOf" srcId="{0D8898C2-D2E2-462F-9EF5-D80BD1E43082}" destId="{03ED0F0F-0A9A-442C-BD09-21AA2459BDEC}" srcOrd="0" destOrd="0" presId="urn:microsoft.com/office/officeart/2011/layout/HexagonRadial"/>
    <dgm:cxn modelId="{DA479D4D-7A94-45C3-BA39-262E1DE6E949}" type="presParOf" srcId="{A91129A6-7A69-4870-AB2E-0222DFC74A42}" destId="{60B9998F-B50D-451D-8291-59C0886481A5}" srcOrd="2" destOrd="0" presId="urn:microsoft.com/office/officeart/2011/layout/HexagonRadial"/>
    <dgm:cxn modelId="{79275328-0648-463B-9C4B-E4BBDDFD31AD}" type="presParOf" srcId="{A91129A6-7A69-4870-AB2E-0222DFC74A42}" destId="{0DBB4586-FC0C-47AE-B90D-07F9BE4DE8BC}" srcOrd="3" destOrd="0" presId="urn:microsoft.com/office/officeart/2011/layout/HexagonRadial"/>
    <dgm:cxn modelId="{069066C0-924B-4CA2-80F5-1FC8C3590659}" type="presParOf" srcId="{0DBB4586-FC0C-47AE-B90D-07F9BE4DE8BC}" destId="{792F56C4-2E97-4366-A8D6-1D7030A2C928}" srcOrd="0" destOrd="0" presId="urn:microsoft.com/office/officeart/2011/layout/HexagonRadial"/>
    <dgm:cxn modelId="{EA6EDC62-EDB1-49DD-88B2-A30C559F8DF5}" type="presParOf" srcId="{A91129A6-7A69-4870-AB2E-0222DFC74A42}" destId="{8F84A165-7D20-47FD-AEC4-EE6025941027}" srcOrd="4" destOrd="0" presId="urn:microsoft.com/office/officeart/2011/layout/HexagonRadial"/>
    <dgm:cxn modelId="{476A0CF4-718C-4401-9C93-D74D6827AF96}" type="presParOf" srcId="{A91129A6-7A69-4870-AB2E-0222DFC74A42}" destId="{8E5D5C46-09A3-4C8D-A7A2-4D13F90484AA}" srcOrd="5" destOrd="0" presId="urn:microsoft.com/office/officeart/2011/layout/HexagonRadial"/>
    <dgm:cxn modelId="{45E68B83-4487-44A7-BBEC-8BA9B4214E4E}" type="presParOf" srcId="{8E5D5C46-09A3-4C8D-A7A2-4D13F90484AA}" destId="{6B078BE0-8D05-4431-981F-06C5E71C0623}" srcOrd="0" destOrd="0" presId="urn:microsoft.com/office/officeart/2011/layout/HexagonRadial"/>
    <dgm:cxn modelId="{440EF140-AA2C-4BA3-8957-B1C4AB98C746}" type="presParOf" srcId="{A91129A6-7A69-4870-AB2E-0222DFC74A42}" destId="{3299215F-E5D3-419A-948E-58E5395E7354}" srcOrd="6" destOrd="0" presId="urn:microsoft.com/office/officeart/2011/layout/HexagonRadial"/>
    <dgm:cxn modelId="{5C694465-52EE-4C9E-A9F9-CAD8C8BC9B7D}" type="presParOf" srcId="{A91129A6-7A69-4870-AB2E-0222DFC74A42}" destId="{FD61B97C-BB57-49C4-A52A-F933E09241C9}" srcOrd="7" destOrd="0" presId="urn:microsoft.com/office/officeart/2011/layout/HexagonRadial"/>
    <dgm:cxn modelId="{162997D1-3F63-48F1-9712-720248FA1C11}" type="presParOf" srcId="{FD61B97C-BB57-49C4-A52A-F933E09241C9}" destId="{E89A24B2-7B6A-4E5E-AE4E-03A724181A8D}" srcOrd="0" destOrd="0" presId="urn:microsoft.com/office/officeart/2011/layout/HexagonRadial"/>
    <dgm:cxn modelId="{AC663867-4516-45CC-B375-D1F6F12F0623}" type="presParOf" srcId="{A91129A6-7A69-4870-AB2E-0222DFC74A42}" destId="{A044F0DC-F6D9-41C8-A557-6F860B6C745A}" srcOrd="8" destOrd="0" presId="urn:microsoft.com/office/officeart/2011/layout/HexagonRadial"/>
    <dgm:cxn modelId="{7131586E-723B-4573-A480-24B493E5D61D}" type="presParOf" srcId="{A91129A6-7A69-4870-AB2E-0222DFC74A42}" destId="{1E690CDE-822D-4E79-AED0-2D3EB4FB78BF}" srcOrd="9" destOrd="0" presId="urn:microsoft.com/office/officeart/2011/layout/HexagonRadial"/>
    <dgm:cxn modelId="{5736D56C-E503-46D4-9755-3FB5BBF9EAAD}" type="presParOf" srcId="{1E690CDE-822D-4E79-AED0-2D3EB4FB78BF}" destId="{5CE4218D-4C2C-4741-9BCD-8AC95B31605A}" srcOrd="0" destOrd="0" presId="urn:microsoft.com/office/officeart/2011/layout/HexagonRadial"/>
    <dgm:cxn modelId="{63C011B5-A187-4B6E-B372-2C44F1A7B889}" type="presParOf" srcId="{A91129A6-7A69-4870-AB2E-0222DFC74A42}" destId="{2B165E2D-83EA-4A46-A360-22BE2BA5FD72}" srcOrd="10" destOrd="0" presId="urn:microsoft.com/office/officeart/2011/layout/HexagonRadial"/>
    <dgm:cxn modelId="{45DC9157-F256-42DA-915E-4F2D7301EA86}" type="presParOf" srcId="{A91129A6-7A69-4870-AB2E-0222DFC74A42}" destId="{939084CC-6CB0-4358-95FE-405EE2B8F3F9}" srcOrd="11" destOrd="0" presId="urn:microsoft.com/office/officeart/2011/layout/HexagonRadial"/>
    <dgm:cxn modelId="{25F7E538-1F69-45D1-8F38-1DDB33388C36}" type="presParOf" srcId="{939084CC-6CB0-4358-95FE-405EE2B8F3F9}" destId="{8E16464A-8EE2-4FE7-ABDA-B81D60A8540D}" srcOrd="0" destOrd="0" presId="urn:microsoft.com/office/officeart/2011/layout/HexagonRadial"/>
    <dgm:cxn modelId="{36B358DD-259A-40A5-ABA2-1BD5D59431C0}" type="presParOf" srcId="{A91129A6-7A69-4870-AB2E-0222DFC74A42}" destId="{C298BFE3-8D85-4411-BDB7-F5F42D531F4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19F8239-123C-4991-895F-8AA7A1BF01B5}"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49458581-0384-4B16-B846-2386F6D415D1}">
      <dgm:prSet phldrT="[Text]" custT="1"/>
      <dgm:spPr/>
      <dgm:t>
        <a:bodyPr/>
        <a:lstStyle/>
        <a:p>
          <a:r>
            <a:rPr lang="de-DE" sz="1000" dirty="0" err="1"/>
            <a:t>Perception</a:t>
          </a:r>
          <a:endParaRPr lang="en-US" sz="1000" dirty="0"/>
        </a:p>
      </dgm:t>
    </dgm:pt>
    <dgm:pt modelId="{6FCC23E1-7146-4855-9F2C-DFA2161FED46}" type="parTrans" cxnId="{EB1912D4-F933-4111-A4AA-56BCA95895E7}">
      <dgm:prSet/>
      <dgm:spPr/>
      <dgm:t>
        <a:bodyPr/>
        <a:lstStyle/>
        <a:p>
          <a:endParaRPr lang="en-US"/>
        </a:p>
      </dgm:t>
    </dgm:pt>
    <dgm:pt modelId="{2C01677B-1D15-463E-8986-407189E338DB}" type="sibTrans" cxnId="{EB1912D4-F933-4111-A4AA-56BCA95895E7}">
      <dgm:prSet/>
      <dgm:spPr/>
      <dgm:t>
        <a:bodyPr/>
        <a:lstStyle/>
        <a:p>
          <a:endParaRPr lang="en-US"/>
        </a:p>
      </dgm:t>
    </dgm:pt>
    <dgm:pt modelId="{2448DB4B-0256-47DF-830A-F0E99B28A6BE}">
      <dgm:prSet phldrT="[Text]" custT="1"/>
      <dgm:spPr/>
      <dgm:t>
        <a:bodyPr/>
        <a:lstStyle/>
        <a:p>
          <a:r>
            <a:rPr lang="de-DE" sz="1000" dirty="0" err="1"/>
            <a:t>Emotions</a:t>
          </a:r>
          <a:endParaRPr lang="en-US" sz="1000" dirty="0"/>
        </a:p>
      </dgm:t>
    </dgm:pt>
    <dgm:pt modelId="{8EA8ECB2-AA55-4999-A7A6-E598D2522250}" type="parTrans" cxnId="{2EBE1F62-9600-4986-A764-92044DBB351B}">
      <dgm:prSet/>
      <dgm:spPr/>
      <dgm:t>
        <a:bodyPr/>
        <a:lstStyle/>
        <a:p>
          <a:endParaRPr lang="en-US"/>
        </a:p>
      </dgm:t>
    </dgm:pt>
    <dgm:pt modelId="{EC5398C3-23EF-4571-A3FB-4883DF97DF6B}" type="sibTrans" cxnId="{2EBE1F62-9600-4986-A764-92044DBB351B}">
      <dgm:prSet/>
      <dgm:spPr/>
      <dgm:t>
        <a:bodyPr/>
        <a:lstStyle/>
        <a:p>
          <a:endParaRPr lang="en-US"/>
        </a:p>
      </dgm:t>
    </dgm:pt>
    <dgm:pt modelId="{44BE4A34-BA0D-44A8-B725-62CE846928E0}">
      <dgm:prSet phldrT="[Text]" custT="1"/>
      <dgm:spPr/>
      <dgm:t>
        <a:bodyPr/>
        <a:lstStyle/>
        <a:p>
          <a:r>
            <a:rPr lang="de-DE" sz="1000" dirty="0"/>
            <a:t>Communication</a:t>
          </a:r>
          <a:endParaRPr lang="en-US" sz="1000" dirty="0"/>
        </a:p>
      </dgm:t>
    </dgm:pt>
    <dgm:pt modelId="{8B2F0640-C572-4D24-B49F-FB2F167C5C0A}" type="parTrans" cxnId="{7351AFAF-F55B-46AC-A27F-82E8C55D600F}">
      <dgm:prSet/>
      <dgm:spPr/>
      <dgm:t>
        <a:bodyPr/>
        <a:lstStyle/>
        <a:p>
          <a:endParaRPr lang="en-US"/>
        </a:p>
      </dgm:t>
    </dgm:pt>
    <dgm:pt modelId="{714F0F04-A087-40BF-8BF5-CDEF69DCB871}" type="sibTrans" cxnId="{7351AFAF-F55B-46AC-A27F-82E8C55D600F}">
      <dgm:prSet/>
      <dgm:spPr/>
      <dgm:t>
        <a:bodyPr/>
        <a:lstStyle/>
        <a:p>
          <a:endParaRPr lang="en-US"/>
        </a:p>
      </dgm:t>
    </dgm:pt>
    <dgm:pt modelId="{8D935EAB-FB51-4079-92A5-33F7DE01B365}">
      <dgm:prSet phldrT="[Text]"/>
      <dgm:spPr/>
      <dgm:t>
        <a:bodyPr/>
        <a:lstStyle/>
        <a:p>
          <a:r>
            <a:rPr lang="de-DE" dirty="0"/>
            <a:t>Reliable </a:t>
          </a:r>
          <a:r>
            <a:rPr lang="de-DE" dirty="0" err="1"/>
            <a:t>success</a:t>
          </a:r>
          <a:r>
            <a:rPr lang="de-DE" dirty="0"/>
            <a:t> and </a:t>
          </a:r>
          <a:r>
            <a:rPr lang="de-DE" dirty="0" err="1"/>
            <a:t>good</a:t>
          </a:r>
          <a:r>
            <a:rPr lang="de-DE" dirty="0"/>
            <a:t> </a:t>
          </a:r>
          <a:r>
            <a:rPr lang="de-DE" dirty="0" err="1"/>
            <a:t>deals</a:t>
          </a:r>
          <a:endParaRPr lang="en-US" dirty="0"/>
        </a:p>
      </dgm:t>
    </dgm:pt>
    <dgm:pt modelId="{B9F9981A-FF01-4A66-A247-A99A42CA1F6F}" type="parTrans" cxnId="{269D184B-837A-4D6B-921E-6249C3D528D3}">
      <dgm:prSet/>
      <dgm:spPr/>
      <dgm:t>
        <a:bodyPr/>
        <a:lstStyle/>
        <a:p>
          <a:endParaRPr lang="en-US"/>
        </a:p>
      </dgm:t>
    </dgm:pt>
    <dgm:pt modelId="{4F511F90-BB63-4ED4-8B19-97BC9828C905}" type="sibTrans" cxnId="{269D184B-837A-4D6B-921E-6249C3D528D3}">
      <dgm:prSet/>
      <dgm:spPr/>
      <dgm:t>
        <a:bodyPr/>
        <a:lstStyle/>
        <a:p>
          <a:endParaRPr lang="en-US"/>
        </a:p>
      </dgm:t>
    </dgm:pt>
    <dgm:pt modelId="{A1FD34B3-03FA-4D81-8A89-CEA8A4E87F7A}" type="pres">
      <dgm:prSet presAssocID="{D19F8239-123C-4991-895F-8AA7A1BF01B5}" presName="Name0" presStyleCnt="0">
        <dgm:presLayoutVars>
          <dgm:chMax val="4"/>
          <dgm:resizeHandles val="exact"/>
        </dgm:presLayoutVars>
      </dgm:prSet>
      <dgm:spPr/>
    </dgm:pt>
    <dgm:pt modelId="{7A000706-719B-4F1B-84F1-04F0F4724B46}" type="pres">
      <dgm:prSet presAssocID="{D19F8239-123C-4991-895F-8AA7A1BF01B5}" presName="ellipse" presStyleLbl="trBgShp" presStyleIdx="0" presStyleCnt="1"/>
      <dgm:spPr/>
    </dgm:pt>
    <dgm:pt modelId="{A51219AF-50B9-4D15-97B7-8E95480B5D30}" type="pres">
      <dgm:prSet presAssocID="{D19F8239-123C-4991-895F-8AA7A1BF01B5}" presName="arrow1" presStyleLbl="fgShp" presStyleIdx="0" presStyleCnt="1" custLinFactNeighborX="-14845"/>
      <dgm:spPr/>
    </dgm:pt>
    <dgm:pt modelId="{CC731F89-E6C5-4D0F-98B5-408DAFC72329}" type="pres">
      <dgm:prSet presAssocID="{D19F8239-123C-4991-895F-8AA7A1BF01B5}" presName="rectangle" presStyleLbl="revTx" presStyleIdx="0" presStyleCnt="1" custLinFactNeighborX="-6273" custLinFactNeighborY="6186">
        <dgm:presLayoutVars>
          <dgm:bulletEnabled val="1"/>
        </dgm:presLayoutVars>
      </dgm:prSet>
      <dgm:spPr/>
    </dgm:pt>
    <dgm:pt modelId="{5FA12426-F67F-4B1F-9179-895708019308}" type="pres">
      <dgm:prSet presAssocID="{2448DB4B-0256-47DF-830A-F0E99B28A6BE}" presName="item1" presStyleLbl="node1" presStyleIdx="0" presStyleCnt="3" custScaleX="124936" custScaleY="114197">
        <dgm:presLayoutVars>
          <dgm:bulletEnabled val="1"/>
        </dgm:presLayoutVars>
      </dgm:prSet>
      <dgm:spPr/>
    </dgm:pt>
    <dgm:pt modelId="{747FEBE5-335D-42B2-BF43-E9C9CDEE8293}" type="pres">
      <dgm:prSet presAssocID="{44BE4A34-BA0D-44A8-B725-62CE846928E0}" presName="item2" presStyleLbl="node1" presStyleIdx="1" presStyleCnt="3" custScaleX="116283" custScaleY="106893">
        <dgm:presLayoutVars>
          <dgm:bulletEnabled val="1"/>
        </dgm:presLayoutVars>
      </dgm:prSet>
      <dgm:spPr/>
    </dgm:pt>
    <dgm:pt modelId="{5D41195F-66D7-4297-9E02-A4943326A335}" type="pres">
      <dgm:prSet presAssocID="{8D935EAB-FB51-4079-92A5-33F7DE01B365}" presName="item3" presStyleLbl="node1" presStyleIdx="2" presStyleCnt="3" custScaleX="116386" custScaleY="121217">
        <dgm:presLayoutVars>
          <dgm:bulletEnabled val="1"/>
        </dgm:presLayoutVars>
      </dgm:prSet>
      <dgm:spPr/>
    </dgm:pt>
    <dgm:pt modelId="{19BB9575-6724-4CC1-8938-5722E04F6AFF}" type="pres">
      <dgm:prSet presAssocID="{D19F8239-123C-4991-895F-8AA7A1BF01B5}" presName="funnel" presStyleLbl="trAlignAcc1" presStyleIdx="0" presStyleCnt="1" custLinFactNeighborX="-3498" custLinFactNeighborY="994"/>
      <dgm:spPr/>
    </dgm:pt>
  </dgm:ptLst>
  <dgm:cxnLst>
    <dgm:cxn modelId="{D5255C1D-8B32-42F0-93D7-B5B13C63A516}" type="presOf" srcId="{49458581-0384-4B16-B846-2386F6D415D1}" destId="{5D41195F-66D7-4297-9E02-A4943326A335}" srcOrd="0" destOrd="0" presId="urn:microsoft.com/office/officeart/2005/8/layout/funnel1"/>
    <dgm:cxn modelId="{494DB421-9D30-43E7-BA21-C9A9BB0A1AED}" type="presOf" srcId="{44BE4A34-BA0D-44A8-B725-62CE846928E0}" destId="{5FA12426-F67F-4B1F-9179-895708019308}" srcOrd="0" destOrd="0" presId="urn:microsoft.com/office/officeart/2005/8/layout/funnel1"/>
    <dgm:cxn modelId="{2EBE1F62-9600-4986-A764-92044DBB351B}" srcId="{D19F8239-123C-4991-895F-8AA7A1BF01B5}" destId="{2448DB4B-0256-47DF-830A-F0E99B28A6BE}" srcOrd="1" destOrd="0" parTransId="{8EA8ECB2-AA55-4999-A7A6-E598D2522250}" sibTransId="{EC5398C3-23EF-4571-A3FB-4883DF97DF6B}"/>
    <dgm:cxn modelId="{6B446446-EE4F-4E53-BE10-9A375C2C1C58}" type="presOf" srcId="{D19F8239-123C-4991-895F-8AA7A1BF01B5}" destId="{A1FD34B3-03FA-4D81-8A89-CEA8A4E87F7A}" srcOrd="0" destOrd="0" presId="urn:microsoft.com/office/officeart/2005/8/layout/funnel1"/>
    <dgm:cxn modelId="{269D184B-837A-4D6B-921E-6249C3D528D3}" srcId="{D19F8239-123C-4991-895F-8AA7A1BF01B5}" destId="{8D935EAB-FB51-4079-92A5-33F7DE01B365}" srcOrd="3" destOrd="0" parTransId="{B9F9981A-FF01-4A66-A247-A99A42CA1F6F}" sibTransId="{4F511F90-BB63-4ED4-8B19-97BC9828C905}"/>
    <dgm:cxn modelId="{7351AFAF-F55B-46AC-A27F-82E8C55D600F}" srcId="{D19F8239-123C-4991-895F-8AA7A1BF01B5}" destId="{44BE4A34-BA0D-44A8-B725-62CE846928E0}" srcOrd="2" destOrd="0" parTransId="{8B2F0640-C572-4D24-B49F-FB2F167C5C0A}" sibTransId="{714F0F04-A087-40BF-8BF5-CDEF69DCB871}"/>
    <dgm:cxn modelId="{EB1912D4-F933-4111-A4AA-56BCA95895E7}" srcId="{D19F8239-123C-4991-895F-8AA7A1BF01B5}" destId="{49458581-0384-4B16-B846-2386F6D415D1}" srcOrd="0" destOrd="0" parTransId="{6FCC23E1-7146-4855-9F2C-DFA2161FED46}" sibTransId="{2C01677B-1D15-463E-8986-407189E338DB}"/>
    <dgm:cxn modelId="{AFCFB1FB-A735-4923-9FE2-79AFBC6A61FB}" type="presOf" srcId="{8D935EAB-FB51-4079-92A5-33F7DE01B365}" destId="{CC731F89-E6C5-4D0F-98B5-408DAFC72329}" srcOrd="0" destOrd="0" presId="urn:microsoft.com/office/officeart/2005/8/layout/funnel1"/>
    <dgm:cxn modelId="{C851F4FD-4653-4DC8-8400-1FF218024F0B}" type="presOf" srcId="{2448DB4B-0256-47DF-830A-F0E99B28A6BE}" destId="{747FEBE5-335D-42B2-BF43-E9C9CDEE8293}" srcOrd="0" destOrd="0" presId="urn:microsoft.com/office/officeart/2005/8/layout/funnel1"/>
    <dgm:cxn modelId="{A743144E-4107-4BDE-B237-BBBD1723391D}" type="presParOf" srcId="{A1FD34B3-03FA-4D81-8A89-CEA8A4E87F7A}" destId="{7A000706-719B-4F1B-84F1-04F0F4724B46}" srcOrd="0" destOrd="0" presId="urn:microsoft.com/office/officeart/2005/8/layout/funnel1"/>
    <dgm:cxn modelId="{412189D6-24BF-442D-BFF7-D1F0803D137C}" type="presParOf" srcId="{A1FD34B3-03FA-4D81-8A89-CEA8A4E87F7A}" destId="{A51219AF-50B9-4D15-97B7-8E95480B5D30}" srcOrd="1" destOrd="0" presId="urn:microsoft.com/office/officeart/2005/8/layout/funnel1"/>
    <dgm:cxn modelId="{4B15397F-80D2-4A09-BF86-64D8CAEAD515}" type="presParOf" srcId="{A1FD34B3-03FA-4D81-8A89-CEA8A4E87F7A}" destId="{CC731F89-E6C5-4D0F-98B5-408DAFC72329}" srcOrd="2" destOrd="0" presId="urn:microsoft.com/office/officeart/2005/8/layout/funnel1"/>
    <dgm:cxn modelId="{56A8B032-DD72-46B3-B601-C926E06521EB}" type="presParOf" srcId="{A1FD34B3-03FA-4D81-8A89-CEA8A4E87F7A}" destId="{5FA12426-F67F-4B1F-9179-895708019308}" srcOrd="3" destOrd="0" presId="urn:microsoft.com/office/officeart/2005/8/layout/funnel1"/>
    <dgm:cxn modelId="{75E9B568-C7C8-4416-A242-6654829A130F}" type="presParOf" srcId="{A1FD34B3-03FA-4D81-8A89-CEA8A4E87F7A}" destId="{747FEBE5-335D-42B2-BF43-E9C9CDEE8293}" srcOrd="4" destOrd="0" presId="urn:microsoft.com/office/officeart/2005/8/layout/funnel1"/>
    <dgm:cxn modelId="{FD6D6C3A-784C-4324-94AB-BCACE4384AF9}" type="presParOf" srcId="{A1FD34B3-03FA-4D81-8A89-CEA8A4E87F7A}" destId="{5D41195F-66D7-4297-9E02-A4943326A335}" srcOrd="5" destOrd="0" presId="urn:microsoft.com/office/officeart/2005/8/layout/funnel1"/>
    <dgm:cxn modelId="{1E360641-D831-4B3E-A680-D9C2D9415394}" type="presParOf" srcId="{A1FD34B3-03FA-4D81-8A89-CEA8A4E87F7A}" destId="{19BB9575-6724-4CC1-8938-5722E04F6AF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9CAB4A-37F5-4A0A-ACDF-5B544F5FDF9F}"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FAE1E692-755E-415D-9BE8-17F91E39F39C}">
      <dgm:prSet phldrT="[Text]"/>
      <dgm:spPr/>
      <dgm:t>
        <a:bodyPr/>
        <a:lstStyle/>
        <a:p>
          <a:r>
            <a:rPr lang="de-DE" dirty="0" err="1"/>
            <a:t>Strategy</a:t>
          </a:r>
          <a:r>
            <a:rPr lang="de-DE" dirty="0"/>
            <a:t> </a:t>
          </a:r>
          <a:r>
            <a:rPr lang="de-DE" dirty="0" err="1"/>
            <a:t>crisis</a:t>
          </a:r>
          <a:endParaRPr lang="en-US" dirty="0"/>
        </a:p>
      </dgm:t>
    </dgm:pt>
    <dgm:pt modelId="{93C9E7EE-8F99-4DAD-9AC2-8E147F803F70}" type="parTrans" cxnId="{41176687-97BD-4D40-BBD2-8B2361B4A527}">
      <dgm:prSet/>
      <dgm:spPr/>
      <dgm:t>
        <a:bodyPr/>
        <a:lstStyle/>
        <a:p>
          <a:endParaRPr lang="en-US"/>
        </a:p>
      </dgm:t>
    </dgm:pt>
    <dgm:pt modelId="{DDE2BB4A-CA07-4091-9E93-012B38AE752D}" type="sibTrans" cxnId="{41176687-97BD-4D40-BBD2-8B2361B4A527}">
      <dgm:prSet/>
      <dgm:spPr/>
      <dgm:t>
        <a:bodyPr/>
        <a:lstStyle/>
        <a:p>
          <a:endParaRPr lang="en-US"/>
        </a:p>
      </dgm:t>
    </dgm:pt>
    <dgm:pt modelId="{3E04761F-C217-45DC-AEF2-54983F4199B5}">
      <dgm:prSet phldrT="[Text]"/>
      <dgm:spPr/>
      <dgm:t>
        <a:bodyPr/>
        <a:lstStyle/>
        <a:p>
          <a:r>
            <a:rPr lang="de-DE" dirty="0"/>
            <a:t>Profit Crisis</a:t>
          </a:r>
          <a:endParaRPr lang="en-US" dirty="0"/>
        </a:p>
      </dgm:t>
    </dgm:pt>
    <dgm:pt modelId="{D50BA29D-1B27-4EAC-A4A9-20B0EDB0D9C8}" type="parTrans" cxnId="{71CE3767-F6F2-4949-9E54-8A2109ADDCDE}">
      <dgm:prSet/>
      <dgm:spPr/>
      <dgm:t>
        <a:bodyPr/>
        <a:lstStyle/>
        <a:p>
          <a:endParaRPr lang="en-US"/>
        </a:p>
      </dgm:t>
    </dgm:pt>
    <dgm:pt modelId="{C37C40EA-CD3E-4EAA-8265-4A8C15108639}" type="sibTrans" cxnId="{71CE3767-F6F2-4949-9E54-8A2109ADDCDE}">
      <dgm:prSet/>
      <dgm:spPr>
        <a:noFill/>
        <a:ln>
          <a:noFill/>
        </a:ln>
      </dgm:spPr>
      <dgm:t>
        <a:bodyPr/>
        <a:lstStyle/>
        <a:p>
          <a:endParaRPr lang="en-US"/>
        </a:p>
      </dgm:t>
    </dgm:pt>
    <dgm:pt modelId="{B0B7707E-7D46-4C0C-8193-81B02212D6DA}">
      <dgm:prSet phldrT="[Text]"/>
      <dgm:spPr/>
      <dgm:t>
        <a:bodyPr/>
        <a:lstStyle/>
        <a:p>
          <a:r>
            <a:rPr lang="de-DE" dirty="0" err="1"/>
            <a:t>Liquidity</a:t>
          </a:r>
          <a:r>
            <a:rPr lang="de-DE" dirty="0"/>
            <a:t> Crisis</a:t>
          </a:r>
          <a:endParaRPr lang="en-US" dirty="0"/>
        </a:p>
      </dgm:t>
    </dgm:pt>
    <dgm:pt modelId="{AB2E2AD1-E9EE-4A76-B0D2-D2AD6B041CB9}" type="parTrans" cxnId="{E35F2F74-5DE5-470E-846D-60248DDC79CF}">
      <dgm:prSet/>
      <dgm:spPr/>
      <dgm:t>
        <a:bodyPr/>
        <a:lstStyle/>
        <a:p>
          <a:endParaRPr lang="en-US"/>
        </a:p>
      </dgm:t>
    </dgm:pt>
    <dgm:pt modelId="{C3DEA92C-DBBA-440E-941E-B1E4FAEFB980}" type="sibTrans" cxnId="{E35F2F74-5DE5-470E-846D-60248DDC79CF}">
      <dgm:prSet/>
      <dgm:spPr/>
      <dgm:t>
        <a:bodyPr/>
        <a:lstStyle/>
        <a:p>
          <a:endParaRPr lang="en-US"/>
        </a:p>
      </dgm:t>
    </dgm:pt>
    <dgm:pt modelId="{6C336A67-6171-4965-9F50-DFBB06D4ECB0}" type="pres">
      <dgm:prSet presAssocID="{BC9CAB4A-37F5-4A0A-ACDF-5B544F5FDF9F}" presName="Name0" presStyleCnt="0">
        <dgm:presLayoutVars>
          <dgm:chMax val="7"/>
          <dgm:chPref val="5"/>
        </dgm:presLayoutVars>
      </dgm:prSet>
      <dgm:spPr/>
    </dgm:pt>
    <dgm:pt modelId="{17A62BE0-3571-46CE-BE31-8EF304F8E5FE}" type="pres">
      <dgm:prSet presAssocID="{BC9CAB4A-37F5-4A0A-ACDF-5B544F5FDF9F}" presName="arrowNode" presStyleLbl="node1" presStyleIdx="0" presStyleCnt="1" custAng="294427" custScaleX="181818" custLinFactNeighborX="3706" custLinFactNeighborY="13980"/>
      <dgm:spPr/>
    </dgm:pt>
    <dgm:pt modelId="{D7E83A21-2E0A-4EAD-B885-720AFAC26303}" type="pres">
      <dgm:prSet presAssocID="{FAE1E692-755E-415D-9BE8-17F91E39F39C}" presName="txNode1" presStyleLbl="revTx" presStyleIdx="0" presStyleCnt="3" custScaleX="68375" custScaleY="50771" custLinFactY="10143" custLinFactNeighborX="4330" custLinFactNeighborY="100000">
        <dgm:presLayoutVars>
          <dgm:bulletEnabled val="1"/>
        </dgm:presLayoutVars>
      </dgm:prSet>
      <dgm:spPr/>
    </dgm:pt>
    <dgm:pt modelId="{D8A62DE1-82A1-4B09-BCBB-A8EB86357777}" type="pres">
      <dgm:prSet presAssocID="{3E04761F-C217-45DC-AEF2-54983F4199B5}" presName="txNode2" presStyleLbl="revTx" presStyleIdx="1" presStyleCnt="3" custScaleX="47745" custScaleY="50490" custLinFactNeighborX="-52385" custLinFactNeighborY="9087">
        <dgm:presLayoutVars>
          <dgm:bulletEnabled val="1"/>
        </dgm:presLayoutVars>
      </dgm:prSet>
      <dgm:spPr/>
    </dgm:pt>
    <dgm:pt modelId="{57647A62-91F6-44F0-9EDC-AF9D623BF481}" type="pres">
      <dgm:prSet presAssocID="{C37C40EA-CD3E-4EAA-8265-4A8C15108639}" presName="dotNode2" presStyleCnt="0"/>
      <dgm:spPr/>
    </dgm:pt>
    <dgm:pt modelId="{31DBFEDC-73D8-4E61-8820-3F6C8F7E6B5C}" type="pres">
      <dgm:prSet presAssocID="{C37C40EA-CD3E-4EAA-8265-4A8C15108639}" presName="dotRepeatNode" presStyleLbl="fgShp" presStyleIdx="0" presStyleCnt="1" custAng="18740046" custFlipVert="1" custScaleX="52871" custScaleY="59958" custLinFactX="85931" custLinFactY="-100000" custLinFactNeighborX="100000" custLinFactNeighborY="-102097"/>
      <dgm:spPr/>
    </dgm:pt>
    <dgm:pt modelId="{A9602082-5788-4375-B0CB-7BA23A6E944E}" type="pres">
      <dgm:prSet presAssocID="{B0B7707E-7D46-4C0C-8193-81B02212D6DA}" presName="txNode3" presStyleLbl="revTx" presStyleIdx="2" presStyleCnt="3" custScaleX="59142" custScaleY="40523" custLinFactY="-33273" custLinFactNeighborX="33367" custLinFactNeighborY="-100000">
        <dgm:presLayoutVars>
          <dgm:bulletEnabled val="1"/>
        </dgm:presLayoutVars>
      </dgm:prSet>
      <dgm:spPr/>
    </dgm:pt>
  </dgm:ptLst>
  <dgm:cxnLst>
    <dgm:cxn modelId="{D02D7A04-AFDD-4893-AD65-4A0FBB673B5B}" type="presOf" srcId="{BC9CAB4A-37F5-4A0A-ACDF-5B544F5FDF9F}" destId="{6C336A67-6171-4965-9F50-DFBB06D4ECB0}" srcOrd="0" destOrd="0" presId="urn:microsoft.com/office/officeart/2009/3/layout/DescendingProcess"/>
    <dgm:cxn modelId="{086C2D34-5DFD-4EB7-A54E-6019247EFDE6}" type="presOf" srcId="{B0B7707E-7D46-4C0C-8193-81B02212D6DA}" destId="{A9602082-5788-4375-B0CB-7BA23A6E944E}" srcOrd="0" destOrd="0" presId="urn:microsoft.com/office/officeart/2009/3/layout/DescendingProcess"/>
    <dgm:cxn modelId="{71CE3767-F6F2-4949-9E54-8A2109ADDCDE}" srcId="{BC9CAB4A-37F5-4A0A-ACDF-5B544F5FDF9F}" destId="{3E04761F-C217-45DC-AEF2-54983F4199B5}" srcOrd="1" destOrd="0" parTransId="{D50BA29D-1B27-4EAC-A4A9-20B0EDB0D9C8}" sibTransId="{C37C40EA-CD3E-4EAA-8265-4A8C15108639}"/>
    <dgm:cxn modelId="{E35F2F74-5DE5-470E-846D-60248DDC79CF}" srcId="{BC9CAB4A-37F5-4A0A-ACDF-5B544F5FDF9F}" destId="{B0B7707E-7D46-4C0C-8193-81B02212D6DA}" srcOrd="2" destOrd="0" parTransId="{AB2E2AD1-E9EE-4A76-B0D2-D2AD6B041CB9}" sibTransId="{C3DEA92C-DBBA-440E-941E-B1E4FAEFB980}"/>
    <dgm:cxn modelId="{41176687-97BD-4D40-BBD2-8B2361B4A527}" srcId="{BC9CAB4A-37F5-4A0A-ACDF-5B544F5FDF9F}" destId="{FAE1E692-755E-415D-9BE8-17F91E39F39C}" srcOrd="0" destOrd="0" parTransId="{93C9E7EE-8F99-4DAD-9AC2-8E147F803F70}" sibTransId="{DDE2BB4A-CA07-4091-9E93-012B38AE752D}"/>
    <dgm:cxn modelId="{E7602C9F-492A-467E-87CD-58E517CE7C05}" type="presOf" srcId="{C37C40EA-CD3E-4EAA-8265-4A8C15108639}" destId="{31DBFEDC-73D8-4E61-8820-3F6C8F7E6B5C}" srcOrd="0" destOrd="0" presId="urn:microsoft.com/office/officeart/2009/3/layout/DescendingProcess"/>
    <dgm:cxn modelId="{D6D09CCA-591A-4A03-8CFE-BBE038F5288D}" type="presOf" srcId="{3E04761F-C217-45DC-AEF2-54983F4199B5}" destId="{D8A62DE1-82A1-4B09-BCBB-A8EB86357777}" srcOrd="0" destOrd="0" presId="urn:microsoft.com/office/officeart/2009/3/layout/DescendingProcess"/>
    <dgm:cxn modelId="{9BD6DFF5-E6CB-48B6-A776-5755D412A845}" type="presOf" srcId="{FAE1E692-755E-415D-9BE8-17F91E39F39C}" destId="{D7E83A21-2E0A-4EAD-B885-720AFAC26303}" srcOrd="0" destOrd="0" presId="urn:microsoft.com/office/officeart/2009/3/layout/DescendingProcess"/>
    <dgm:cxn modelId="{1E045D7C-C27F-4CA2-8E6B-70F9ABC6CF65}" type="presParOf" srcId="{6C336A67-6171-4965-9F50-DFBB06D4ECB0}" destId="{17A62BE0-3571-46CE-BE31-8EF304F8E5FE}" srcOrd="0" destOrd="0" presId="urn:microsoft.com/office/officeart/2009/3/layout/DescendingProcess"/>
    <dgm:cxn modelId="{8943DF89-186D-4430-A7D2-B1D1B1A20B8A}" type="presParOf" srcId="{6C336A67-6171-4965-9F50-DFBB06D4ECB0}" destId="{D7E83A21-2E0A-4EAD-B885-720AFAC26303}" srcOrd="1" destOrd="0" presId="urn:microsoft.com/office/officeart/2009/3/layout/DescendingProcess"/>
    <dgm:cxn modelId="{4C4C9AAB-5382-4191-BFFE-7FEECE0E57D5}" type="presParOf" srcId="{6C336A67-6171-4965-9F50-DFBB06D4ECB0}" destId="{D8A62DE1-82A1-4B09-BCBB-A8EB86357777}" srcOrd="2" destOrd="0" presId="urn:microsoft.com/office/officeart/2009/3/layout/DescendingProcess"/>
    <dgm:cxn modelId="{BD34BF5C-910D-4C37-A981-8860117856C0}" type="presParOf" srcId="{6C336A67-6171-4965-9F50-DFBB06D4ECB0}" destId="{57647A62-91F6-44F0-9EDC-AF9D623BF481}" srcOrd="3" destOrd="0" presId="urn:microsoft.com/office/officeart/2009/3/layout/DescendingProcess"/>
    <dgm:cxn modelId="{D212DA5D-0C49-4C4E-A03C-F4638E23960B}" type="presParOf" srcId="{57647A62-91F6-44F0-9EDC-AF9D623BF481}" destId="{31DBFEDC-73D8-4E61-8820-3F6C8F7E6B5C}" srcOrd="0" destOrd="0" presId="urn:microsoft.com/office/officeart/2009/3/layout/DescendingProcess"/>
    <dgm:cxn modelId="{2CFBE5B4-26E9-4D11-898E-FB1FBD7951D9}" type="presParOf" srcId="{6C336A67-6171-4965-9F50-DFBB06D4ECB0}" destId="{A9602082-5788-4375-B0CB-7BA23A6E944E}" srcOrd="4"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F875B1-002B-4611-B7DD-C404FDA953B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C713DB11-1464-4415-A4E4-9A383D8E3EA2}">
      <dgm:prSet phldrT="[Text]" custT="1"/>
      <dgm:spPr>
        <a:solidFill>
          <a:srgbClr val="00B050"/>
        </a:solidFill>
      </dgm:spPr>
      <dgm:t>
        <a:bodyPr/>
        <a:lstStyle/>
        <a:p>
          <a:r>
            <a:rPr lang="en-US" sz="1400"/>
            <a:t>Presales</a:t>
          </a:r>
          <a:endParaRPr lang="en-US" sz="1100" dirty="0"/>
        </a:p>
      </dgm:t>
    </dgm:pt>
    <dgm:pt modelId="{22E6A89C-8AD4-468D-8426-A59F2FE8D06A}" type="parTrans" cxnId="{AD6A1BE9-426E-4771-B67F-0F2CD675D594}">
      <dgm:prSet/>
      <dgm:spPr/>
      <dgm:t>
        <a:bodyPr/>
        <a:lstStyle/>
        <a:p>
          <a:endParaRPr lang="en-US"/>
        </a:p>
      </dgm:t>
    </dgm:pt>
    <dgm:pt modelId="{E189E647-E6E9-4C79-819E-2DADEB6FFDEE}" type="sibTrans" cxnId="{AD6A1BE9-426E-4771-B67F-0F2CD675D594}">
      <dgm:prSet/>
      <dgm:spPr/>
      <dgm:t>
        <a:bodyPr/>
        <a:lstStyle/>
        <a:p>
          <a:endParaRPr lang="en-US"/>
        </a:p>
      </dgm:t>
    </dgm:pt>
    <dgm:pt modelId="{961AB336-065A-482C-B784-6B733690F2BA}">
      <dgm:prSet phldrT="[Text]" custT="1"/>
      <dgm:spPr>
        <a:solidFill>
          <a:srgbClr val="00B0F0"/>
        </a:solidFill>
      </dgm:spPr>
      <dgm:t>
        <a:bodyPr/>
        <a:lstStyle/>
        <a:p>
          <a:r>
            <a:rPr lang="en-US" sz="1400"/>
            <a:t>Client Meeting</a:t>
          </a:r>
          <a:endParaRPr lang="en-US" sz="1400" dirty="0"/>
        </a:p>
      </dgm:t>
    </dgm:pt>
    <dgm:pt modelId="{BC3E940B-6450-434D-9963-5990DF49CBA5}" type="parTrans" cxnId="{1680E401-6349-4E3F-866A-C912ABF08AA4}">
      <dgm:prSet/>
      <dgm:spPr/>
      <dgm:t>
        <a:bodyPr/>
        <a:lstStyle/>
        <a:p>
          <a:endParaRPr lang="en-US"/>
        </a:p>
      </dgm:t>
    </dgm:pt>
    <dgm:pt modelId="{88C07A90-CFED-434D-94EA-1611E46A9891}" type="sibTrans" cxnId="{1680E401-6349-4E3F-866A-C912ABF08AA4}">
      <dgm:prSet/>
      <dgm:spPr/>
      <dgm:t>
        <a:bodyPr/>
        <a:lstStyle/>
        <a:p>
          <a:endParaRPr lang="en-US"/>
        </a:p>
      </dgm:t>
    </dgm:pt>
    <dgm:pt modelId="{762FE544-4E8A-4D81-B283-AC89A7AC761E}">
      <dgm:prSet phldrT="[Text]" custT="1"/>
      <dgm:spPr>
        <a:solidFill>
          <a:schemeClr val="accent6"/>
        </a:solidFill>
      </dgm:spPr>
      <dgm:t>
        <a:bodyPr/>
        <a:lstStyle/>
        <a:p>
          <a:r>
            <a:rPr lang="en-US" sz="1200" dirty="0"/>
            <a:t>P&amp;L and BS</a:t>
          </a:r>
        </a:p>
      </dgm:t>
    </dgm:pt>
    <dgm:pt modelId="{CFB7F735-183A-4AD7-886C-CD720E2530AE}" type="parTrans" cxnId="{C01593FA-C503-4CE8-A93B-20A26E850143}">
      <dgm:prSet/>
      <dgm:spPr/>
      <dgm:t>
        <a:bodyPr/>
        <a:lstStyle/>
        <a:p>
          <a:endParaRPr lang="en-US"/>
        </a:p>
      </dgm:t>
    </dgm:pt>
    <dgm:pt modelId="{9872D936-572B-4B31-B928-A69662F75221}" type="sibTrans" cxnId="{C01593FA-C503-4CE8-A93B-20A26E850143}">
      <dgm:prSet/>
      <dgm:spPr/>
      <dgm:t>
        <a:bodyPr/>
        <a:lstStyle/>
        <a:p>
          <a:endParaRPr lang="en-US"/>
        </a:p>
      </dgm:t>
    </dgm:pt>
    <dgm:pt modelId="{C3FB955F-BAF1-4089-BAAB-A48ADCEADEBD}">
      <dgm:prSet phldrT="[Text]" custT="1"/>
      <dgm:spPr>
        <a:solidFill>
          <a:srgbClr val="002060"/>
        </a:solidFill>
      </dgm:spPr>
      <dgm:t>
        <a:bodyPr/>
        <a:lstStyle/>
        <a:p>
          <a:r>
            <a:rPr lang="en-US" sz="1100"/>
            <a:t>Assessment &amp; Application</a:t>
          </a:r>
          <a:endParaRPr lang="en-US" sz="1100" dirty="0"/>
        </a:p>
      </dgm:t>
    </dgm:pt>
    <dgm:pt modelId="{0E90BC71-55DB-4A02-B92D-090AF9BA380E}" type="parTrans" cxnId="{47346841-826D-4E19-95D8-BACE84C843B2}">
      <dgm:prSet/>
      <dgm:spPr/>
      <dgm:t>
        <a:bodyPr/>
        <a:lstStyle/>
        <a:p>
          <a:endParaRPr lang="en-US"/>
        </a:p>
      </dgm:t>
    </dgm:pt>
    <dgm:pt modelId="{EABFC647-DC4A-48F5-8A18-520408A1213D}" type="sibTrans" cxnId="{47346841-826D-4E19-95D8-BACE84C843B2}">
      <dgm:prSet/>
      <dgm:spPr/>
      <dgm:t>
        <a:bodyPr/>
        <a:lstStyle/>
        <a:p>
          <a:endParaRPr lang="en-US"/>
        </a:p>
      </dgm:t>
    </dgm:pt>
    <dgm:pt modelId="{F989D0ED-6640-46D4-AB71-F6260FDCAB9C}">
      <dgm:prSet phldrT="[Text]" custT="1"/>
      <dgm:spPr>
        <a:solidFill>
          <a:srgbClr val="FFFF00"/>
        </a:solidFill>
      </dgm:spPr>
      <dgm:t>
        <a:bodyPr/>
        <a:lstStyle/>
        <a:p>
          <a:r>
            <a:rPr lang="de-DE" sz="1000" dirty="0" err="1">
              <a:solidFill>
                <a:schemeClr val="tx1"/>
              </a:solidFill>
            </a:rPr>
            <a:t>Approval</a:t>
          </a:r>
          <a:r>
            <a:rPr lang="de-DE" sz="1000" dirty="0">
              <a:solidFill>
                <a:schemeClr val="tx1"/>
              </a:solidFill>
            </a:rPr>
            <a:t> </a:t>
          </a:r>
        </a:p>
        <a:p>
          <a:r>
            <a:rPr lang="de-DE" sz="1000" dirty="0">
              <a:solidFill>
                <a:schemeClr val="tx1"/>
              </a:solidFill>
            </a:rPr>
            <a:t>&amp; </a:t>
          </a:r>
          <a:r>
            <a:rPr lang="de-DE" sz="1000" dirty="0" err="1">
              <a:solidFill>
                <a:schemeClr val="tx1"/>
              </a:solidFill>
            </a:rPr>
            <a:t>Disbursement</a:t>
          </a:r>
          <a:endParaRPr lang="en-US" sz="1000" dirty="0">
            <a:solidFill>
              <a:schemeClr val="tx1"/>
            </a:solidFill>
          </a:endParaRPr>
        </a:p>
      </dgm:t>
    </dgm:pt>
    <dgm:pt modelId="{4E1541C3-6528-4495-A5A2-A95E471BE498}" type="parTrans" cxnId="{02B82A23-DB5A-4686-93D4-9E9F204139B2}">
      <dgm:prSet/>
      <dgm:spPr/>
      <dgm:t>
        <a:bodyPr/>
        <a:lstStyle/>
        <a:p>
          <a:endParaRPr lang="en-US"/>
        </a:p>
      </dgm:t>
    </dgm:pt>
    <dgm:pt modelId="{FFBE0023-B8C2-44AD-AEF1-15FBB1E97C1F}" type="sibTrans" cxnId="{02B82A23-DB5A-4686-93D4-9E9F204139B2}">
      <dgm:prSet/>
      <dgm:spPr/>
      <dgm:t>
        <a:bodyPr/>
        <a:lstStyle/>
        <a:p>
          <a:endParaRPr lang="en-US"/>
        </a:p>
      </dgm:t>
    </dgm:pt>
    <dgm:pt modelId="{9275DF13-72A3-4E2E-A5AC-A4332797B394}">
      <dgm:prSet phldrT="[Text]" custT="1"/>
      <dgm:spPr>
        <a:solidFill>
          <a:srgbClr val="FF0000"/>
        </a:solidFill>
      </dgm:spPr>
      <dgm:t>
        <a:bodyPr/>
        <a:lstStyle/>
        <a:p>
          <a:r>
            <a:rPr lang="en-US" sz="1400" dirty="0"/>
            <a:t>Aftersales</a:t>
          </a:r>
          <a:endParaRPr lang="en-US" sz="800" dirty="0"/>
        </a:p>
      </dgm:t>
    </dgm:pt>
    <dgm:pt modelId="{79476C75-E3B4-4394-9D8E-E69C17175651}" type="sibTrans" cxnId="{53BED621-556C-4E37-BB2E-48FA52250B57}">
      <dgm:prSet/>
      <dgm:spPr/>
      <dgm:t>
        <a:bodyPr/>
        <a:lstStyle/>
        <a:p>
          <a:endParaRPr lang="en-US"/>
        </a:p>
      </dgm:t>
    </dgm:pt>
    <dgm:pt modelId="{86C961E6-477C-4A17-8B03-E49E56FB5E2C}" type="parTrans" cxnId="{53BED621-556C-4E37-BB2E-48FA52250B57}">
      <dgm:prSet/>
      <dgm:spPr/>
      <dgm:t>
        <a:bodyPr/>
        <a:lstStyle/>
        <a:p>
          <a:endParaRPr lang="en-US"/>
        </a:p>
      </dgm:t>
    </dgm:pt>
    <dgm:pt modelId="{CFB1B851-2826-4CB2-BD08-EFDCE90A5456}" type="pres">
      <dgm:prSet presAssocID="{BEF875B1-002B-4611-B7DD-C404FDA953B4}" presName="compositeShape" presStyleCnt="0">
        <dgm:presLayoutVars>
          <dgm:chMax val="7"/>
          <dgm:dir/>
          <dgm:resizeHandles val="exact"/>
        </dgm:presLayoutVars>
      </dgm:prSet>
      <dgm:spPr/>
    </dgm:pt>
    <dgm:pt modelId="{821614CE-3FE4-429C-B8F5-56E64B899C38}" type="pres">
      <dgm:prSet presAssocID="{BEF875B1-002B-4611-B7DD-C404FDA953B4}" presName="wedge1" presStyleLbl="node1" presStyleIdx="0" presStyleCnt="6"/>
      <dgm:spPr/>
    </dgm:pt>
    <dgm:pt modelId="{623914BA-60CA-4955-9A48-E85BAEAF6C10}" type="pres">
      <dgm:prSet presAssocID="{BEF875B1-002B-4611-B7DD-C404FDA953B4}" presName="dummy1a" presStyleCnt="0"/>
      <dgm:spPr/>
    </dgm:pt>
    <dgm:pt modelId="{88592EF9-11EE-4E8E-BBD2-333107386F54}" type="pres">
      <dgm:prSet presAssocID="{BEF875B1-002B-4611-B7DD-C404FDA953B4}" presName="dummy1b" presStyleCnt="0"/>
      <dgm:spPr/>
    </dgm:pt>
    <dgm:pt modelId="{2AA7EBC3-634F-4086-B70A-E6644D51D985}" type="pres">
      <dgm:prSet presAssocID="{BEF875B1-002B-4611-B7DD-C404FDA953B4}" presName="wedge1Tx" presStyleLbl="node1" presStyleIdx="0" presStyleCnt="6">
        <dgm:presLayoutVars>
          <dgm:chMax val="0"/>
          <dgm:chPref val="0"/>
          <dgm:bulletEnabled val="1"/>
        </dgm:presLayoutVars>
      </dgm:prSet>
      <dgm:spPr/>
    </dgm:pt>
    <dgm:pt modelId="{F0E412AD-FC83-4A64-A3BA-70638C57811C}" type="pres">
      <dgm:prSet presAssocID="{BEF875B1-002B-4611-B7DD-C404FDA953B4}" presName="wedge2" presStyleLbl="node1" presStyleIdx="1" presStyleCnt="6"/>
      <dgm:spPr/>
    </dgm:pt>
    <dgm:pt modelId="{1D922238-4C7B-4C9B-B704-3777E411E354}" type="pres">
      <dgm:prSet presAssocID="{BEF875B1-002B-4611-B7DD-C404FDA953B4}" presName="dummy2a" presStyleCnt="0"/>
      <dgm:spPr/>
    </dgm:pt>
    <dgm:pt modelId="{BBF21648-7F6C-45CB-86AB-A13BBBEFDAB0}" type="pres">
      <dgm:prSet presAssocID="{BEF875B1-002B-4611-B7DD-C404FDA953B4}" presName="dummy2b" presStyleCnt="0"/>
      <dgm:spPr/>
    </dgm:pt>
    <dgm:pt modelId="{BF6938A7-394C-479D-990C-F8FE7A2800B4}" type="pres">
      <dgm:prSet presAssocID="{BEF875B1-002B-4611-B7DD-C404FDA953B4}" presName="wedge2Tx" presStyleLbl="node1" presStyleIdx="1" presStyleCnt="6">
        <dgm:presLayoutVars>
          <dgm:chMax val="0"/>
          <dgm:chPref val="0"/>
          <dgm:bulletEnabled val="1"/>
        </dgm:presLayoutVars>
      </dgm:prSet>
      <dgm:spPr/>
    </dgm:pt>
    <dgm:pt modelId="{BF847141-FF5D-4866-BBAF-5C6D2BE14C5F}" type="pres">
      <dgm:prSet presAssocID="{BEF875B1-002B-4611-B7DD-C404FDA953B4}" presName="wedge3" presStyleLbl="node1" presStyleIdx="2" presStyleCnt="6"/>
      <dgm:spPr/>
    </dgm:pt>
    <dgm:pt modelId="{99301CAC-E374-493F-AA60-3B31C9E6566F}" type="pres">
      <dgm:prSet presAssocID="{BEF875B1-002B-4611-B7DD-C404FDA953B4}" presName="dummy3a" presStyleCnt="0"/>
      <dgm:spPr/>
    </dgm:pt>
    <dgm:pt modelId="{DE00E2E7-C5D1-490F-9E20-E0418CB25D2A}" type="pres">
      <dgm:prSet presAssocID="{BEF875B1-002B-4611-B7DD-C404FDA953B4}" presName="dummy3b" presStyleCnt="0"/>
      <dgm:spPr/>
    </dgm:pt>
    <dgm:pt modelId="{65BADCF1-5299-4D5C-993D-87EBAC0145EF}" type="pres">
      <dgm:prSet presAssocID="{BEF875B1-002B-4611-B7DD-C404FDA953B4}" presName="wedge3Tx" presStyleLbl="node1" presStyleIdx="2" presStyleCnt="6">
        <dgm:presLayoutVars>
          <dgm:chMax val="0"/>
          <dgm:chPref val="0"/>
          <dgm:bulletEnabled val="1"/>
        </dgm:presLayoutVars>
      </dgm:prSet>
      <dgm:spPr/>
    </dgm:pt>
    <dgm:pt modelId="{E92EC7AD-694B-40F7-9FED-A72507ED2A5B}" type="pres">
      <dgm:prSet presAssocID="{BEF875B1-002B-4611-B7DD-C404FDA953B4}" presName="wedge4" presStyleLbl="node1" presStyleIdx="3" presStyleCnt="6"/>
      <dgm:spPr/>
    </dgm:pt>
    <dgm:pt modelId="{DFFD0C9E-76D8-4A60-B792-9DDC0058ABFF}" type="pres">
      <dgm:prSet presAssocID="{BEF875B1-002B-4611-B7DD-C404FDA953B4}" presName="dummy4a" presStyleCnt="0"/>
      <dgm:spPr/>
    </dgm:pt>
    <dgm:pt modelId="{B1A8F3B8-5E21-4069-AFF6-31B95F497F73}" type="pres">
      <dgm:prSet presAssocID="{BEF875B1-002B-4611-B7DD-C404FDA953B4}" presName="dummy4b" presStyleCnt="0"/>
      <dgm:spPr/>
    </dgm:pt>
    <dgm:pt modelId="{EB3DA836-E0A5-4597-A283-1F3CBDE1EE79}" type="pres">
      <dgm:prSet presAssocID="{BEF875B1-002B-4611-B7DD-C404FDA953B4}" presName="wedge4Tx" presStyleLbl="node1" presStyleIdx="3" presStyleCnt="6">
        <dgm:presLayoutVars>
          <dgm:chMax val="0"/>
          <dgm:chPref val="0"/>
          <dgm:bulletEnabled val="1"/>
        </dgm:presLayoutVars>
      </dgm:prSet>
      <dgm:spPr/>
    </dgm:pt>
    <dgm:pt modelId="{8DED3EE2-D278-41EE-B171-C6B09EC30239}" type="pres">
      <dgm:prSet presAssocID="{BEF875B1-002B-4611-B7DD-C404FDA953B4}" presName="wedge5" presStyleLbl="node1" presStyleIdx="4" presStyleCnt="6"/>
      <dgm:spPr/>
    </dgm:pt>
    <dgm:pt modelId="{2B7F3162-2077-4F77-B9C6-E315A860C965}" type="pres">
      <dgm:prSet presAssocID="{BEF875B1-002B-4611-B7DD-C404FDA953B4}" presName="dummy5a" presStyleCnt="0"/>
      <dgm:spPr/>
    </dgm:pt>
    <dgm:pt modelId="{70E0228B-ECBB-4A61-94EC-CE5DE0937A68}" type="pres">
      <dgm:prSet presAssocID="{BEF875B1-002B-4611-B7DD-C404FDA953B4}" presName="dummy5b" presStyleCnt="0"/>
      <dgm:spPr/>
    </dgm:pt>
    <dgm:pt modelId="{1E5C9579-2FDD-4208-A82D-928D761183F6}" type="pres">
      <dgm:prSet presAssocID="{BEF875B1-002B-4611-B7DD-C404FDA953B4}" presName="wedge5Tx" presStyleLbl="node1" presStyleIdx="4" presStyleCnt="6">
        <dgm:presLayoutVars>
          <dgm:chMax val="0"/>
          <dgm:chPref val="0"/>
          <dgm:bulletEnabled val="1"/>
        </dgm:presLayoutVars>
      </dgm:prSet>
      <dgm:spPr/>
    </dgm:pt>
    <dgm:pt modelId="{ECCF897A-5BF5-4D2E-8B00-4994477E157D}" type="pres">
      <dgm:prSet presAssocID="{BEF875B1-002B-4611-B7DD-C404FDA953B4}" presName="wedge6" presStyleLbl="node1" presStyleIdx="5" presStyleCnt="6"/>
      <dgm:spPr/>
    </dgm:pt>
    <dgm:pt modelId="{BA53D2D0-64AB-4EF4-96C7-EA6233F07325}" type="pres">
      <dgm:prSet presAssocID="{BEF875B1-002B-4611-B7DD-C404FDA953B4}" presName="dummy6a" presStyleCnt="0"/>
      <dgm:spPr/>
    </dgm:pt>
    <dgm:pt modelId="{25740CCF-C4C7-404C-8608-BCCB46CC4779}" type="pres">
      <dgm:prSet presAssocID="{BEF875B1-002B-4611-B7DD-C404FDA953B4}" presName="dummy6b" presStyleCnt="0"/>
      <dgm:spPr/>
    </dgm:pt>
    <dgm:pt modelId="{4DAA6121-96CA-4CE7-8A54-FE8ED8E663F7}" type="pres">
      <dgm:prSet presAssocID="{BEF875B1-002B-4611-B7DD-C404FDA953B4}" presName="wedge6Tx" presStyleLbl="node1" presStyleIdx="5" presStyleCnt="6">
        <dgm:presLayoutVars>
          <dgm:chMax val="0"/>
          <dgm:chPref val="0"/>
          <dgm:bulletEnabled val="1"/>
        </dgm:presLayoutVars>
      </dgm:prSet>
      <dgm:spPr/>
    </dgm:pt>
    <dgm:pt modelId="{B1C80338-6F0C-41B3-B4A7-8B9903F5CC7D}" type="pres">
      <dgm:prSet presAssocID="{E189E647-E6E9-4C79-819E-2DADEB6FFDEE}" presName="arrowWedge1" presStyleLbl="fgSibTrans2D1" presStyleIdx="0" presStyleCnt="6"/>
      <dgm:spPr/>
    </dgm:pt>
    <dgm:pt modelId="{C6C1197B-5D4C-425B-A3FC-D8F50A010916}" type="pres">
      <dgm:prSet presAssocID="{88C07A90-CFED-434D-94EA-1611E46A9891}" presName="arrowWedge2" presStyleLbl="fgSibTrans2D1" presStyleIdx="1" presStyleCnt="6"/>
      <dgm:spPr/>
    </dgm:pt>
    <dgm:pt modelId="{E38E8DC9-B687-4BCF-99FB-AEF8F36D254C}" type="pres">
      <dgm:prSet presAssocID="{9872D936-572B-4B31-B928-A69662F75221}" presName="arrowWedge3" presStyleLbl="fgSibTrans2D1" presStyleIdx="2" presStyleCnt="6"/>
      <dgm:spPr/>
    </dgm:pt>
    <dgm:pt modelId="{62180BD5-2A6D-43FC-91EA-AF989816FAD6}" type="pres">
      <dgm:prSet presAssocID="{EABFC647-DC4A-48F5-8A18-520408A1213D}" presName="arrowWedge4" presStyleLbl="fgSibTrans2D1" presStyleIdx="3" presStyleCnt="6"/>
      <dgm:spPr/>
    </dgm:pt>
    <dgm:pt modelId="{7BE40496-B2CF-4A99-99AB-6E50E9F04D67}" type="pres">
      <dgm:prSet presAssocID="{FFBE0023-B8C2-44AD-AEF1-15FBB1E97C1F}" presName="arrowWedge5" presStyleLbl="fgSibTrans2D1" presStyleIdx="4" presStyleCnt="6"/>
      <dgm:spPr/>
    </dgm:pt>
    <dgm:pt modelId="{A87B625E-7590-408A-94EE-E8CE9EE0E73B}" type="pres">
      <dgm:prSet presAssocID="{79476C75-E3B4-4394-9D8E-E69C17175651}" presName="arrowWedge6" presStyleLbl="fgSibTrans2D1" presStyleIdx="5" presStyleCnt="6"/>
      <dgm:spPr/>
    </dgm:pt>
  </dgm:ptLst>
  <dgm:cxnLst>
    <dgm:cxn modelId="{1680E401-6349-4E3F-866A-C912ABF08AA4}" srcId="{BEF875B1-002B-4611-B7DD-C404FDA953B4}" destId="{961AB336-065A-482C-B784-6B733690F2BA}" srcOrd="1" destOrd="0" parTransId="{BC3E940B-6450-434D-9963-5990DF49CBA5}" sibTransId="{88C07A90-CFED-434D-94EA-1611E46A9891}"/>
    <dgm:cxn modelId="{53BED621-556C-4E37-BB2E-48FA52250B57}" srcId="{BEF875B1-002B-4611-B7DD-C404FDA953B4}" destId="{9275DF13-72A3-4E2E-A5AC-A4332797B394}" srcOrd="5" destOrd="0" parTransId="{86C961E6-477C-4A17-8B03-E49E56FB5E2C}" sibTransId="{79476C75-E3B4-4394-9D8E-E69C17175651}"/>
    <dgm:cxn modelId="{02B82A23-DB5A-4686-93D4-9E9F204139B2}" srcId="{BEF875B1-002B-4611-B7DD-C404FDA953B4}" destId="{F989D0ED-6640-46D4-AB71-F6260FDCAB9C}" srcOrd="4" destOrd="0" parTransId="{4E1541C3-6528-4495-A5A2-A95E471BE498}" sibTransId="{FFBE0023-B8C2-44AD-AEF1-15FBB1E97C1F}"/>
    <dgm:cxn modelId="{1F196035-0FC7-4B34-8AF6-F6C1FD443410}" type="presOf" srcId="{762FE544-4E8A-4D81-B283-AC89A7AC761E}" destId="{65BADCF1-5299-4D5C-993D-87EBAC0145EF}" srcOrd="1" destOrd="0" presId="urn:microsoft.com/office/officeart/2005/8/layout/cycle8"/>
    <dgm:cxn modelId="{761C8A3B-A93C-4B1B-80A9-73FE02D12A71}" type="presOf" srcId="{F989D0ED-6640-46D4-AB71-F6260FDCAB9C}" destId="{1E5C9579-2FDD-4208-A82D-928D761183F6}" srcOrd="1" destOrd="0" presId="urn:microsoft.com/office/officeart/2005/8/layout/cycle8"/>
    <dgm:cxn modelId="{47346841-826D-4E19-95D8-BACE84C843B2}" srcId="{BEF875B1-002B-4611-B7DD-C404FDA953B4}" destId="{C3FB955F-BAF1-4089-BAAB-A48ADCEADEBD}" srcOrd="3" destOrd="0" parTransId="{0E90BC71-55DB-4A02-B92D-090AF9BA380E}" sibTransId="{EABFC647-DC4A-48F5-8A18-520408A1213D}"/>
    <dgm:cxn modelId="{67628D62-B58C-4F98-9DF0-3A4CB81FAE9C}" type="presOf" srcId="{961AB336-065A-482C-B784-6B733690F2BA}" destId="{F0E412AD-FC83-4A64-A3BA-70638C57811C}" srcOrd="0" destOrd="0" presId="urn:microsoft.com/office/officeart/2005/8/layout/cycle8"/>
    <dgm:cxn modelId="{41082671-ED08-449D-B48A-EEB791B6BD9C}" type="presOf" srcId="{C3FB955F-BAF1-4089-BAAB-A48ADCEADEBD}" destId="{E92EC7AD-694B-40F7-9FED-A72507ED2A5B}" srcOrd="0" destOrd="0" presId="urn:microsoft.com/office/officeart/2005/8/layout/cycle8"/>
    <dgm:cxn modelId="{EA1A3152-8741-414A-A396-FCD3C2DD647B}" type="presOf" srcId="{961AB336-065A-482C-B784-6B733690F2BA}" destId="{BF6938A7-394C-479D-990C-F8FE7A2800B4}" srcOrd="1" destOrd="0" presId="urn:microsoft.com/office/officeart/2005/8/layout/cycle8"/>
    <dgm:cxn modelId="{47D89C7B-1D6C-4A55-B6AC-12FF87424D3E}" type="presOf" srcId="{C3FB955F-BAF1-4089-BAAB-A48ADCEADEBD}" destId="{EB3DA836-E0A5-4597-A283-1F3CBDE1EE79}" srcOrd="1" destOrd="0" presId="urn:microsoft.com/office/officeart/2005/8/layout/cycle8"/>
    <dgm:cxn modelId="{3C04669C-B46A-4071-A087-70C21BCC1C9B}" type="presOf" srcId="{C713DB11-1464-4415-A4E4-9A383D8E3EA2}" destId="{821614CE-3FE4-429C-B8F5-56E64B899C38}" srcOrd="0" destOrd="0" presId="urn:microsoft.com/office/officeart/2005/8/layout/cycle8"/>
    <dgm:cxn modelId="{E3C39FA0-CD6B-4E07-B238-5B8EAAEF5484}" type="presOf" srcId="{BEF875B1-002B-4611-B7DD-C404FDA953B4}" destId="{CFB1B851-2826-4CB2-BD08-EFDCE90A5456}" srcOrd="0" destOrd="0" presId="urn:microsoft.com/office/officeart/2005/8/layout/cycle8"/>
    <dgm:cxn modelId="{933010A4-1A6B-4ECE-B754-7208855E6142}" type="presOf" srcId="{C713DB11-1464-4415-A4E4-9A383D8E3EA2}" destId="{2AA7EBC3-634F-4086-B70A-E6644D51D985}" srcOrd="1" destOrd="0" presId="urn:microsoft.com/office/officeart/2005/8/layout/cycle8"/>
    <dgm:cxn modelId="{C52D57A8-52E5-49CF-82FE-7E462CB800F8}" type="presOf" srcId="{F989D0ED-6640-46D4-AB71-F6260FDCAB9C}" destId="{8DED3EE2-D278-41EE-B171-C6B09EC30239}" srcOrd="0" destOrd="0" presId="urn:microsoft.com/office/officeart/2005/8/layout/cycle8"/>
    <dgm:cxn modelId="{7253CACA-2FDD-4741-924E-26025F8347D0}" type="presOf" srcId="{9275DF13-72A3-4E2E-A5AC-A4332797B394}" destId="{4DAA6121-96CA-4CE7-8A54-FE8ED8E663F7}" srcOrd="1" destOrd="0" presId="urn:microsoft.com/office/officeart/2005/8/layout/cycle8"/>
    <dgm:cxn modelId="{A36490E7-91CE-43E5-BAD2-BAF27CAD6A92}" type="presOf" srcId="{762FE544-4E8A-4D81-B283-AC89A7AC761E}" destId="{BF847141-FF5D-4866-BBAF-5C6D2BE14C5F}" srcOrd="0" destOrd="0" presId="urn:microsoft.com/office/officeart/2005/8/layout/cycle8"/>
    <dgm:cxn modelId="{EE54DBE7-0999-4DC2-967C-1EC5CF802513}" type="presOf" srcId="{9275DF13-72A3-4E2E-A5AC-A4332797B394}" destId="{ECCF897A-5BF5-4D2E-8B00-4994477E157D}" srcOrd="0" destOrd="0" presId="urn:microsoft.com/office/officeart/2005/8/layout/cycle8"/>
    <dgm:cxn modelId="{AD6A1BE9-426E-4771-B67F-0F2CD675D594}" srcId="{BEF875B1-002B-4611-B7DD-C404FDA953B4}" destId="{C713DB11-1464-4415-A4E4-9A383D8E3EA2}" srcOrd="0" destOrd="0" parTransId="{22E6A89C-8AD4-468D-8426-A59F2FE8D06A}" sibTransId="{E189E647-E6E9-4C79-819E-2DADEB6FFDEE}"/>
    <dgm:cxn modelId="{C01593FA-C503-4CE8-A93B-20A26E850143}" srcId="{BEF875B1-002B-4611-B7DD-C404FDA953B4}" destId="{762FE544-4E8A-4D81-B283-AC89A7AC761E}" srcOrd="2" destOrd="0" parTransId="{CFB7F735-183A-4AD7-886C-CD720E2530AE}" sibTransId="{9872D936-572B-4B31-B928-A69662F75221}"/>
    <dgm:cxn modelId="{ED618BC0-A3DD-4CA4-A04D-19FC41785D27}" type="presParOf" srcId="{CFB1B851-2826-4CB2-BD08-EFDCE90A5456}" destId="{821614CE-3FE4-429C-B8F5-56E64B899C38}" srcOrd="0" destOrd="0" presId="urn:microsoft.com/office/officeart/2005/8/layout/cycle8"/>
    <dgm:cxn modelId="{7082870B-D408-4D8A-BBCF-7451F80241B6}" type="presParOf" srcId="{CFB1B851-2826-4CB2-BD08-EFDCE90A5456}" destId="{623914BA-60CA-4955-9A48-E85BAEAF6C10}" srcOrd="1" destOrd="0" presId="urn:microsoft.com/office/officeart/2005/8/layout/cycle8"/>
    <dgm:cxn modelId="{BE668E16-8C8D-4927-A4CC-2F897CC38D43}" type="presParOf" srcId="{CFB1B851-2826-4CB2-BD08-EFDCE90A5456}" destId="{88592EF9-11EE-4E8E-BBD2-333107386F54}" srcOrd="2" destOrd="0" presId="urn:microsoft.com/office/officeart/2005/8/layout/cycle8"/>
    <dgm:cxn modelId="{B023A118-E94A-422B-9C24-C850DAD6E7A6}" type="presParOf" srcId="{CFB1B851-2826-4CB2-BD08-EFDCE90A5456}" destId="{2AA7EBC3-634F-4086-B70A-E6644D51D985}" srcOrd="3" destOrd="0" presId="urn:microsoft.com/office/officeart/2005/8/layout/cycle8"/>
    <dgm:cxn modelId="{75457C3C-5E24-477B-B493-AE13074331F9}" type="presParOf" srcId="{CFB1B851-2826-4CB2-BD08-EFDCE90A5456}" destId="{F0E412AD-FC83-4A64-A3BA-70638C57811C}" srcOrd="4" destOrd="0" presId="urn:microsoft.com/office/officeart/2005/8/layout/cycle8"/>
    <dgm:cxn modelId="{15065139-5FB8-432B-A231-3D3DE4C4F014}" type="presParOf" srcId="{CFB1B851-2826-4CB2-BD08-EFDCE90A5456}" destId="{1D922238-4C7B-4C9B-B704-3777E411E354}" srcOrd="5" destOrd="0" presId="urn:microsoft.com/office/officeart/2005/8/layout/cycle8"/>
    <dgm:cxn modelId="{357E26C5-E79D-494B-A3DE-01BABA728970}" type="presParOf" srcId="{CFB1B851-2826-4CB2-BD08-EFDCE90A5456}" destId="{BBF21648-7F6C-45CB-86AB-A13BBBEFDAB0}" srcOrd="6" destOrd="0" presId="urn:microsoft.com/office/officeart/2005/8/layout/cycle8"/>
    <dgm:cxn modelId="{9114802C-DF43-44C8-9986-27560A1168E5}" type="presParOf" srcId="{CFB1B851-2826-4CB2-BD08-EFDCE90A5456}" destId="{BF6938A7-394C-479D-990C-F8FE7A2800B4}" srcOrd="7" destOrd="0" presId="urn:microsoft.com/office/officeart/2005/8/layout/cycle8"/>
    <dgm:cxn modelId="{F67586FD-19E6-4639-8991-CF2B29901F3E}" type="presParOf" srcId="{CFB1B851-2826-4CB2-BD08-EFDCE90A5456}" destId="{BF847141-FF5D-4866-BBAF-5C6D2BE14C5F}" srcOrd="8" destOrd="0" presId="urn:microsoft.com/office/officeart/2005/8/layout/cycle8"/>
    <dgm:cxn modelId="{04DFAF55-CE60-4F6D-90B5-4133D8EED43F}" type="presParOf" srcId="{CFB1B851-2826-4CB2-BD08-EFDCE90A5456}" destId="{99301CAC-E374-493F-AA60-3B31C9E6566F}" srcOrd="9" destOrd="0" presId="urn:microsoft.com/office/officeart/2005/8/layout/cycle8"/>
    <dgm:cxn modelId="{8BC3C140-491E-40F5-AC15-53173DAFEB6E}" type="presParOf" srcId="{CFB1B851-2826-4CB2-BD08-EFDCE90A5456}" destId="{DE00E2E7-C5D1-490F-9E20-E0418CB25D2A}" srcOrd="10" destOrd="0" presId="urn:microsoft.com/office/officeart/2005/8/layout/cycle8"/>
    <dgm:cxn modelId="{E32BD323-CF39-40FE-B41E-F10EAE6DF27A}" type="presParOf" srcId="{CFB1B851-2826-4CB2-BD08-EFDCE90A5456}" destId="{65BADCF1-5299-4D5C-993D-87EBAC0145EF}" srcOrd="11" destOrd="0" presId="urn:microsoft.com/office/officeart/2005/8/layout/cycle8"/>
    <dgm:cxn modelId="{7D818A24-C977-49DE-8555-7E2801DDD226}" type="presParOf" srcId="{CFB1B851-2826-4CB2-BD08-EFDCE90A5456}" destId="{E92EC7AD-694B-40F7-9FED-A72507ED2A5B}" srcOrd="12" destOrd="0" presId="urn:microsoft.com/office/officeart/2005/8/layout/cycle8"/>
    <dgm:cxn modelId="{6D251D63-6869-47E2-BC5B-4BC6DE877696}" type="presParOf" srcId="{CFB1B851-2826-4CB2-BD08-EFDCE90A5456}" destId="{DFFD0C9E-76D8-4A60-B792-9DDC0058ABFF}" srcOrd="13" destOrd="0" presId="urn:microsoft.com/office/officeart/2005/8/layout/cycle8"/>
    <dgm:cxn modelId="{5C50FE77-C9AF-4784-8A9B-3F4CF0C9F4DD}" type="presParOf" srcId="{CFB1B851-2826-4CB2-BD08-EFDCE90A5456}" destId="{B1A8F3B8-5E21-4069-AFF6-31B95F497F73}" srcOrd="14" destOrd="0" presId="urn:microsoft.com/office/officeart/2005/8/layout/cycle8"/>
    <dgm:cxn modelId="{445E9A06-E2AF-4CED-B33D-7FCBFA5E3AE1}" type="presParOf" srcId="{CFB1B851-2826-4CB2-BD08-EFDCE90A5456}" destId="{EB3DA836-E0A5-4597-A283-1F3CBDE1EE79}" srcOrd="15" destOrd="0" presId="urn:microsoft.com/office/officeart/2005/8/layout/cycle8"/>
    <dgm:cxn modelId="{84E39F94-0C9C-47A0-9AAB-9E1F05A6ED6B}" type="presParOf" srcId="{CFB1B851-2826-4CB2-BD08-EFDCE90A5456}" destId="{8DED3EE2-D278-41EE-B171-C6B09EC30239}" srcOrd="16" destOrd="0" presId="urn:microsoft.com/office/officeart/2005/8/layout/cycle8"/>
    <dgm:cxn modelId="{7F3C5276-F159-401C-9006-A0865A1F8AB5}" type="presParOf" srcId="{CFB1B851-2826-4CB2-BD08-EFDCE90A5456}" destId="{2B7F3162-2077-4F77-B9C6-E315A860C965}" srcOrd="17" destOrd="0" presId="urn:microsoft.com/office/officeart/2005/8/layout/cycle8"/>
    <dgm:cxn modelId="{F66988DA-E7A0-47D2-8DEF-E9D31958E9FE}" type="presParOf" srcId="{CFB1B851-2826-4CB2-BD08-EFDCE90A5456}" destId="{70E0228B-ECBB-4A61-94EC-CE5DE0937A68}" srcOrd="18" destOrd="0" presId="urn:microsoft.com/office/officeart/2005/8/layout/cycle8"/>
    <dgm:cxn modelId="{5865B343-4505-40E0-B7EB-85D7A913BBF0}" type="presParOf" srcId="{CFB1B851-2826-4CB2-BD08-EFDCE90A5456}" destId="{1E5C9579-2FDD-4208-A82D-928D761183F6}" srcOrd="19" destOrd="0" presId="urn:microsoft.com/office/officeart/2005/8/layout/cycle8"/>
    <dgm:cxn modelId="{F3389C47-CC6F-4563-9E05-4D2FEEB773CE}" type="presParOf" srcId="{CFB1B851-2826-4CB2-BD08-EFDCE90A5456}" destId="{ECCF897A-5BF5-4D2E-8B00-4994477E157D}" srcOrd="20" destOrd="0" presId="urn:microsoft.com/office/officeart/2005/8/layout/cycle8"/>
    <dgm:cxn modelId="{E6F6E89D-0AAA-4088-932B-9E95CDA5F36D}" type="presParOf" srcId="{CFB1B851-2826-4CB2-BD08-EFDCE90A5456}" destId="{BA53D2D0-64AB-4EF4-96C7-EA6233F07325}" srcOrd="21" destOrd="0" presId="urn:microsoft.com/office/officeart/2005/8/layout/cycle8"/>
    <dgm:cxn modelId="{E42DAFFD-BE8A-4863-ACD2-CD1E40B4835F}" type="presParOf" srcId="{CFB1B851-2826-4CB2-BD08-EFDCE90A5456}" destId="{25740CCF-C4C7-404C-8608-BCCB46CC4779}" srcOrd="22" destOrd="0" presId="urn:microsoft.com/office/officeart/2005/8/layout/cycle8"/>
    <dgm:cxn modelId="{A11BF9A0-BF68-4FC1-AD6B-6BC9C342D069}" type="presParOf" srcId="{CFB1B851-2826-4CB2-BD08-EFDCE90A5456}" destId="{4DAA6121-96CA-4CE7-8A54-FE8ED8E663F7}" srcOrd="23" destOrd="0" presId="urn:microsoft.com/office/officeart/2005/8/layout/cycle8"/>
    <dgm:cxn modelId="{01CD097F-438D-4C0F-88DD-0D70B53E6468}" type="presParOf" srcId="{CFB1B851-2826-4CB2-BD08-EFDCE90A5456}" destId="{B1C80338-6F0C-41B3-B4A7-8B9903F5CC7D}" srcOrd="24" destOrd="0" presId="urn:microsoft.com/office/officeart/2005/8/layout/cycle8"/>
    <dgm:cxn modelId="{22619E8F-71F7-4FD9-ADC9-F69D5FA7AA67}" type="presParOf" srcId="{CFB1B851-2826-4CB2-BD08-EFDCE90A5456}" destId="{C6C1197B-5D4C-425B-A3FC-D8F50A010916}" srcOrd="25" destOrd="0" presId="urn:microsoft.com/office/officeart/2005/8/layout/cycle8"/>
    <dgm:cxn modelId="{BA7F65B9-E0F1-4333-AADB-0824C5786521}" type="presParOf" srcId="{CFB1B851-2826-4CB2-BD08-EFDCE90A5456}" destId="{E38E8DC9-B687-4BCF-99FB-AEF8F36D254C}" srcOrd="26" destOrd="0" presId="urn:microsoft.com/office/officeart/2005/8/layout/cycle8"/>
    <dgm:cxn modelId="{78BE49C6-1F13-4744-961A-826E67888CF3}" type="presParOf" srcId="{CFB1B851-2826-4CB2-BD08-EFDCE90A5456}" destId="{62180BD5-2A6D-43FC-91EA-AF989816FAD6}" srcOrd="27" destOrd="0" presId="urn:microsoft.com/office/officeart/2005/8/layout/cycle8"/>
    <dgm:cxn modelId="{BBD74BC6-7263-49D3-A654-FB77D3BCE18B}" type="presParOf" srcId="{CFB1B851-2826-4CB2-BD08-EFDCE90A5456}" destId="{7BE40496-B2CF-4A99-99AB-6E50E9F04D67}" srcOrd="28" destOrd="0" presId="urn:microsoft.com/office/officeart/2005/8/layout/cycle8"/>
    <dgm:cxn modelId="{48AA0D1C-008B-4287-A9BB-2BEE07127E77}" type="presParOf" srcId="{CFB1B851-2826-4CB2-BD08-EFDCE90A5456}" destId="{A87B625E-7590-408A-94EE-E8CE9EE0E73B}"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CC00C9-F65C-497D-A8F4-E7C601B07242}" type="doc">
      <dgm:prSet loTypeId="urn:microsoft.com/office/officeart/2005/8/layout/chevron2" loCatId="process" qsTypeId="urn:microsoft.com/office/officeart/2005/8/quickstyle/simple1" qsCatId="simple" csTypeId="urn:microsoft.com/office/officeart/2005/8/colors/accent1_2" csCatId="accent1" phldr="1"/>
      <dgm:spPr/>
    </dgm:pt>
    <dgm:pt modelId="{03FFC656-3803-4AD5-90AD-09BC5A51A0C0}">
      <dgm:prSet phldrT="[Text]" custT="1"/>
      <dgm:spPr>
        <a:solidFill>
          <a:srgbClr val="00B050"/>
        </a:solidFill>
        <a:ln>
          <a:solidFill>
            <a:srgbClr val="00B050"/>
          </a:solidFill>
        </a:ln>
      </dgm:spPr>
      <dgm:t>
        <a:bodyPr/>
        <a:lstStyle/>
        <a:p>
          <a:r>
            <a:rPr lang="en-US" sz="2000"/>
            <a:t>Presales</a:t>
          </a:r>
          <a:endParaRPr lang="en-US" sz="3200"/>
        </a:p>
      </dgm:t>
    </dgm:pt>
    <dgm:pt modelId="{81C91370-B81F-41FF-9B8B-37233C97BD30}" type="parTrans" cxnId="{FFA3FC7F-6884-459E-A006-D22AC6D3D3FD}">
      <dgm:prSet/>
      <dgm:spPr/>
      <dgm:t>
        <a:bodyPr/>
        <a:lstStyle/>
        <a:p>
          <a:endParaRPr lang="en-US"/>
        </a:p>
      </dgm:t>
    </dgm:pt>
    <dgm:pt modelId="{AC16321C-41A7-4644-B11D-42495C46DC89}" type="sibTrans" cxnId="{FFA3FC7F-6884-459E-A006-D22AC6D3D3FD}">
      <dgm:prSet/>
      <dgm:spPr/>
      <dgm:t>
        <a:bodyPr/>
        <a:lstStyle/>
        <a:p>
          <a:endParaRPr lang="en-US"/>
        </a:p>
      </dgm:t>
    </dgm:pt>
    <dgm:pt modelId="{B0690951-1EA9-468B-9741-46BAA829B287}">
      <dgm:prSet phldrT="[Text]"/>
      <dgm:spPr>
        <a:solidFill>
          <a:srgbClr val="00B0F0"/>
        </a:solidFill>
        <a:ln>
          <a:solidFill>
            <a:srgbClr val="00B0F0"/>
          </a:solidFill>
        </a:ln>
      </dgm:spPr>
      <dgm:t>
        <a:bodyPr/>
        <a:lstStyle/>
        <a:p>
          <a:r>
            <a:rPr lang="en-US"/>
            <a:t>Client Meeting</a:t>
          </a:r>
        </a:p>
      </dgm:t>
    </dgm:pt>
    <dgm:pt modelId="{512636B6-AFE3-4CD0-91A2-B50B0CC2B4DF}" type="parTrans" cxnId="{46FCC83A-B789-4625-A968-E853216ECCE4}">
      <dgm:prSet/>
      <dgm:spPr/>
      <dgm:t>
        <a:bodyPr/>
        <a:lstStyle/>
        <a:p>
          <a:endParaRPr lang="en-US"/>
        </a:p>
      </dgm:t>
    </dgm:pt>
    <dgm:pt modelId="{38A09135-E956-459F-9B71-F824558C4534}" type="sibTrans" cxnId="{46FCC83A-B789-4625-A968-E853216ECCE4}">
      <dgm:prSet/>
      <dgm:spPr/>
      <dgm:t>
        <a:bodyPr/>
        <a:lstStyle/>
        <a:p>
          <a:endParaRPr lang="en-US"/>
        </a:p>
      </dgm:t>
    </dgm:pt>
    <dgm:pt modelId="{434A8954-B42C-43B9-AC16-F6DB7EE275A9}">
      <dgm:prSet phldrT="[Text]"/>
      <dgm:spPr>
        <a:solidFill>
          <a:srgbClr val="FFC000"/>
        </a:solidFill>
        <a:ln>
          <a:solidFill>
            <a:srgbClr val="FFC000"/>
          </a:solidFill>
        </a:ln>
      </dgm:spPr>
      <dgm:t>
        <a:bodyPr/>
        <a:lstStyle/>
        <a:p>
          <a:r>
            <a:rPr lang="en-US"/>
            <a:t>P&amp;L and Balance Sheet</a:t>
          </a:r>
        </a:p>
      </dgm:t>
    </dgm:pt>
    <dgm:pt modelId="{6E569440-77E8-4417-9232-0A220761F41A}" type="parTrans" cxnId="{E6166F35-270F-4452-895E-E51E695CB93A}">
      <dgm:prSet/>
      <dgm:spPr/>
      <dgm:t>
        <a:bodyPr/>
        <a:lstStyle/>
        <a:p>
          <a:endParaRPr lang="en-US"/>
        </a:p>
      </dgm:t>
    </dgm:pt>
    <dgm:pt modelId="{083C5B06-5F58-404C-B116-9F326C20D931}" type="sibTrans" cxnId="{E6166F35-270F-4452-895E-E51E695CB93A}">
      <dgm:prSet/>
      <dgm:spPr/>
      <dgm:t>
        <a:bodyPr/>
        <a:lstStyle/>
        <a:p>
          <a:endParaRPr lang="en-US"/>
        </a:p>
      </dgm:t>
    </dgm:pt>
    <dgm:pt modelId="{C003F9B9-3A12-4113-87E1-88D87E614388}">
      <dgm:prSet/>
      <dgm:spPr/>
      <dgm:t>
        <a:bodyPr/>
        <a:lstStyle/>
        <a:p>
          <a:r>
            <a:rPr lang="en-US" dirty="0"/>
            <a:t>Preparation for Client Meeting</a:t>
          </a:r>
        </a:p>
      </dgm:t>
    </dgm:pt>
    <dgm:pt modelId="{6515325A-A151-4AB1-9CAF-E00646CCFED9}" type="parTrans" cxnId="{4756A332-394E-4291-BDC1-1082BC0681C4}">
      <dgm:prSet/>
      <dgm:spPr/>
      <dgm:t>
        <a:bodyPr/>
        <a:lstStyle/>
        <a:p>
          <a:endParaRPr lang="en-US"/>
        </a:p>
      </dgm:t>
    </dgm:pt>
    <dgm:pt modelId="{46E4A77D-0088-4ADB-A216-4713ECEA2686}" type="sibTrans" cxnId="{4756A332-394E-4291-BDC1-1082BC0681C4}">
      <dgm:prSet/>
      <dgm:spPr/>
      <dgm:t>
        <a:bodyPr/>
        <a:lstStyle/>
        <a:p>
          <a:endParaRPr lang="en-US"/>
        </a:p>
      </dgm:t>
    </dgm:pt>
    <dgm:pt modelId="{70D7F366-46C7-401C-A8BB-2B880AA04974}">
      <dgm:prSet/>
      <dgm:spPr/>
      <dgm:t>
        <a:bodyPr/>
        <a:lstStyle/>
        <a:p>
          <a:r>
            <a:rPr lang="en-US"/>
            <a:t>Research</a:t>
          </a:r>
        </a:p>
      </dgm:t>
    </dgm:pt>
    <dgm:pt modelId="{81C2642A-0EEC-4C15-A5FA-F01FE429B3CD}" type="parTrans" cxnId="{9F2D59CA-F106-4A45-9DDB-4D5854881D6A}">
      <dgm:prSet/>
      <dgm:spPr/>
      <dgm:t>
        <a:bodyPr/>
        <a:lstStyle/>
        <a:p>
          <a:endParaRPr lang="en-US"/>
        </a:p>
      </dgm:t>
    </dgm:pt>
    <dgm:pt modelId="{035DF0AC-B75F-4388-9B67-8BBE01836869}" type="sibTrans" cxnId="{9F2D59CA-F106-4A45-9DDB-4D5854881D6A}">
      <dgm:prSet/>
      <dgm:spPr/>
      <dgm:t>
        <a:bodyPr/>
        <a:lstStyle/>
        <a:p>
          <a:endParaRPr lang="en-US"/>
        </a:p>
      </dgm:t>
    </dgm:pt>
    <dgm:pt modelId="{4111810A-F08A-4236-962D-FEA8072B7307}">
      <dgm:prSet/>
      <dgm:spPr/>
      <dgm:t>
        <a:bodyPr/>
        <a:lstStyle/>
        <a:p>
          <a:r>
            <a:rPr lang="en-US"/>
            <a:t>Information gathering</a:t>
          </a:r>
        </a:p>
      </dgm:t>
    </dgm:pt>
    <dgm:pt modelId="{BCDE0227-3ACC-49A5-9CAE-FF5C2DE2932A}" type="parTrans" cxnId="{154FECA7-472B-4813-BD7D-156B973FB255}">
      <dgm:prSet/>
      <dgm:spPr/>
      <dgm:t>
        <a:bodyPr/>
        <a:lstStyle/>
        <a:p>
          <a:endParaRPr lang="en-US"/>
        </a:p>
      </dgm:t>
    </dgm:pt>
    <dgm:pt modelId="{FF7A448A-3A76-45DE-BF98-5D09546E18AD}" type="sibTrans" cxnId="{154FECA7-472B-4813-BD7D-156B973FB255}">
      <dgm:prSet/>
      <dgm:spPr/>
      <dgm:t>
        <a:bodyPr/>
        <a:lstStyle/>
        <a:p>
          <a:endParaRPr lang="en-US"/>
        </a:p>
      </dgm:t>
    </dgm:pt>
    <dgm:pt modelId="{F7854429-2A92-4F7F-9F59-C1914519E8E4}">
      <dgm:prSet/>
      <dgm:spPr/>
      <dgm:t>
        <a:bodyPr/>
        <a:lstStyle/>
        <a:p>
          <a:r>
            <a:rPr lang="en-US"/>
            <a:t>Customer relationship management</a:t>
          </a:r>
        </a:p>
      </dgm:t>
    </dgm:pt>
    <dgm:pt modelId="{E0CC8428-D861-438A-BA68-97D0A17315BC}" type="parTrans" cxnId="{E3965582-2CE7-4B01-A4B0-FA06C6F87862}">
      <dgm:prSet/>
      <dgm:spPr/>
      <dgm:t>
        <a:bodyPr/>
        <a:lstStyle/>
        <a:p>
          <a:endParaRPr lang="en-US"/>
        </a:p>
      </dgm:t>
    </dgm:pt>
    <dgm:pt modelId="{8A65D8AA-FC53-400B-975D-6DEF73143FD7}" type="sibTrans" cxnId="{E3965582-2CE7-4B01-A4B0-FA06C6F87862}">
      <dgm:prSet/>
      <dgm:spPr/>
      <dgm:t>
        <a:bodyPr/>
        <a:lstStyle/>
        <a:p>
          <a:endParaRPr lang="en-US"/>
        </a:p>
      </dgm:t>
    </dgm:pt>
    <dgm:pt modelId="{A93B2AF3-9645-408F-A795-A045DA703B5E}">
      <dgm:prSet/>
      <dgm:spPr/>
      <dgm:t>
        <a:bodyPr/>
        <a:lstStyle/>
        <a:p>
          <a:r>
            <a:rPr lang="en-US"/>
            <a:t>Interviewing methods</a:t>
          </a:r>
        </a:p>
      </dgm:t>
    </dgm:pt>
    <dgm:pt modelId="{E762672A-2BEC-4944-9577-3CDDED27D9A3}" type="parTrans" cxnId="{242366B8-9232-4033-B229-A76349475014}">
      <dgm:prSet/>
      <dgm:spPr/>
      <dgm:t>
        <a:bodyPr/>
        <a:lstStyle/>
        <a:p>
          <a:endParaRPr lang="en-US"/>
        </a:p>
      </dgm:t>
    </dgm:pt>
    <dgm:pt modelId="{D7B133B8-FAB9-43F9-AA95-BA355C9B8F18}" type="sibTrans" cxnId="{242366B8-9232-4033-B229-A76349475014}">
      <dgm:prSet/>
      <dgm:spPr/>
      <dgm:t>
        <a:bodyPr/>
        <a:lstStyle/>
        <a:p>
          <a:endParaRPr lang="en-US"/>
        </a:p>
      </dgm:t>
    </dgm:pt>
    <dgm:pt modelId="{2AA0C2DC-2A90-4C27-8898-D414225304B6}">
      <dgm:prSet/>
      <dgm:spPr/>
      <dgm:t>
        <a:bodyPr/>
        <a:lstStyle/>
        <a:p>
          <a:r>
            <a:rPr lang="en-US" dirty="0"/>
            <a:t>Understanding, calculating and interpreting selected financial metrics</a:t>
          </a:r>
        </a:p>
      </dgm:t>
    </dgm:pt>
    <dgm:pt modelId="{A69ED6DF-52F6-4770-9789-E1733DAFDEF6}" type="parTrans" cxnId="{8580EB23-0F51-436E-A515-6BABA6850BC9}">
      <dgm:prSet/>
      <dgm:spPr/>
      <dgm:t>
        <a:bodyPr/>
        <a:lstStyle/>
        <a:p>
          <a:endParaRPr lang="en-US"/>
        </a:p>
      </dgm:t>
    </dgm:pt>
    <dgm:pt modelId="{8E99861C-B430-4BAF-AEF8-84DC689DA19F}" type="sibTrans" cxnId="{8580EB23-0F51-436E-A515-6BABA6850BC9}">
      <dgm:prSet/>
      <dgm:spPr/>
      <dgm:t>
        <a:bodyPr/>
        <a:lstStyle/>
        <a:p>
          <a:endParaRPr lang="en-US"/>
        </a:p>
      </dgm:t>
    </dgm:pt>
    <dgm:pt modelId="{6F78197D-7613-40E0-9C13-D2736A2F87D3}">
      <dgm:prSet/>
      <dgm:spPr/>
      <dgm:t>
        <a:bodyPr/>
        <a:lstStyle/>
        <a:p>
          <a:r>
            <a:rPr lang="en-US" dirty="0"/>
            <a:t>Cash-Flow analysis</a:t>
          </a:r>
        </a:p>
      </dgm:t>
    </dgm:pt>
    <dgm:pt modelId="{20981DAA-318B-4E2D-9E51-6C81F9B370CB}" type="parTrans" cxnId="{C66C9788-882E-406C-BA4D-54C107D64918}">
      <dgm:prSet/>
      <dgm:spPr/>
      <dgm:t>
        <a:bodyPr/>
        <a:lstStyle/>
        <a:p>
          <a:endParaRPr lang="en-US"/>
        </a:p>
      </dgm:t>
    </dgm:pt>
    <dgm:pt modelId="{C0BC72A9-2CD6-4942-B175-2D9D6345B001}" type="sibTrans" cxnId="{C66C9788-882E-406C-BA4D-54C107D64918}">
      <dgm:prSet/>
      <dgm:spPr/>
      <dgm:t>
        <a:bodyPr/>
        <a:lstStyle/>
        <a:p>
          <a:endParaRPr lang="en-US"/>
        </a:p>
      </dgm:t>
    </dgm:pt>
    <dgm:pt modelId="{136A331E-3C15-4BBB-930C-F781272E8701}">
      <dgm:prSet/>
      <dgm:spPr/>
      <dgm:t>
        <a:bodyPr/>
        <a:lstStyle/>
        <a:p>
          <a:r>
            <a:rPr lang="de-DE" dirty="0"/>
            <a:t>Skills &amp; Knowledge</a:t>
          </a:r>
          <a:endParaRPr lang="en-US" dirty="0"/>
        </a:p>
      </dgm:t>
    </dgm:pt>
    <dgm:pt modelId="{01929C5C-01A9-4516-A658-E357AA3CBCD8}" type="parTrans" cxnId="{CF5D1E2C-FBF5-4568-96A7-C58F9C6EDD05}">
      <dgm:prSet/>
      <dgm:spPr/>
    </dgm:pt>
    <dgm:pt modelId="{FA186D23-12A4-40AE-A99B-F4532FCB165A}" type="sibTrans" cxnId="{CF5D1E2C-FBF5-4568-96A7-C58F9C6EDD05}">
      <dgm:prSet/>
      <dgm:spPr/>
    </dgm:pt>
    <dgm:pt modelId="{A7BC2B29-CE42-4C24-828F-5D87CE2AF505}" type="pres">
      <dgm:prSet presAssocID="{97CC00C9-F65C-497D-A8F4-E7C601B07242}" presName="linearFlow" presStyleCnt="0">
        <dgm:presLayoutVars>
          <dgm:dir/>
          <dgm:animLvl val="lvl"/>
          <dgm:resizeHandles val="exact"/>
        </dgm:presLayoutVars>
      </dgm:prSet>
      <dgm:spPr/>
    </dgm:pt>
    <dgm:pt modelId="{884A9F79-3A20-4301-AC99-875610292D34}" type="pres">
      <dgm:prSet presAssocID="{03FFC656-3803-4AD5-90AD-09BC5A51A0C0}" presName="composite" presStyleCnt="0"/>
      <dgm:spPr/>
    </dgm:pt>
    <dgm:pt modelId="{653A8550-1216-4701-BB5F-C13FD0B066F8}" type="pres">
      <dgm:prSet presAssocID="{03FFC656-3803-4AD5-90AD-09BC5A51A0C0}" presName="parentText" presStyleLbl="alignNode1" presStyleIdx="0" presStyleCnt="3">
        <dgm:presLayoutVars>
          <dgm:chMax val="1"/>
          <dgm:bulletEnabled val="1"/>
        </dgm:presLayoutVars>
      </dgm:prSet>
      <dgm:spPr/>
    </dgm:pt>
    <dgm:pt modelId="{EB69275E-C76C-4B15-B7FF-8FD9142C3BEA}" type="pres">
      <dgm:prSet presAssocID="{03FFC656-3803-4AD5-90AD-09BC5A51A0C0}" presName="descendantText" presStyleLbl="alignAcc1" presStyleIdx="0" presStyleCnt="3">
        <dgm:presLayoutVars>
          <dgm:bulletEnabled val="1"/>
        </dgm:presLayoutVars>
      </dgm:prSet>
      <dgm:spPr/>
    </dgm:pt>
    <dgm:pt modelId="{8021908A-0DFA-4C45-8156-C3C7977F5B7D}" type="pres">
      <dgm:prSet presAssocID="{AC16321C-41A7-4644-B11D-42495C46DC89}" presName="sp" presStyleCnt="0"/>
      <dgm:spPr/>
    </dgm:pt>
    <dgm:pt modelId="{C9AD725A-C650-4EE3-B9E2-37F2B381F98C}" type="pres">
      <dgm:prSet presAssocID="{B0690951-1EA9-468B-9741-46BAA829B287}" presName="composite" presStyleCnt="0"/>
      <dgm:spPr/>
    </dgm:pt>
    <dgm:pt modelId="{38E84E2F-B5A7-4140-9254-CCEC78E28952}" type="pres">
      <dgm:prSet presAssocID="{B0690951-1EA9-468B-9741-46BAA829B287}" presName="parentText" presStyleLbl="alignNode1" presStyleIdx="1" presStyleCnt="3">
        <dgm:presLayoutVars>
          <dgm:chMax val="1"/>
          <dgm:bulletEnabled val="1"/>
        </dgm:presLayoutVars>
      </dgm:prSet>
      <dgm:spPr/>
    </dgm:pt>
    <dgm:pt modelId="{6E80B5B8-2AD8-4374-ADEE-527FDF3843F4}" type="pres">
      <dgm:prSet presAssocID="{B0690951-1EA9-468B-9741-46BAA829B287}" presName="descendantText" presStyleLbl="alignAcc1" presStyleIdx="1" presStyleCnt="3">
        <dgm:presLayoutVars>
          <dgm:bulletEnabled val="1"/>
        </dgm:presLayoutVars>
      </dgm:prSet>
      <dgm:spPr/>
    </dgm:pt>
    <dgm:pt modelId="{B09F45D1-E9AD-44D4-970E-5EDD394F8577}" type="pres">
      <dgm:prSet presAssocID="{38A09135-E956-459F-9B71-F824558C4534}" presName="sp" presStyleCnt="0"/>
      <dgm:spPr/>
    </dgm:pt>
    <dgm:pt modelId="{40580033-A8C9-4B3C-8FCA-3E74676FF374}" type="pres">
      <dgm:prSet presAssocID="{434A8954-B42C-43B9-AC16-F6DB7EE275A9}" presName="composite" presStyleCnt="0"/>
      <dgm:spPr/>
    </dgm:pt>
    <dgm:pt modelId="{C7213B0E-E95A-469A-AA1D-20114ADA925A}" type="pres">
      <dgm:prSet presAssocID="{434A8954-B42C-43B9-AC16-F6DB7EE275A9}" presName="parentText" presStyleLbl="alignNode1" presStyleIdx="2" presStyleCnt="3">
        <dgm:presLayoutVars>
          <dgm:chMax val="1"/>
          <dgm:bulletEnabled val="1"/>
        </dgm:presLayoutVars>
      </dgm:prSet>
      <dgm:spPr/>
    </dgm:pt>
    <dgm:pt modelId="{08587AEB-B276-4959-85C0-13954EA16EB7}" type="pres">
      <dgm:prSet presAssocID="{434A8954-B42C-43B9-AC16-F6DB7EE275A9}" presName="descendantText" presStyleLbl="alignAcc1" presStyleIdx="2" presStyleCnt="3">
        <dgm:presLayoutVars>
          <dgm:bulletEnabled val="1"/>
        </dgm:presLayoutVars>
      </dgm:prSet>
      <dgm:spPr/>
    </dgm:pt>
  </dgm:ptLst>
  <dgm:cxnLst>
    <dgm:cxn modelId="{542DB913-A8E2-4F7C-A2D5-A4E7B697192A}" type="presOf" srcId="{F7854429-2A92-4F7F-9F59-C1914519E8E4}" destId="{6E80B5B8-2AD8-4374-ADEE-527FDF3843F4}" srcOrd="0" destOrd="1" presId="urn:microsoft.com/office/officeart/2005/8/layout/chevron2"/>
    <dgm:cxn modelId="{F0518B20-B517-40D6-A4F2-86A0F67538CF}" type="presOf" srcId="{B0690951-1EA9-468B-9741-46BAA829B287}" destId="{38E84E2F-B5A7-4140-9254-CCEC78E28952}" srcOrd="0" destOrd="0" presId="urn:microsoft.com/office/officeart/2005/8/layout/chevron2"/>
    <dgm:cxn modelId="{8580EB23-0F51-436E-A515-6BABA6850BC9}" srcId="{434A8954-B42C-43B9-AC16-F6DB7EE275A9}" destId="{2AA0C2DC-2A90-4C27-8898-D414225304B6}" srcOrd="0" destOrd="0" parTransId="{A69ED6DF-52F6-4770-9789-E1733DAFDEF6}" sibTransId="{8E99861C-B430-4BAF-AEF8-84DC689DA19F}"/>
    <dgm:cxn modelId="{2808F72A-73FA-4A70-96E8-57622760F8B5}" type="presOf" srcId="{434A8954-B42C-43B9-AC16-F6DB7EE275A9}" destId="{C7213B0E-E95A-469A-AA1D-20114ADA925A}" srcOrd="0" destOrd="0" presId="urn:microsoft.com/office/officeart/2005/8/layout/chevron2"/>
    <dgm:cxn modelId="{CF5D1E2C-FBF5-4568-96A7-C58F9C6EDD05}" srcId="{03FFC656-3803-4AD5-90AD-09BC5A51A0C0}" destId="{136A331E-3C15-4BBB-930C-F781272E8701}" srcOrd="0" destOrd="0" parTransId="{01929C5C-01A9-4516-A658-E357AA3CBCD8}" sibTransId="{FA186D23-12A4-40AE-A99B-F4532FCB165A}"/>
    <dgm:cxn modelId="{4756A332-394E-4291-BDC1-1082BC0681C4}" srcId="{03FFC656-3803-4AD5-90AD-09BC5A51A0C0}" destId="{C003F9B9-3A12-4113-87E1-88D87E614388}" srcOrd="1" destOrd="0" parTransId="{6515325A-A151-4AB1-9CAF-E00646CCFED9}" sibTransId="{46E4A77D-0088-4ADB-A216-4713ECEA2686}"/>
    <dgm:cxn modelId="{94338033-8E9B-46E7-AF69-46E744A95A99}" type="presOf" srcId="{70D7F366-46C7-401C-A8BB-2B880AA04974}" destId="{EB69275E-C76C-4B15-B7FF-8FD9142C3BEA}" srcOrd="0" destOrd="2" presId="urn:microsoft.com/office/officeart/2005/8/layout/chevron2"/>
    <dgm:cxn modelId="{E6166F35-270F-4452-895E-E51E695CB93A}" srcId="{97CC00C9-F65C-497D-A8F4-E7C601B07242}" destId="{434A8954-B42C-43B9-AC16-F6DB7EE275A9}" srcOrd="2" destOrd="0" parTransId="{6E569440-77E8-4417-9232-0A220761F41A}" sibTransId="{083C5B06-5F58-404C-B116-9F326C20D931}"/>
    <dgm:cxn modelId="{46FCC83A-B789-4625-A968-E853216ECCE4}" srcId="{97CC00C9-F65C-497D-A8F4-E7C601B07242}" destId="{B0690951-1EA9-468B-9741-46BAA829B287}" srcOrd="1" destOrd="0" parTransId="{512636B6-AFE3-4CD0-91A2-B50B0CC2B4DF}" sibTransId="{38A09135-E956-459F-9B71-F824558C4534}"/>
    <dgm:cxn modelId="{22812C3F-417D-4E78-B9C6-EBA00058EB72}" type="presOf" srcId="{C003F9B9-3A12-4113-87E1-88D87E614388}" destId="{EB69275E-C76C-4B15-B7FF-8FD9142C3BEA}" srcOrd="0" destOrd="1" presId="urn:microsoft.com/office/officeart/2005/8/layout/chevron2"/>
    <dgm:cxn modelId="{4D1BD04B-BD84-4698-A72B-E83FDBA352D8}" type="presOf" srcId="{A93B2AF3-9645-408F-A795-A045DA703B5E}" destId="{6E80B5B8-2AD8-4374-ADEE-527FDF3843F4}" srcOrd="0" destOrd="2" presId="urn:microsoft.com/office/officeart/2005/8/layout/chevron2"/>
    <dgm:cxn modelId="{39FA6777-92F1-4400-98DA-5A5BA1BF8D5A}" type="presOf" srcId="{03FFC656-3803-4AD5-90AD-09BC5A51A0C0}" destId="{653A8550-1216-4701-BB5F-C13FD0B066F8}" srcOrd="0" destOrd="0" presId="urn:microsoft.com/office/officeart/2005/8/layout/chevron2"/>
    <dgm:cxn modelId="{DAC5F259-712D-4DCA-BE5F-3C94643F5164}" type="presOf" srcId="{2AA0C2DC-2A90-4C27-8898-D414225304B6}" destId="{08587AEB-B276-4959-85C0-13954EA16EB7}" srcOrd="0" destOrd="0" presId="urn:microsoft.com/office/officeart/2005/8/layout/chevron2"/>
    <dgm:cxn modelId="{FFA3FC7F-6884-459E-A006-D22AC6D3D3FD}" srcId="{97CC00C9-F65C-497D-A8F4-E7C601B07242}" destId="{03FFC656-3803-4AD5-90AD-09BC5A51A0C0}" srcOrd="0" destOrd="0" parTransId="{81C91370-B81F-41FF-9B8B-37233C97BD30}" sibTransId="{AC16321C-41A7-4644-B11D-42495C46DC89}"/>
    <dgm:cxn modelId="{E3965582-2CE7-4B01-A4B0-FA06C6F87862}" srcId="{B0690951-1EA9-468B-9741-46BAA829B287}" destId="{F7854429-2A92-4F7F-9F59-C1914519E8E4}" srcOrd="1" destOrd="0" parTransId="{E0CC8428-D861-438A-BA68-97D0A17315BC}" sibTransId="{8A65D8AA-FC53-400B-975D-6DEF73143FD7}"/>
    <dgm:cxn modelId="{C66C9788-882E-406C-BA4D-54C107D64918}" srcId="{434A8954-B42C-43B9-AC16-F6DB7EE275A9}" destId="{6F78197D-7613-40E0-9C13-D2736A2F87D3}" srcOrd="1" destOrd="0" parTransId="{20981DAA-318B-4E2D-9E51-6C81F9B370CB}" sibTransId="{C0BC72A9-2CD6-4942-B175-2D9D6345B001}"/>
    <dgm:cxn modelId="{154FECA7-472B-4813-BD7D-156B973FB255}" srcId="{B0690951-1EA9-468B-9741-46BAA829B287}" destId="{4111810A-F08A-4236-962D-FEA8072B7307}" srcOrd="0" destOrd="0" parTransId="{BCDE0227-3ACC-49A5-9CAE-FF5C2DE2932A}" sibTransId="{FF7A448A-3A76-45DE-BF98-5D09546E18AD}"/>
    <dgm:cxn modelId="{85F39FAB-468D-4931-A6DA-B31F4FC6CF6B}" type="presOf" srcId="{6F78197D-7613-40E0-9C13-D2736A2F87D3}" destId="{08587AEB-B276-4959-85C0-13954EA16EB7}" srcOrd="0" destOrd="1" presId="urn:microsoft.com/office/officeart/2005/8/layout/chevron2"/>
    <dgm:cxn modelId="{242366B8-9232-4033-B229-A76349475014}" srcId="{B0690951-1EA9-468B-9741-46BAA829B287}" destId="{A93B2AF3-9645-408F-A795-A045DA703B5E}" srcOrd="2" destOrd="0" parTransId="{E762672A-2BEC-4944-9577-3CDDED27D9A3}" sibTransId="{D7B133B8-FAB9-43F9-AA95-BA355C9B8F18}"/>
    <dgm:cxn modelId="{CBA5DBBF-0BA9-4078-8DE4-C83F2BF88780}" type="presOf" srcId="{97CC00C9-F65C-497D-A8F4-E7C601B07242}" destId="{A7BC2B29-CE42-4C24-828F-5D87CE2AF505}" srcOrd="0" destOrd="0" presId="urn:microsoft.com/office/officeart/2005/8/layout/chevron2"/>
    <dgm:cxn modelId="{9F2D59CA-F106-4A45-9DDB-4D5854881D6A}" srcId="{03FFC656-3803-4AD5-90AD-09BC5A51A0C0}" destId="{70D7F366-46C7-401C-A8BB-2B880AA04974}" srcOrd="2" destOrd="0" parTransId="{81C2642A-0EEC-4C15-A5FA-F01FE429B3CD}" sibTransId="{035DF0AC-B75F-4388-9B67-8BBE01836869}"/>
    <dgm:cxn modelId="{8A6A39DD-32A8-4940-8811-28C7AA609457}" type="presOf" srcId="{136A331E-3C15-4BBB-930C-F781272E8701}" destId="{EB69275E-C76C-4B15-B7FF-8FD9142C3BEA}" srcOrd="0" destOrd="0" presId="urn:microsoft.com/office/officeart/2005/8/layout/chevron2"/>
    <dgm:cxn modelId="{1B6C79EE-A916-4C5B-8B9E-38990F2D7D95}" type="presOf" srcId="{4111810A-F08A-4236-962D-FEA8072B7307}" destId="{6E80B5B8-2AD8-4374-ADEE-527FDF3843F4}" srcOrd="0" destOrd="0" presId="urn:microsoft.com/office/officeart/2005/8/layout/chevron2"/>
    <dgm:cxn modelId="{1D29B6FE-20FE-491C-82C5-3E581397FCEC}" type="presParOf" srcId="{A7BC2B29-CE42-4C24-828F-5D87CE2AF505}" destId="{884A9F79-3A20-4301-AC99-875610292D34}" srcOrd="0" destOrd="0" presId="urn:microsoft.com/office/officeart/2005/8/layout/chevron2"/>
    <dgm:cxn modelId="{89ECC25B-BAF9-41A3-9593-746575F5EE1B}" type="presParOf" srcId="{884A9F79-3A20-4301-AC99-875610292D34}" destId="{653A8550-1216-4701-BB5F-C13FD0B066F8}" srcOrd="0" destOrd="0" presId="urn:microsoft.com/office/officeart/2005/8/layout/chevron2"/>
    <dgm:cxn modelId="{30D59E93-9585-4C8D-8E09-94162C74C28B}" type="presParOf" srcId="{884A9F79-3A20-4301-AC99-875610292D34}" destId="{EB69275E-C76C-4B15-B7FF-8FD9142C3BEA}" srcOrd="1" destOrd="0" presId="urn:microsoft.com/office/officeart/2005/8/layout/chevron2"/>
    <dgm:cxn modelId="{7906921F-1BA1-4EB2-BAF7-9CA4CE22C5D7}" type="presParOf" srcId="{A7BC2B29-CE42-4C24-828F-5D87CE2AF505}" destId="{8021908A-0DFA-4C45-8156-C3C7977F5B7D}" srcOrd="1" destOrd="0" presId="urn:microsoft.com/office/officeart/2005/8/layout/chevron2"/>
    <dgm:cxn modelId="{0857E469-516C-4FDD-8C3D-9F5CE7B15093}" type="presParOf" srcId="{A7BC2B29-CE42-4C24-828F-5D87CE2AF505}" destId="{C9AD725A-C650-4EE3-B9E2-37F2B381F98C}" srcOrd="2" destOrd="0" presId="urn:microsoft.com/office/officeart/2005/8/layout/chevron2"/>
    <dgm:cxn modelId="{DE07E802-71EF-44A1-863E-7E71A90F64D5}" type="presParOf" srcId="{C9AD725A-C650-4EE3-B9E2-37F2B381F98C}" destId="{38E84E2F-B5A7-4140-9254-CCEC78E28952}" srcOrd="0" destOrd="0" presId="urn:microsoft.com/office/officeart/2005/8/layout/chevron2"/>
    <dgm:cxn modelId="{AADFA4C5-6A96-42E1-9DC0-D1B3C31FC02C}" type="presParOf" srcId="{C9AD725A-C650-4EE3-B9E2-37F2B381F98C}" destId="{6E80B5B8-2AD8-4374-ADEE-527FDF3843F4}" srcOrd="1" destOrd="0" presId="urn:microsoft.com/office/officeart/2005/8/layout/chevron2"/>
    <dgm:cxn modelId="{B080CB5E-D845-4576-89B2-CB34AE62B308}" type="presParOf" srcId="{A7BC2B29-CE42-4C24-828F-5D87CE2AF505}" destId="{B09F45D1-E9AD-44D4-970E-5EDD394F8577}" srcOrd="3" destOrd="0" presId="urn:microsoft.com/office/officeart/2005/8/layout/chevron2"/>
    <dgm:cxn modelId="{2242DDDF-C873-41D7-AD17-F0D87276BA0A}" type="presParOf" srcId="{A7BC2B29-CE42-4C24-828F-5D87CE2AF505}" destId="{40580033-A8C9-4B3C-8FCA-3E74676FF374}" srcOrd="4" destOrd="0" presId="urn:microsoft.com/office/officeart/2005/8/layout/chevron2"/>
    <dgm:cxn modelId="{CB5BFB7A-6F7F-43A1-8042-643F0A0583AF}" type="presParOf" srcId="{40580033-A8C9-4B3C-8FCA-3E74676FF374}" destId="{C7213B0E-E95A-469A-AA1D-20114ADA925A}" srcOrd="0" destOrd="0" presId="urn:microsoft.com/office/officeart/2005/8/layout/chevron2"/>
    <dgm:cxn modelId="{3A3E644F-BB70-435E-9E55-702A8FB53547}" type="presParOf" srcId="{40580033-A8C9-4B3C-8FCA-3E74676FF374}" destId="{08587AEB-B276-4959-85C0-13954EA16EB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7CC00C9-F65C-497D-A8F4-E7C601B07242}" type="doc">
      <dgm:prSet loTypeId="urn:microsoft.com/office/officeart/2005/8/layout/chevron2" loCatId="process" qsTypeId="urn:microsoft.com/office/officeart/2005/8/quickstyle/simple1" qsCatId="simple" csTypeId="urn:microsoft.com/office/officeart/2005/8/colors/accent1_2" csCatId="accent1" phldr="1"/>
      <dgm:spPr/>
    </dgm:pt>
    <dgm:pt modelId="{B0690951-1EA9-468B-9741-46BAA829B287}">
      <dgm:prSet phldrT="[Text]"/>
      <dgm:spPr>
        <a:solidFill>
          <a:srgbClr val="FFFF00"/>
        </a:solidFill>
        <a:ln>
          <a:solidFill>
            <a:srgbClr val="FFFF00"/>
          </a:solidFill>
        </a:ln>
      </dgm:spPr>
      <dgm:t>
        <a:bodyPr/>
        <a:lstStyle/>
        <a:p>
          <a:r>
            <a:rPr lang="en-US">
              <a:solidFill>
                <a:schemeClr val="tx1"/>
              </a:solidFill>
            </a:rPr>
            <a:t>Approval &amp; Disbursement</a:t>
          </a:r>
        </a:p>
      </dgm:t>
    </dgm:pt>
    <dgm:pt modelId="{512636B6-AFE3-4CD0-91A2-B50B0CC2B4DF}" type="parTrans" cxnId="{46FCC83A-B789-4625-A968-E853216ECCE4}">
      <dgm:prSet/>
      <dgm:spPr/>
      <dgm:t>
        <a:bodyPr/>
        <a:lstStyle/>
        <a:p>
          <a:endParaRPr lang="en-US"/>
        </a:p>
      </dgm:t>
    </dgm:pt>
    <dgm:pt modelId="{38A09135-E956-459F-9B71-F824558C4534}" type="sibTrans" cxnId="{46FCC83A-B789-4625-A968-E853216ECCE4}">
      <dgm:prSet/>
      <dgm:spPr/>
      <dgm:t>
        <a:bodyPr/>
        <a:lstStyle/>
        <a:p>
          <a:endParaRPr lang="en-US"/>
        </a:p>
      </dgm:t>
    </dgm:pt>
    <dgm:pt modelId="{434A8954-B42C-43B9-AC16-F6DB7EE275A9}">
      <dgm:prSet phldrT="[Text]"/>
      <dgm:spPr>
        <a:solidFill>
          <a:schemeClr val="tx2"/>
        </a:solidFill>
        <a:ln>
          <a:solidFill>
            <a:schemeClr val="tx2"/>
          </a:solidFill>
        </a:ln>
      </dgm:spPr>
      <dgm:t>
        <a:bodyPr/>
        <a:lstStyle/>
        <a:p>
          <a:r>
            <a:rPr lang="en-US"/>
            <a:t>Aftersales</a:t>
          </a:r>
        </a:p>
      </dgm:t>
    </dgm:pt>
    <dgm:pt modelId="{6E569440-77E8-4417-9232-0A220761F41A}" type="parTrans" cxnId="{E6166F35-270F-4452-895E-E51E695CB93A}">
      <dgm:prSet/>
      <dgm:spPr/>
      <dgm:t>
        <a:bodyPr/>
        <a:lstStyle/>
        <a:p>
          <a:endParaRPr lang="en-US"/>
        </a:p>
      </dgm:t>
    </dgm:pt>
    <dgm:pt modelId="{083C5B06-5F58-404C-B116-9F326C20D931}" type="sibTrans" cxnId="{E6166F35-270F-4452-895E-E51E695CB93A}">
      <dgm:prSet/>
      <dgm:spPr/>
      <dgm:t>
        <a:bodyPr/>
        <a:lstStyle/>
        <a:p>
          <a:endParaRPr lang="en-US"/>
        </a:p>
      </dgm:t>
    </dgm:pt>
    <dgm:pt modelId="{4111810A-F08A-4236-962D-FEA8072B7307}">
      <dgm:prSet/>
      <dgm:spPr/>
      <dgm:t>
        <a:bodyPr/>
        <a:lstStyle/>
        <a:p>
          <a:r>
            <a:rPr lang="en-US" dirty="0"/>
            <a:t>Justify credit decision</a:t>
          </a:r>
        </a:p>
      </dgm:t>
    </dgm:pt>
    <dgm:pt modelId="{BCDE0227-3ACC-49A5-9CAE-FF5C2DE2932A}" type="parTrans" cxnId="{154FECA7-472B-4813-BD7D-156B973FB255}">
      <dgm:prSet/>
      <dgm:spPr/>
      <dgm:t>
        <a:bodyPr/>
        <a:lstStyle/>
        <a:p>
          <a:endParaRPr lang="en-US"/>
        </a:p>
      </dgm:t>
    </dgm:pt>
    <dgm:pt modelId="{FF7A448A-3A76-45DE-BF98-5D09546E18AD}" type="sibTrans" cxnId="{154FECA7-472B-4813-BD7D-156B973FB255}">
      <dgm:prSet/>
      <dgm:spPr/>
      <dgm:t>
        <a:bodyPr/>
        <a:lstStyle/>
        <a:p>
          <a:endParaRPr lang="en-US"/>
        </a:p>
      </dgm:t>
    </dgm:pt>
    <dgm:pt modelId="{2AA0C2DC-2A90-4C27-8898-D414225304B6}">
      <dgm:prSet/>
      <dgm:spPr/>
      <dgm:t>
        <a:bodyPr/>
        <a:lstStyle/>
        <a:p>
          <a:r>
            <a:rPr lang="en-US" dirty="0"/>
            <a:t>Monitor loan usage</a:t>
          </a:r>
        </a:p>
      </dgm:t>
    </dgm:pt>
    <dgm:pt modelId="{A69ED6DF-52F6-4770-9789-E1733DAFDEF6}" type="parTrans" cxnId="{8580EB23-0F51-436E-A515-6BABA6850BC9}">
      <dgm:prSet/>
      <dgm:spPr/>
      <dgm:t>
        <a:bodyPr/>
        <a:lstStyle/>
        <a:p>
          <a:endParaRPr lang="en-US"/>
        </a:p>
      </dgm:t>
    </dgm:pt>
    <dgm:pt modelId="{8E99861C-B430-4BAF-AEF8-84DC689DA19F}" type="sibTrans" cxnId="{8580EB23-0F51-436E-A515-6BABA6850BC9}">
      <dgm:prSet/>
      <dgm:spPr/>
      <dgm:t>
        <a:bodyPr/>
        <a:lstStyle/>
        <a:p>
          <a:endParaRPr lang="en-US"/>
        </a:p>
      </dgm:t>
    </dgm:pt>
    <dgm:pt modelId="{49C2C586-0ECA-4BA5-ADC6-AE2AF198F412}">
      <dgm:prSet phldrT="[Text]"/>
      <dgm:spPr>
        <a:solidFill>
          <a:srgbClr val="002060"/>
        </a:solidFill>
        <a:ln>
          <a:solidFill>
            <a:srgbClr val="002060"/>
          </a:solidFill>
        </a:ln>
      </dgm:spPr>
      <dgm:t>
        <a:bodyPr/>
        <a:lstStyle/>
        <a:p>
          <a:r>
            <a:rPr lang="en-US"/>
            <a:t>Assessment &amp; Application</a:t>
          </a:r>
        </a:p>
      </dgm:t>
    </dgm:pt>
    <dgm:pt modelId="{3A7DF13F-FD43-4BD9-94FC-14E1756C4CF6}" type="parTrans" cxnId="{2A2C4582-ED0C-4938-B8A4-FD1DFB02EE2F}">
      <dgm:prSet/>
      <dgm:spPr/>
      <dgm:t>
        <a:bodyPr/>
        <a:lstStyle/>
        <a:p>
          <a:endParaRPr lang="en-US"/>
        </a:p>
      </dgm:t>
    </dgm:pt>
    <dgm:pt modelId="{57A6282F-8B66-4A67-BDE7-05F6BE969F36}" type="sibTrans" cxnId="{2A2C4582-ED0C-4938-B8A4-FD1DFB02EE2F}">
      <dgm:prSet/>
      <dgm:spPr/>
      <dgm:t>
        <a:bodyPr/>
        <a:lstStyle/>
        <a:p>
          <a:endParaRPr lang="en-US"/>
        </a:p>
      </dgm:t>
    </dgm:pt>
    <dgm:pt modelId="{CABC0473-C3C2-4146-B337-547934BEE6F4}">
      <dgm:prSet/>
      <dgm:spPr/>
      <dgm:t>
        <a:bodyPr/>
        <a:lstStyle/>
        <a:p>
          <a:r>
            <a:rPr lang="en-US"/>
            <a:t>Pricing</a:t>
          </a:r>
          <a:endParaRPr lang="en-US" dirty="0"/>
        </a:p>
      </dgm:t>
    </dgm:pt>
    <dgm:pt modelId="{AE90CEC5-1343-4A89-AE39-06410D373F3E}" type="parTrans" cxnId="{6BBC17B1-AC52-4B19-957A-8B4DD6F67F0C}">
      <dgm:prSet/>
      <dgm:spPr/>
      <dgm:t>
        <a:bodyPr/>
        <a:lstStyle/>
        <a:p>
          <a:endParaRPr lang="en-US"/>
        </a:p>
      </dgm:t>
    </dgm:pt>
    <dgm:pt modelId="{216D83D1-7158-4CE8-85B1-72BCB61105F8}" type="sibTrans" cxnId="{6BBC17B1-AC52-4B19-957A-8B4DD6F67F0C}">
      <dgm:prSet/>
      <dgm:spPr/>
      <dgm:t>
        <a:bodyPr/>
        <a:lstStyle/>
        <a:p>
          <a:endParaRPr lang="en-US"/>
        </a:p>
      </dgm:t>
    </dgm:pt>
    <dgm:pt modelId="{19BD794A-7A1C-4C87-BBEB-0688DAE5A443}">
      <dgm:prSet/>
      <dgm:spPr/>
      <dgm:t>
        <a:bodyPr/>
        <a:lstStyle/>
        <a:p>
          <a:r>
            <a:rPr lang="en-US" dirty="0"/>
            <a:t>ECPCGC</a:t>
          </a:r>
        </a:p>
      </dgm:t>
    </dgm:pt>
    <dgm:pt modelId="{530407D4-B943-48EE-9819-0F22222F8059}" type="parTrans" cxnId="{D41D9884-696B-46EE-B374-48FEE28FF1FB}">
      <dgm:prSet/>
      <dgm:spPr/>
      <dgm:t>
        <a:bodyPr/>
        <a:lstStyle/>
        <a:p>
          <a:endParaRPr lang="en-US"/>
        </a:p>
      </dgm:t>
    </dgm:pt>
    <dgm:pt modelId="{0551D075-A037-4D05-854B-98D7684B1060}" type="sibTrans" cxnId="{D41D9884-696B-46EE-B374-48FEE28FF1FB}">
      <dgm:prSet/>
      <dgm:spPr/>
      <dgm:t>
        <a:bodyPr/>
        <a:lstStyle/>
        <a:p>
          <a:endParaRPr lang="en-US"/>
        </a:p>
      </dgm:t>
    </dgm:pt>
    <dgm:pt modelId="{5D048CFA-45AE-4935-B7E8-EE9F4EA6F1E9}">
      <dgm:prSet/>
      <dgm:spPr/>
      <dgm:t>
        <a:bodyPr/>
        <a:lstStyle/>
        <a:p>
          <a:r>
            <a:rPr lang="en-US" dirty="0"/>
            <a:t>Compiling and verifying data</a:t>
          </a:r>
        </a:p>
      </dgm:t>
    </dgm:pt>
    <dgm:pt modelId="{40CF82B4-4D1F-496A-BA1D-6E2AC69DE6FF}" type="parTrans" cxnId="{B93DA880-F1E5-4C39-8FBD-6D17648B7650}">
      <dgm:prSet/>
      <dgm:spPr/>
      <dgm:t>
        <a:bodyPr/>
        <a:lstStyle/>
        <a:p>
          <a:endParaRPr lang="en-US"/>
        </a:p>
      </dgm:t>
    </dgm:pt>
    <dgm:pt modelId="{B886BD43-C71C-4EDB-BB5A-3C33C8142767}" type="sibTrans" cxnId="{B93DA880-F1E5-4C39-8FBD-6D17648B7650}">
      <dgm:prSet/>
      <dgm:spPr/>
      <dgm:t>
        <a:bodyPr/>
        <a:lstStyle/>
        <a:p>
          <a:endParaRPr lang="en-US"/>
        </a:p>
      </dgm:t>
    </dgm:pt>
    <dgm:pt modelId="{E5244B28-35CC-40E8-AAE1-B872C7B11E2B}">
      <dgm:prSet/>
      <dgm:spPr/>
      <dgm:t>
        <a:bodyPr/>
        <a:lstStyle/>
        <a:p>
          <a:r>
            <a:rPr lang="en-US" dirty="0"/>
            <a:t>Financial monitoring</a:t>
          </a:r>
        </a:p>
      </dgm:t>
    </dgm:pt>
    <dgm:pt modelId="{94A479E0-A4AA-4433-9EC7-0E501A2E559E}" type="parTrans" cxnId="{A07FEB2A-39FF-4564-9872-2DB877A5C85D}">
      <dgm:prSet/>
      <dgm:spPr/>
      <dgm:t>
        <a:bodyPr/>
        <a:lstStyle/>
        <a:p>
          <a:endParaRPr lang="en-US"/>
        </a:p>
      </dgm:t>
    </dgm:pt>
    <dgm:pt modelId="{7E782DE9-D8F0-4F71-BA17-3887CDE5A6D8}" type="sibTrans" cxnId="{A07FEB2A-39FF-4564-9872-2DB877A5C85D}">
      <dgm:prSet/>
      <dgm:spPr/>
      <dgm:t>
        <a:bodyPr/>
        <a:lstStyle/>
        <a:p>
          <a:endParaRPr lang="en-US"/>
        </a:p>
      </dgm:t>
    </dgm:pt>
    <dgm:pt modelId="{CB27BE00-9114-4EBA-8624-3633815E2DBC}">
      <dgm:prSet/>
      <dgm:spPr/>
      <dgm:t>
        <a:bodyPr/>
        <a:lstStyle/>
        <a:p>
          <a:r>
            <a:rPr lang="en-US" dirty="0"/>
            <a:t>Referral business</a:t>
          </a:r>
        </a:p>
      </dgm:t>
    </dgm:pt>
    <dgm:pt modelId="{CFE7B8DC-39A4-4936-8E40-748979B8C670}" type="parTrans" cxnId="{2BC3835E-C1CE-4A44-BE5C-96E0035C8D9B}">
      <dgm:prSet/>
      <dgm:spPr/>
      <dgm:t>
        <a:bodyPr/>
        <a:lstStyle/>
        <a:p>
          <a:endParaRPr lang="en-US"/>
        </a:p>
      </dgm:t>
    </dgm:pt>
    <dgm:pt modelId="{147F5F47-2321-40FC-86E5-D9E8B5AD1165}" type="sibTrans" cxnId="{2BC3835E-C1CE-4A44-BE5C-96E0035C8D9B}">
      <dgm:prSet/>
      <dgm:spPr/>
      <dgm:t>
        <a:bodyPr/>
        <a:lstStyle/>
        <a:p>
          <a:endParaRPr lang="en-US"/>
        </a:p>
      </dgm:t>
    </dgm:pt>
    <dgm:pt modelId="{3342DA5E-9C74-47D9-BC72-BA697FEB225A}">
      <dgm:prSet/>
      <dgm:spPr/>
      <dgm:t>
        <a:bodyPr/>
        <a:lstStyle/>
        <a:p>
          <a:r>
            <a:rPr lang="en-US" dirty="0"/>
            <a:t>Long term relationship building</a:t>
          </a:r>
        </a:p>
      </dgm:t>
    </dgm:pt>
    <dgm:pt modelId="{1F381778-5D41-431F-A6F7-47607634810A}" type="parTrans" cxnId="{216D05D0-4D10-4E05-8A46-A5599DFD6795}">
      <dgm:prSet/>
      <dgm:spPr/>
      <dgm:t>
        <a:bodyPr/>
        <a:lstStyle/>
        <a:p>
          <a:endParaRPr lang="en-US"/>
        </a:p>
      </dgm:t>
    </dgm:pt>
    <dgm:pt modelId="{A49EA52B-87EA-49FD-84C0-66D0909F7606}" type="sibTrans" cxnId="{216D05D0-4D10-4E05-8A46-A5599DFD6795}">
      <dgm:prSet/>
      <dgm:spPr/>
      <dgm:t>
        <a:bodyPr/>
        <a:lstStyle/>
        <a:p>
          <a:endParaRPr lang="en-US"/>
        </a:p>
      </dgm:t>
    </dgm:pt>
    <dgm:pt modelId="{B95D99E9-D08F-49D6-9761-AD95DBBCC733}">
      <dgm:prSet/>
      <dgm:spPr/>
      <dgm:t>
        <a:bodyPr/>
        <a:lstStyle/>
        <a:p>
          <a:r>
            <a:rPr lang="en-US" dirty="0"/>
            <a:t>Dealing with loan rejection</a:t>
          </a:r>
        </a:p>
      </dgm:t>
    </dgm:pt>
    <dgm:pt modelId="{011024E6-9C8D-4338-92C8-CF7DF26397F6}" type="parTrans" cxnId="{6FB33495-C460-4D50-BEB0-29C230F65D22}">
      <dgm:prSet/>
      <dgm:spPr/>
      <dgm:t>
        <a:bodyPr/>
        <a:lstStyle/>
        <a:p>
          <a:endParaRPr lang="en-US"/>
        </a:p>
      </dgm:t>
    </dgm:pt>
    <dgm:pt modelId="{5A8D26B3-AAFC-4941-BB02-12408FBDF91F}" type="sibTrans" cxnId="{6FB33495-C460-4D50-BEB0-29C230F65D22}">
      <dgm:prSet/>
      <dgm:spPr/>
      <dgm:t>
        <a:bodyPr/>
        <a:lstStyle/>
        <a:p>
          <a:endParaRPr lang="en-US"/>
        </a:p>
      </dgm:t>
    </dgm:pt>
    <dgm:pt modelId="{88AA5330-897E-4151-987B-16162C8FC170}">
      <dgm:prSet/>
      <dgm:spPr/>
      <dgm:t>
        <a:bodyPr/>
        <a:lstStyle/>
        <a:p>
          <a:r>
            <a:rPr lang="en-US" dirty="0"/>
            <a:t>Recovery</a:t>
          </a:r>
        </a:p>
      </dgm:t>
    </dgm:pt>
    <dgm:pt modelId="{CCAB0D6D-0F7E-4C09-A858-637AAD32DE49}" type="parTrans" cxnId="{6AC77178-4506-4E9D-BCD8-6348CF062F48}">
      <dgm:prSet/>
      <dgm:spPr/>
      <dgm:t>
        <a:bodyPr/>
        <a:lstStyle/>
        <a:p>
          <a:endParaRPr lang="en-US"/>
        </a:p>
      </dgm:t>
    </dgm:pt>
    <dgm:pt modelId="{D69B7697-A348-48A0-B416-3F086BE2BD50}" type="sibTrans" cxnId="{6AC77178-4506-4E9D-BCD8-6348CF062F48}">
      <dgm:prSet/>
      <dgm:spPr/>
      <dgm:t>
        <a:bodyPr/>
        <a:lstStyle/>
        <a:p>
          <a:endParaRPr lang="en-US"/>
        </a:p>
      </dgm:t>
    </dgm:pt>
    <dgm:pt modelId="{A7BC2B29-CE42-4C24-828F-5D87CE2AF505}" type="pres">
      <dgm:prSet presAssocID="{97CC00C9-F65C-497D-A8F4-E7C601B07242}" presName="linearFlow" presStyleCnt="0">
        <dgm:presLayoutVars>
          <dgm:dir/>
          <dgm:animLvl val="lvl"/>
          <dgm:resizeHandles val="exact"/>
        </dgm:presLayoutVars>
      </dgm:prSet>
      <dgm:spPr/>
    </dgm:pt>
    <dgm:pt modelId="{47AB429A-A6E9-44AB-B859-AAFBFE231574}" type="pres">
      <dgm:prSet presAssocID="{49C2C586-0ECA-4BA5-ADC6-AE2AF198F412}" presName="composite" presStyleCnt="0"/>
      <dgm:spPr/>
    </dgm:pt>
    <dgm:pt modelId="{A2F8B889-9629-4463-B14B-9166791A172F}" type="pres">
      <dgm:prSet presAssocID="{49C2C586-0ECA-4BA5-ADC6-AE2AF198F412}" presName="parentText" presStyleLbl="alignNode1" presStyleIdx="0" presStyleCnt="3">
        <dgm:presLayoutVars>
          <dgm:chMax val="1"/>
          <dgm:bulletEnabled val="1"/>
        </dgm:presLayoutVars>
      </dgm:prSet>
      <dgm:spPr/>
    </dgm:pt>
    <dgm:pt modelId="{C3BD4547-7B05-46E3-B920-D731BF33652A}" type="pres">
      <dgm:prSet presAssocID="{49C2C586-0ECA-4BA5-ADC6-AE2AF198F412}" presName="descendantText" presStyleLbl="alignAcc1" presStyleIdx="0" presStyleCnt="3">
        <dgm:presLayoutVars>
          <dgm:bulletEnabled val="1"/>
        </dgm:presLayoutVars>
      </dgm:prSet>
      <dgm:spPr/>
    </dgm:pt>
    <dgm:pt modelId="{312E2F0C-D76D-477A-92A1-D304C0D4373F}" type="pres">
      <dgm:prSet presAssocID="{57A6282F-8B66-4A67-BDE7-05F6BE969F36}" presName="sp" presStyleCnt="0"/>
      <dgm:spPr/>
    </dgm:pt>
    <dgm:pt modelId="{C9AD725A-C650-4EE3-B9E2-37F2B381F98C}" type="pres">
      <dgm:prSet presAssocID="{B0690951-1EA9-468B-9741-46BAA829B287}" presName="composite" presStyleCnt="0"/>
      <dgm:spPr/>
    </dgm:pt>
    <dgm:pt modelId="{38E84E2F-B5A7-4140-9254-CCEC78E28952}" type="pres">
      <dgm:prSet presAssocID="{B0690951-1EA9-468B-9741-46BAA829B287}" presName="parentText" presStyleLbl="alignNode1" presStyleIdx="1" presStyleCnt="3">
        <dgm:presLayoutVars>
          <dgm:chMax val="1"/>
          <dgm:bulletEnabled val="1"/>
        </dgm:presLayoutVars>
      </dgm:prSet>
      <dgm:spPr/>
    </dgm:pt>
    <dgm:pt modelId="{6E80B5B8-2AD8-4374-ADEE-527FDF3843F4}" type="pres">
      <dgm:prSet presAssocID="{B0690951-1EA9-468B-9741-46BAA829B287}" presName="descendantText" presStyleLbl="alignAcc1" presStyleIdx="1" presStyleCnt="3">
        <dgm:presLayoutVars>
          <dgm:bulletEnabled val="1"/>
        </dgm:presLayoutVars>
      </dgm:prSet>
      <dgm:spPr/>
    </dgm:pt>
    <dgm:pt modelId="{B09F45D1-E9AD-44D4-970E-5EDD394F8577}" type="pres">
      <dgm:prSet presAssocID="{38A09135-E956-459F-9B71-F824558C4534}" presName="sp" presStyleCnt="0"/>
      <dgm:spPr/>
    </dgm:pt>
    <dgm:pt modelId="{40580033-A8C9-4B3C-8FCA-3E74676FF374}" type="pres">
      <dgm:prSet presAssocID="{434A8954-B42C-43B9-AC16-F6DB7EE275A9}" presName="composite" presStyleCnt="0"/>
      <dgm:spPr/>
    </dgm:pt>
    <dgm:pt modelId="{C7213B0E-E95A-469A-AA1D-20114ADA925A}" type="pres">
      <dgm:prSet presAssocID="{434A8954-B42C-43B9-AC16-F6DB7EE275A9}" presName="parentText" presStyleLbl="alignNode1" presStyleIdx="2" presStyleCnt="3">
        <dgm:presLayoutVars>
          <dgm:chMax val="1"/>
          <dgm:bulletEnabled val="1"/>
        </dgm:presLayoutVars>
      </dgm:prSet>
      <dgm:spPr/>
    </dgm:pt>
    <dgm:pt modelId="{08587AEB-B276-4959-85C0-13954EA16EB7}" type="pres">
      <dgm:prSet presAssocID="{434A8954-B42C-43B9-AC16-F6DB7EE275A9}" presName="descendantText" presStyleLbl="alignAcc1" presStyleIdx="2" presStyleCnt="3">
        <dgm:presLayoutVars>
          <dgm:bulletEnabled val="1"/>
        </dgm:presLayoutVars>
      </dgm:prSet>
      <dgm:spPr/>
    </dgm:pt>
  </dgm:ptLst>
  <dgm:cxnLst>
    <dgm:cxn modelId="{CE7B5011-DA11-45B4-8C21-E3787356D429}" type="presOf" srcId="{E5244B28-35CC-40E8-AAE1-B872C7B11E2B}" destId="{08587AEB-B276-4959-85C0-13954EA16EB7}" srcOrd="0" destOrd="1" presId="urn:microsoft.com/office/officeart/2005/8/layout/chevron2"/>
    <dgm:cxn modelId="{F0518B20-B517-40D6-A4F2-86A0F67538CF}" type="presOf" srcId="{B0690951-1EA9-468B-9741-46BAA829B287}" destId="{38E84E2F-B5A7-4140-9254-CCEC78E28952}" srcOrd="0" destOrd="0" presId="urn:microsoft.com/office/officeart/2005/8/layout/chevron2"/>
    <dgm:cxn modelId="{8580EB23-0F51-436E-A515-6BABA6850BC9}" srcId="{434A8954-B42C-43B9-AC16-F6DB7EE275A9}" destId="{2AA0C2DC-2A90-4C27-8898-D414225304B6}" srcOrd="0" destOrd="0" parTransId="{A69ED6DF-52F6-4770-9789-E1733DAFDEF6}" sibTransId="{8E99861C-B430-4BAF-AEF8-84DC689DA19F}"/>
    <dgm:cxn modelId="{A07FEB2A-39FF-4564-9872-2DB877A5C85D}" srcId="{434A8954-B42C-43B9-AC16-F6DB7EE275A9}" destId="{E5244B28-35CC-40E8-AAE1-B872C7B11E2B}" srcOrd="1" destOrd="0" parTransId="{94A479E0-A4AA-4433-9EC7-0E501A2E559E}" sibTransId="{7E782DE9-D8F0-4F71-BA17-3887CDE5A6D8}"/>
    <dgm:cxn modelId="{2808F72A-73FA-4A70-96E8-57622760F8B5}" type="presOf" srcId="{434A8954-B42C-43B9-AC16-F6DB7EE275A9}" destId="{C7213B0E-E95A-469A-AA1D-20114ADA925A}" srcOrd="0" destOrd="0" presId="urn:microsoft.com/office/officeart/2005/8/layout/chevron2"/>
    <dgm:cxn modelId="{9BAEEA2E-96A4-4443-A491-DB78980940F1}" type="presOf" srcId="{5D048CFA-45AE-4935-B7E8-EE9F4EA6F1E9}" destId="{C3BD4547-7B05-46E3-B920-D731BF33652A}" srcOrd="0" destOrd="2" presId="urn:microsoft.com/office/officeart/2005/8/layout/chevron2"/>
    <dgm:cxn modelId="{E6166F35-270F-4452-895E-E51E695CB93A}" srcId="{97CC00C9-F65C-497D-A8F4-E7C601B07242}" destId="{434A8954-B42C-43B9-AC16-F6DB7EE275A9}" srcOrd="2" destOrd="0" parTransId="{6E569440-77E8-4417-9232-0A220761F41A}" sibTransId="{083C5B06-5F58-404C-B116-9F326C20D931}"/>
    <dgm:cxn modelId="{46FCC83A-B789-4625-A968-E853216ECCE4}" srcId="{97CC00C9-F65C-497D-A8F4-E7C601B07242}" destId="{B0690951-1EA9-468B-9741-46BAA829B287}" srcOrd="1" destOrd="0" parTransId="{512636B6-AFE3-4CD0-91A2-B50B0CC2B4DF}" sibTransId="{38A09135-E956-459F-9B71-F824558C4534}"/>
    <dgm:cxn modelId="{2BC3835E-C1CE-4A44-BE5C-96E0035C8D9B}" srcId="{434A8954-B42C-43B9-AC16-F6DB7EE275A9}" destId="{CB27BE00-9114-4EBA-8624-3633815E2DBC}" srcOrd="2" destOrd="0" parTransId="{CFE7B8DC-39A4-4936-8E40-748979B8C670}" sibTransId="{147F5F47-2321-40FC-86E5-D9E8B5AD1165}"/>
    <dgm:cxn modelId="{B7E99E69-1E83-40D7-B5D1-5C8E34CCFDA3}" type="presOf" srcId="{B95D99E9-D08F-49D6-9761-AD95DBBCC733}" destId="{6E80B5B8-2AD8-4374-ADEE-527FDF3843F4}" srcOrd="0" destOrd="1" presId="urn:microsoft.com/office/officeart/2005/8/layout/chevron2"/>
    <dgm:cxn modelId="{D4CB6F75-73C3-4C8C-ADB0-EBB69D2E39AA}" type="presOf" srcId="{19BD794A-7A1C-4C87-BBEB-0688DAE5A443}" destId="{C3BD4547-7B05-46E3-B920-D731BF33652A}" srcOrd="0" destOrd="1" presId="urn:microsoft.com/office/officeart/2005/8/layout/chevron2"/>
    <dgm:cxn modelId="{6AC77178-4506-4E9D-BCD8-6348CF062F48}" srcId="{B0690951-1EA9-468B-9741-46BAA829B287}" destId="{88AA5330-897E-4151-987B-16162C8FC170}" srcOrd="2" destOrd="0" parTransId="{CCAB0D6D-0F7E-4C09-A858-637AAD32DE49}" sibTransId="{D69B7697-A348-48A0-B416-3F086BE2BD50}"/>
    <dgm:cxn modelId="{53B99758-1DE6-4EE0-A96C-D52D1772EC7B}" type="presOf" srcId="{CB27BE00-9114-4EBA-8624-3633815E2DBC}" destId="{08587AEB-B276-4959-85C0-13954EA16EB7}" srcOrd="0" destOrd="2" presId="urn:microsoft.com/office/officeart/2005/8/layout/chevron2"/>
    <dgm:cxn modelId="{DAC5F259-712D-4DCA-BE5F-3C94643F5164}" type="presOf" srcId="{2AA0C2DC-2A90-4C27-8898-D414225304B6}" destId="{08587AEB-B276-4959-85C0-13954EA16EB7}" srcOrd="0" destOrd="0" presId="urn:microsoft.com/office/officeart/2005/8/layout/chevron2"/>
    <dgm:cxn modelId="{B93DA880-F1E5-4C39-8FBD-6D17648B7650}" srcId="{49C2C586-0ECA-4BA5-ADC6-AE2AF198F412}" destId="{5D048CFA-45AE-4935-B7E8-EE9F4EA6F1E9}" srcOrd="2" destOrd="0" parTransId="{40CF82B4-4D1F-496A-BA1D-6E2AC69DE6FF}" sibTransId="{B886BD43-C71C-4EDB-BB5A-3C33C8142767}"/>
    <dgm:cxn modelId="{2A2C4582-ED0C-4938-B8A4-FD1DFB02EE2F}" srcId="{97CC00C9-F65C-497D-A8F4-E7C601B07242}" destId="{49C2C586-0ECA-4BA5-ADC6-AE2AF198F412}" srcOrd="0" destOrd="0" parTransId="{3A7DF13F-FD43-4BD9-94FC-14E1756C4CF6}" sibTransId="{57A6282F-8B66-4A67-BDE7-05F6BE969F36}"/>
    <dgm:cxn modelId="{C090F982-F737-4258-897A-6EBDCB35689F}" type="presOf" srcId="{CABC0473-C3C2-4146-B337-547934BEE6F4}" destId="{C3BD4547-7B05-46E3-B920-D731BF33652A}" srcOrd="0" destOrd="0" presId="urn:microsoft.com/office/officeart/2005/8/layout/chevron2"/>
    <dgm:cxn modelId="{D41D9884-696B-46EE-B374-48FEE28FF1FB}" srcId="{49C2C586-0ECA-4BA5-ADC6-AE2AF198F412}" destId="{19BD794A-7A1C-4C87-BBEB-0688DAE5A443}" srcOrd="1" destOrd="0" parTransId="{530407D4-B943-48EE-9819-0F22222F8059}" sibTransId="{0551D075-A037-4D05-854B-98D7684B1060}"/>
    <dgm:cxn modelId="{6FB33495-C460-4D50-BEB0-29C230F65D22}" srcId="{B0690951-1EA9-468B-9741-46BAA829B287}" destId="{B95D99E9-D08F-49D6-9761-AD95DBBCC733}" srcOrd="1" destOrd="0" parTransId="{011024E6-9C8D-4338-92C8-CF7DF26397F6}" sibTransId="{5A8D26B3-AAFC-4941-BB02-12408FBDF91F}"/>
    <dgm:cxn modelId="{084BB5A4-46A1-4741-95CC-1E6D4D24466B}" type="presOf" srcId="{88AA5330-897E-4151-987B-16162C8FC170}" destId="{6E80B5B8-2AD8-4374-ADEE-527FDF3843F4}" srcOrd="0" destOrd="2" presId="urn:microsoft.com/office/officeart/2005/8/layout/chevron2"/>
    <dgm:cxn modelId="{154FECA7-472B-4813-BD7D-156B973FB255}" srcId="{B0690951-1EA9-468B-9741-46BAA829B287}" destId="{4111810A-F08A-4236-962D-FEA8072B7307}" srcOrd="0" destOrd="0" parTransId="{BCDE0227-3ACC-49A5-9CAE-FF5C2DE2932A}" sibTransId="{FF7A448A-3A76-45DE-BF98-5D09546E18AD}"/>
    <dgm:cxn modelId="{CF3FABAB-D96B-40C5-8B3A-866B145F2631}" type="presOf" srcId="{3342DA5E-9C74-47D9-BC72-BA697FEB225A}" destId="{08587AEB-B276-4959-85C0-13954EA16EB7}" srcOrd="0" destOrd="3" presId="urn:microsoft.com/office/officeart/2005/8/layout/chevron2"/>
    <dgm:cxn modelId="{6BBC17B1-AC52-4B19-957A-8B4DD6F67F0C}" srcId="{49C2C586-0ECA-4BA5-ADC6-AE2AF198F412}" destId="{CABC0473-C3C2-4146-B337-547934BEE6F4}" srcOrd="0" destOrd="0" parTransId="{AE90CEC5-1343-4A89-AE39-06410D373F3E}" sibTransId="{216D83D1-7158-4CE8-85B1-72BCB61105F8}"/>
    <dgm:cxn modelId="{CBA5DBBF-0BA9-4078-8DE4-C83F2BF88780}" type="presOf" srcId="{97CC00C9-F65C-497D-A8F4-E7C601B07242}" destId="{A7BC2B29-CE42-4C24-828F-5D87CE2AF505}" srcOrd="0" destOrd="0" presId="urn:microsoft.com/office/officeart/2005/8/layout/chevron2"/>
    <dgm:cxn modelId="{B84DF3C9-65EB-4973-9F1F-3906F1A0464A}" type="presOf" srcId="{49C2C586-0ECA-4BA5-ADC6-AE2AF198F412}" destId="{A2F8B889-9629-4463-B14B-9166791A172F}" srcOrd="0" destOrd="0" presId="urn:microsoft.com/office/officeart/2005/8/layout/chevron2"/>
    <dgm:cxn modelId="{216D05D0-4D10-4E05-8A46-A5599DFD6795}" srcId="{434A8954-B42C-43B9-AC16-F6DB7EE275A9}" destId="{3342DA5E-9C74-47D9-BC72-BA697FEB225A}" srcOrd="3" destOrd="0" parTransId="{1F381778-5D41-431F-A6F7-47607634810A}" sibTransId="{A49EA52B-87EA-49FD-84C0-66D0909F7606}"/>
    <dgm:cxn modelId="{1B6C79EE-A916-4C5B-8B9E-38990F2D7D95}" type="presOf" srcId="{4111810A-F08A-4236-962D-FEA8072B7307}" destId="{6E80B5B8-2AD8-4374-ADEE-527FDF3843F4}" srcOrd="0" destOrd="0" presId="urn:microsoft.com/office/officeart/2005/8/layout/chevron2"/>
    <dgm:cxn modelId="{5B0213D9-6C8A-4908-AD2D-8F148A129932}" type="presParOf" srcId="{A7BC2B29-CE42-4C24-828F-5D87CE2AF505}" destId="{47AB429A-A6E9-44AB-B859-AAFBFE231574}" srcOrd="0" destOrd="0" presId="urn:microsoft.com/office/officeart/2005/8/layout/chevron2"/>
    <dgm:cxn modelId="{1DCD3573-4AAA-4478-BACA-3E05EEBF12AF}" type="presParOf" srcId="{47AB429A-A6E9-44AB-B859-AAFBFE231574}" destId="{A2F8B889-9629-4463-B14B-9166791A172F}" srcOrd="0" destOrd="0" presId="urn:microsoft.com/office/officeart/2005/8/layout/chevron2"/>
    <dgm:cxn modelId="{4926116C-85DC-418B-9111-3B04EA33A3C8}" type="presParOf" srcId="{47AB429A-A6E9-44AB-B859-AAFBFE231574}" destId="{C3BD4547-7B05-46E3-B920-D731BF33652A}" srcOrd="1" destOrd="0" presId="urn:microsoft.com/office/officeart/2005/8/layout/chevron2"/>
    <dgm:cxn modelId="{F255E967-DB4D-4BB1-AF7A-60C401606EF8}" type="presParOf" srcId="{A7BC2B29-CE42-4C24-828F-5D87CE2AF505}" destId="{312E2F0C-D76D-477A-92A1-D304C0D4373F}" srcOrd="1" destOrd="0" presId="urn:microsoft.com/office/officeart/2005/8/layout/chevron2"/>
    <dgm:cxn modelId="{0857E469-516C-4FDD-8C3D-9F5CE7B15093}" type="presParOf" srcId="{A7BC2B29-CE42-4C24-828F-5D87CE2AF505}" destId="{C9AD725A-C650-4EE3-B9E2-37F2B381F98C}" srcOrd="2" destOrd="0" presId="urn:microsoft.com/office/officeart/2005/8/layout/chevron2"/>
    <dgm:cxn modelId="{DE07E802-71EF-44A1-863E-7E71A90F64D5}" type="presParOf" srcId="{C9AD725A-C650-4EE3-B9E2-37F2B381F98C}" destId="{38E84E2F-B5A7-4140-9254-CCEC78E28952}" srcOrd="0" destOrd="0" presId="urn:microsoft.com/office/officeart/2005/8/layout/chevron2"/>
    <dgm:cxn modelId="{AADFA4C5-6A96-42E1-9DC0-D1B3C31FC02C}" type="presParOf" srcId="{C9AD725A-C650-4EE3-B9E2-37F2B381F98C}" destId="{6E80B5B8-2AD8-4374-ADEE-527FDF3843F4}" srcOrd="1" destOrd="0" presId="urn:microsoft.com/office/officeart/2005/8/layout/chevron2"/>
    <dgm:cxn modelId="{B080CB5E-D845-4576-89B2-CB34AE62B308}" type="presParOf" srcId="{A7BC2B29-CE42-4C24-828F-5D87CE2AF505}" destId="{B09F45D1-E9AD-44D4-970E-5EDD394F8577}" srcOrd="3" destOrd="0" presId="urn:microsoft.com/office/officeart/2005/8/layout/chevron2"/>
    <dgm:cxn modelId="{2242DDDF-C873-41D7-AD17-F0D87276BA0A}" type="presParOf" srcId="{A7BC2B29-CE42-4C24-828F-5D87CE2AF505}" destId="{40580033-A8C9-4B3C-8FCA-3E74676FF374}" srcOrd="4" destOrd="0" presId="urn:microsoft.com/office/officeart/2005/8/layout/chevron2"/>
    <dgm:cxn modelId="{CB5BFB7A-6F7F-43A1-8042-643F0A0583AF}" type="presParOf" srcId="{40580033-A8C9-4B3C-8FCA-3E74676FF374}" destId="{C7213B0E-E95A-469A-AA1D-20114ADA925A}" srcOrd="0" destOrd="0" presId="urn:microsoft.com/office/officeart/2005/8/layout/chevron2"/>
    <dgm:cxn modelId="{3A3E644F-BB70-435E-9E55-702A8FB53547}" type="presParOf" srcId="{40580033-A8C9-4B3C-8FCA-3E74676FF374}" destId="{08587AEB-B276-4959-85C0-13954EA16EB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CC00C9-F65C-497D-A8F4-E7C601B07242}" type="doc">
      <dgm:prSet loTypeId="urn:microsoft.com/office/officeart/2005/8/layout/chevron2" loCatId="process" qsTypeId="urn:microsoft.com/office/officeart/2005/8/quickstyle/simple1" qsCatId="simple" csTypeId="urn:microsoft.com/office/officeart/2005/8/colors/accent1_2" csCatId="accent1" phldr="1"/>
      <dgm:spPr/>
    </dgm:pt>
    <dgm:pt modelId="{03FFC656-3803-4AD5-90AD-09BC5A51A0C0}">
      <dgm:prSet phldrT="[Text]" custT="1"/>
      <dgm:spPr>
        <a:solidFill>
          <a:srgbClr val="00B050"/>
        </a:solidFill>
        <a:ln>
          <a:solidFill>
            <a:srgbClr val="00B050"/>
          </a:solidFill>
        </a:ln>
      </dgm:spPr>
      <dgm:t>
        <a:bodyPr/>
        <a:lstStyle/>
        <a:p>
          <a:r>
            <a:rPr lang="en-US" sz="2000"/>
            <a:t>Presales</a:t>
          </a:r>
          <a:endParaRPr lang="en-US" sz="3200"/>
        </a:p>
      </dgm:t>
    </dgm:pt>
    <dgm:pt modelId="{81C91370-B81F-41FF-9B8B-37233C97BD30}" type="parTrans" cxnId="{FFA3FC7F-6884-459E-A006-D22AC6D3D3FD}">
      <dgm:prSet/>
      <dgm:spPr/>
      <dgm:t>
        <a:bodyPr/>
        <a:lstStyle/>
        <a:p>
          <a:endParaRPr lang="en-US"/>
        </a:p>
      </dgm:t>
    </dgm:pt>
    <dgm:pt modelId="{AC16321C-41A7-4644-B11D-42495C46DC89}" type="sibTrans" cxnId="{FFA3FC7F-6884-459E-A006-D22AC6D3D3FD}">
      <dgm:prSet/>
      <dgm:spPr/>
      <dgm:t>
        <a:bodyPr/>
        <a:lstStyle/>
        <a:p>
          <a:endParaRPr lang="en-US"/>
        </a:p>
      </dgm:t>
    </dgm:pt>
    <dgm:pt modelId="{B0690951-1EA9-468B-9741-46BAA829B287}">
      <dgm:prSet phldrT="[Text]"/>
      <dgm:spPr>
        <a:solidFill>
          <a:srgbClr val="00B0F0"/>
        </a:solidFill>
        <a:ln>
          <a:solidFill>
            <a:srgbClr val="00B0F0"/>
          </a:solidFill>
        </a:ln>
      </dgm:spPr>
      <dgm:t>
        <a:bodyPr/>
        <a:lstStyle/>
        <a:p>
          <a:r>
            <a:rPr lang="en-US"/>
            <a:t>Client Meeting</a:t>
          </a:r>
        </a:p>
      </dgm:t>
    </dgm:pt>
    <dgm:pt modelId="{512636B6-AFE3-4CD0-91A2-B50B0CC2B4DF}" type="parTrans" cxnId="{46FCC83A-B789-4625-A968-E853216ECCE4}">
      <dgm:prSet/>
      <dgm:spPr/>
      <dgm:t>
        <a:bodyPr/>
        <a:lstStyle/>
        <a:p>
          <a:endParaRPr lang="en-US"/>
        </a:p>
      </dgm:t>
    </dgm:pt>
    <dgm:pt modelId="{38A09135-E956-459F-9B71-F824558C4534}" type="sibTrans" cxnId="{46FCC83A-B789-4625-A968-E853216ECCE4}">
      <dgm:prSet/>
      <dgm:spPr/>
      <dgm:t>
        <a:bodyPr/>
        <a:lstStyle/>
        <a:p>
          <a:endParaRPr lang="en-US"/>
        </a:p>
      </dgm:t>
    </dgm:pt>
    <dgm:pt modelId="{434A8954-B42C-43B9-AC16-F6DB7EE275A9}">
      <dgm:prSet phldrT="[Text]"/>
      <dgm:spPr>
        <a:solidFill>
          <a:srgbClr val="FFC000"/>
        </a:solidFill>
        <a:ln>
          <a:solidFill>
            <a:srgbClr val="FFC000"/>
          </a:solidFill>
        </a:ln>
      </dgm:spPr>
      <dgm:t>
        <a:bodyPr/>
        <a:lstStyle/>
        <a:p>
          <a:r>
            <a:rPr lang="en-US"/>
            <a:t>P&amp;L and Balance Sheet</a:t>
          </a:r>
        </a:p>
      </dgm:t>
    </dgm:pt>
    <dgm:pt modelId="{6E569440-77E8-4417-9232-0A220761F41A}" type="parTrans" cxnId="{E6166F35-270F-4452-895E-E51E695CB93A}">
      <dgm:prSet/>
      <dgm:spPr/>
      <dgm:t>
        <a:bodyPr/>
        <a:lstStyle/>
        <a:p>
          <a:endParaRPr lang="en-US"/>
        </a:p>
      </dgm:t>
    </dgm:pt>
    <dgm:pt modelId="{083C5B06-5F58-404C-B116-9F326C20D931}" type="sibTrans" cxnId="{E6166F35-270F-4452-895E-E51E695CB93A}">
      <dgm:prSet/>
      <dgm:spPr/>
      <dgm:t>
        <a:bodyPr/>
        <a:lstStyle/>
        <a:p>
          <a:endParaRPr lang="en-US"/>
        </a:p>
      </dgm:t>
    </dgm:pt>
    <dgm:pt modelId="{C003F9B9-3A12-4113-87E1-88D87E614388}">
      <dgm:prSet/>
      <dgm:spPr/>
      <dgm:t>
        <a:bodyPr/>
        <a:lstStyle/>
        <a:p>
          <a:r>
            <a:rPr lang="en-US" dirty="0"/>
            <a:t>Preparation for Client Meeting</a:t>
          </a:r>
        </a:p>
      </dgm:t>
    </dgm:pt>
    <dgm:pt modelId="{6515325A-A151-4AB1-9CAF-E00646CCFED9}" type="parTrans" cxnId="{4756A332-394E-4291-BDC1-1082BC0681C4}">
      <dgm:prSet/>
      <dgm:spPr/>
      <dgm:t>
        <a:bodyPr/>
        <a:lstStyle/>
        <a:p>
          <a:endParaRPr lang="en-US"/>
        </a:p>
      </dgm:t>
    </dgm:pt>
    <dgm:pt modelId="{46E4A77D-0088-4ADB-A216-4713ECEA2686}" type="sibTrans" cxnId="{4756A332-394E-4291-BDC1-1082BC0681C4}">
      <dgm:prSet/>
      <dgm:spPr/>
      <dgm:t>
        <a:bodyPr/>
        <a:lstStyle/>
        <a:p>
          <a:endParaRPr lang="en-US"/>
        </a:p>
      </dgm:t>
    </dgm:pt>
    <dgm:pt modelId="{70D7F366-46C7-401C-A8BB-2B880AA04974}">
      <dgm:prSet/>
      <dgm:spPr/>
      <dgm:t>
        <a:bodyPr/>
        <a:lstStyle/>
        <a:p>
          <a:r>
            <a:rPr lang="en-US" dirty="0"/>
            <a:t>Research</a:t>
          </a:r>
        </a:p>
      </dgm:t>
    </dgm:pt>
    <dgm:pt modelId="{81C2642A-0EEC-4C15-A5FA-F01FE429B3CD}" type="parTrans" cxnId="{9F2D59CA-F106-4A45-9DDB-4D5854881D6A}">
      <dgm:prSet/>
      <dgm:spPr/>
      <dgm:t>
        <a:bodyPr/>
        <a:lstStyle/>
        <a:p>
          <a:endParaRPr lang="en-US"/>
        </a:p>
      </dgm:t>
    </dgm:pt>
    <dgm:pt modelId="{035DF0AC-B75F-4388-9B67-8BBE01836869}" type="sibTrans" cxnId="{9F2D59CA-F106-4A45-9DDB-4D5854881D6A}">
      <dgm:prSet/>
      <dgm:spPr/>
      <dgm:t>
        <a:bodyPr/>
        <a:lstStyle/>
        <a:p>
          <a:endParaRPr lang="en-US"/>
        </a:p>
      </dgm:t>
    </dgm:pt>
    <dgm:pt modelId="{4111810A-F08A-4236-962D-FEA8072B7307}">
      <dgm:prSet/>
      <dgm:spPr/>
      <dgm:t>
        <a:bodyPr/>
        <a:lstStyle/>
        <a:p>
          <a:r>
            <a:rPr lang="en-US"/>
            <a:t>Information gathering</a:t>
          </a:r>
        </a:p>
      </dgm:t>
    </dgm:pt>
    <dgm:pt modelId="{BCDE0227-3ACC-49A5-9CAE-FF5C2DE2932A}" type="parTrans" cxnId="{154FECA7-472B-4813-BD7D-156B973FB255}">
      <dgm:prSet/>
      <dgm:spPr/>
      <dgm:t>
        <a:bodyPr/>
        <a:lstStyle/>
        <a:p>
          <a:endParaRPr lang="en-US"/>
        </a:p>
      </dgm:t>
    </dgm:pt>
    <dgm:pt modelId="{FF7A448A-3A76-45DE-BF98-5D09546E18AD}" type="sibTrans" cxnId="{154FECA7-472B-4813-BD7D-156B973FB255}">
      <dgm:prSet/>
      <dgm:spPr/>
      <dgm:t>
        <a:bodyPr/>
        <a:lstStyle/>
        <a:p>
          <a:endParaRPr lang="en-US"/>
        </a:p>
      </dgm:t>
    </dgm:pt>
    <dgm:pt modelId="{F7854429-2A92-4F7F-9F59-C1914519E8E4}">
      <dgm:prSet/>
      <dgm:spPr/>
      <dgm:t>
        <a:bodyPr/>
        <a:lstStyle/>
        <a:p>
          <a:r>
            <a:rPr lang="en-US"/>
            <a:t>Customer relationship management</a:t>
          </a:r>
        </a:p>
      </dgm:t>
    </dgm:pt>
    <dgm:pt modelId="{E0CC8428-D861-438A-BA68-97D0A17315BC}" type="parTrans" cxnId="{E3965582-2CE7-4B01-A4B0-FA06C6F87862}">
      <dgm:prSet/>
      <dgm:spPr/>
      <dgm:t>
        <a:bodyPr/>
        <a:lstStyle/>
        <a:p>
          <a:endParaRPr lang="en-US"/>
        </a:p>
      </dgm:t>
    </dgm:pt>
    <dgm:pt modelId="{8A65D8AA-FC53-400B-975D-6DEF73143FD7}" type="sibTrans" cxnId="{E3965582-2CE7-4B01-A4B0-FA06C6F87862}">
      <dgm:prSet/>
      <dgm:spPr/>
      <dgm:t>
        <a:bodyPr/>
        <a:lstStyle/>
        <a:p>
          <a:endParaRPr lang="en-US"/>
        </a:p>
      </dgm:t>
    </dgm:pt>
    <dgm:pt modelId="{A93B2AF3-9645-408F-A795-A045DA703B5E}">
      <dgm:prSet/>
      <dgm:spPr/>
      <dgm:t>
        <a:bodyPr/>
        <a:lstStyle/>
        <a:p>
          <a:r>
            <a:rPr lang="en-US"/>
            <a:t>Interviewing methods</a:t>
          </a:r>
        </a:p>
      </dgm:t>
    </dgm:pt>
    <dgm:pt modelId="{E762672A-2BEC-4944-9577-3CDDED27D9A3}" type="parTrans" cxnId="{242366B8-9232-4033-B229-A76349475014}">
      <dgm:prSet/>
      <dgm:spPr/>
      <dgm:t>
        <a:bodyPr/>
        <a:lstStyle/>
        <a:p>
          <a:endParaRPr lang="en-US"/>
        </a:p>
      </dgm:t>
    </dgm:pt>
    <dgm:pt modelId="{D7B133B8-FAB9-43F9-AA95-BA355C9B8F18}" type="sibTrans" cxnId="{242366B8-9232-4033-B229-A76349475014}">
      <dgm:prSet/>
      <dgm:spPr/>
      <dgm:t>
        <a:bodyPr/>
        <a:lstStyle/>
        <a:p>
          <a:endParaRPr lang="en-US"/>
        </a:p>
      </dgm:t>
    </dgm:pt>
    <dgm:pt modelId="{2AA0C2DC-2A90-4C27-8898-D414225304B6}">
      <dgm:prSet/>
      <dgm:spPr/>
      <dgm:t>
        <a:bodyPr/>
        <a:lstStyle/>
        <a:p>
          <a:r>
            <a:rPr lang="en-US" dirty="0"/>
            <a:t>Understanding, calculating and interpreting selected financial metrics</a:t>
          </a:r>
        </a:p>
      </dgm:t>
    </dgm:pt>
    <dgm:pt modelId="{A69ED6DF-52F6-4770-9789-E1733DAFDEF6}" type="parTrans" cxnId="{8580EB23-0F51-436E-A515-6BABA6850BC9}">
      <dgm:prSet/>
      <dgm:spPr/>
      <dgm:t>
        <a:bodyPr/>
        <a:lstStyle/>
        <a:p>
          <a:endParaRPr lang="en-US"/>
        </a:p>
      </dgm:t>
    </dgm:pt>
    <dgm:pt modelId="{8E99861C-B430-4BAF-AEF8-84DC689DA19F}" type="sibTrans" cxnId="{8580EB23-0F51-436E-A515-6BABA6850BC9}">
      <dgm:prSet/>
      <dgm:spPr/>
      <dgm:t>
        <a:bodyPr/>
        <a:lstStyle/>
        <a:p>
          <a:endParaRPr lang="en-US"/>
        </a:p>
      </dgm:t>
    </dgm:pt>
    <dgm:pt modelId="{6F78197D-7613-40E0-9C13-D2736A2F87D3}">
      <dgm:prSet/>
      <dgm:spPr/>
      <dgm:t>
        <a:bodyPr/>
        <a:lstStyle/>
        <a:p>
          <a:r>
            <a:rPr lang="en-US" dirty="0"/>
            <a:t>Cash-Flow analysis</a:t>
          </a:r>
        </a:p>
      </dgm:t>
    </dgm:pt>
    <dgm:pt modelId="{20981DAA-318B-4E2D-9E51-6C81F9B370CB}" type="parTrans" cxnId="{C66C9788-882E-406C-BA4D-54C107D64918}">
      <dgm:prSet/>
      <dgm:spPr/>
      <dgm:t>
        <a:bodyPr/>
        <a:lstStyle/>
        <a:p>
          <a:endParaRPr lang="en-US"/>
        </a:p>
      </dgm:t>
    </dgm:pt>
    <dgm:pt modelId="{C0BC72A9-2CD6-4942-B175-2D9D6345B001}" type="sibTrans" cxnId="{C66C9788-882E-406C-BA4D-54C107D64918}">
      <dgm:prSet/>
      <dgm:spPr/>
      <dgm:t>
        <a:bodyPr/>
        <a:lstStyle/>
        <a:p>
          <a:endParaRPr lang="en-US"/>
        </a:p>
      </dgm:t>
    </dgm:pt>
    <dgm:pt modelId="{136A331E-3C15-4BBB-930C-F781272E8701}">
      <dgm:prSet/>
      <dgm:spPr/>
      <dgm:t>
        <a:bodyPr/>
        <a:lstStyle/>
        <a:p>
          <a:r>
            <a:rPr lang="de-DE" dirty="0"/>
            <a:t>Skills &amp; Knowledge</a:t>
          </a:r>
          <a:endParaRPr lang="en-US" dirty="0"/>
        </a:p>
      </dgm:t>
    </dgm:pt>
    <dgm:pt modelId="{01929C5C-01A9-4516-A658-E357AA3CBCD8}" type="parTrans" cxnId="{CF5D1E2C-FBF5-4568-96A7-C58F9C6EDD05}">
      <dgm:prSet/>
      <dgm:spPr/>
      <dgm:t>
        <a:bodyPr/>
        <a:lstStyle/>
        <a:p>
          <a:endParaRPr lang="en-US"/>
        </a:p>
      </dgm:t>
    </dgm:pt>
    <dgm:pt modelId="{FA186D23-12A4-40AE-A99B-F4532FCB165A}" type="sibTrans" cxnId="{CF5D1E2C-FBF5-4568-96A7-C58F9C6EDD05}">
      <dgm:prSet/>
      <dgm:spPr/>
      <dgm:t>
        <a:bodyPr/>
        <a:lstStyle/>
        <a:p>
          <a:endParaRPr lang="en-US"/>
        </a:p>
      </dgm:t>
    </dgm:pt>
    <dgm:pt modelId="{A7BC2B29-CE42-4C24-828F-5D87CE2AF505}" type="pres">
      <dgm:prSet presAssocID="{97CC00C9-F65C-497D-A8F4-E7C601B07242}" presName="linearFlow" presStyleCnt="0">
        <dgm:presLayoutVars>
          <dgm:dir/>
          <dgm:animLvl val="lvl"/>
          <dgm:resizeHandles val="exact"/>
        </dgm:presLayoutVars>
      </dgm:prSet>
      <dgm:spPr/>
    </dgm:pt>
    <dgm:pt modelId="{884A9F79-3A20-4301-AC99-875610292D34}" type="pres">
      <dgm:prSet presAssocID="{03FFC656-3803-4AD5-90AD-09BC5A51A0C0}" presName="composite" presStyleCnt="0"/>
      <dgm:spPr/>
    </dgm:pt>
    <dgm:pt modelId="{653A8550-1216-4701-BB5F-C13FD0B066F8}" type="pres">
      <dgm:prSet presAssocID="{03FFC656-3803-4AD5-90AD-09BC5A51A0C0}" presName="parentText" presStyleLbl="alignNode1" presStyleIdx="0" presStyleCnt="3">
        <dgm:presLayoutVars>
          <dgm:chMax val="1"/>
          <dgm:bulletEnabled val="1"/>
        </dgm:presLayoutVars>
      </dgm:prSet>
      <dgm:spPr/>
    </dgm:pt>
    <dgm:pt modelId="{EB69275E-C76C-4B15-B7FF-8FD9142C3BEA}" type="pres">
      <dgm:prSet presAssocID="{03FFC656-3803-4AD5-90AD-09BC5A51A0C0}" presName="descendantText" presStyleLbl="alignAcc1" presStyleIdx="0" presStyleCnt="3">
        <dgm:presLayoutVars>
          <dgm:bulletEnabled val="1"/>
        </dgm:presLayoutVars>
      </dgm:prSet>
      <dgm:spPr/>
    </dgm:pt>
    <dgm:pt modelId="{8021908A-0DFA-4C45-8156-C3C7977F5B7D}" type="pres">
      <dgm:prSet presAssocID="{AC16321C-41A7-4644-B11D-42495C46DC89}" presName="sp" presStyleCnt="0"/>
      <dgm:spPr/>
    </dgm:pt>
    <dgm:pt modelId="{C9AD725A-C650-4EE3-B9E2-37F2B381F98C}" type="pres">
      <dgm:prSet presAssocID="{B0690951-1EA9-468B-9741-46BAA829B287}" presName="composite" presStyleCnt="0"/>
      <dgm:spPr/>
    </dgm:pt>
    <dgm:pt modelId="{38E84E2F-B5A7-4140-9254-CCEC78E28952}" type="pres">
      <dgm:prSet presAssocID="{B0690951-1EA9-468B-9741-46BAA829B287}" presName="parentText" presStyleLbl="alignNode1" presStyleIdx="1" presStyleCnt="3">
        <dgm:presLayoutVars>
          <dgm:chMax val="1"/>
          <dgm:bulletEnabled val="1"/>
        </dgm:presLayoutVars>
      </dgm:prSet>
      <dgm:spPr/>
    </dgm:pt>
    <dgm:pt modelId="{6E80B5B8-2AD8-4374-ADEE-527FDF3843F4}" type="pres">
      <dgm:prSet presAssocID="{B0690951-1EA9-468B-9741-46BAA829B287}" presName="descendantText" presStyleLbl="alignAcc1" presStyleIdx="1" presStyleCnt="3">
        <dgm:presLayoutVars>
          <dgm:bulletEnabled val="1"/>
        </dgm:presLayoutVars>
      </dgm:prSet>
      <dgm:spPr/>
    </dgm:pt>
    <dgm:pt modelId="{B09F45D1-E9AD-44D4-970E-5EDD394F8577}" type="pres">
      <dgm:prSet presAssocID="{38A09135-E956-459F-9B71-F824558C4534}" presName="sp" presStyleCnt="0"/>
      <dgm:spPr/>
    </dgm:pt>
    <dgm:pt modelId="{40580033-A8C9-4B3C-8FCA-3E74676FF374}" type="pres">
      <dgm:prSet presAssocID="{434A8954-B42C-43B9-AC16-F6DB7EE275A9}" presName="composite" presStyleCnt="0"/>
      <dgm:spPr/>
    </dgm:pt>
    <dgm:pt modelId="{C7213B0E-E95A-469A-AA1D-20114ADA925A}" type="pres">
      <dgm:prSet presAssocID="{434A8954-B42C-43B9-AC16-F6DB7EE275A9}" presName="parentText" presStyleLbl="alignNode1" presStyleIdx="2" presStyleCnt="3">
        <dgm:presLayoutVars>
          <dgm:chMax val="1"/>
          <dgm:bulletEnabled val="1"/>
        </dgm:presLayoutVars>
      </dgm:prSet>
      <dgm:spPr/>
    </dgm:pt>
    <dgm:pt modelId="{08587AEB-B276-4959-85C0-13954EA16EB7}" type="pres">
      <dgm:prSet presAssocID="{434A8954-B42C-43B9-AC16-F6DB7EE275A9}" presName="descendantText" presStyleLbl="alignAcc1" presStyleIdx="2" presStyleCnt="3">
        <dgm:presLayoutVars>
          <dgm:bulletEnabled val="1"/>
        </dgm:presLayoutVars>
      </dgm:prSet>
      <dgm:spPr/>
    </dgm:pt>
  </dgm:ptLst>
  <dgm:cxnLst>
    <dgm:cxn modelId="{542DB913-A8E2-4F7C-A2D5-A4E7B697192A}" type="presOf" srcId="{F7854429-2A92-4F7F-9F59-C1914519E8E4}" destId="{6E80B5B8-2AD8-4374-ADEE-527FDF3843F4}" srcOrd="0" destOrd="1" presId="urn:microsoft.com/office/officeart/2005/8/layout/chevron2"/>
    <dgm:cxn modelId="{F0518B20-B517-40D6-A4F2-86A0F67538CF}" type="presOf" srcId="{B0690951-1EA9-468B-9741-46BAA829B287}" destId="{38E84E2F-B5A7-4140-9254-CCEC78E28952}" srcOrd="0" destOrd="0" presId="urn:microsoft.com/office/officeart/2005/8/layout/chevron2"/>
    <dgm:cxn modelId="{8580EB23-0F51-436E-A515-6BABA6850BC9}" srcId="{434A8954-B42C-43B9-AC16-F6DB7EE275A9}" destId="{2AA0C2DC-2A90-4C27-8898-D414225304B6}" srcOrd="0" destOrd="0" parTransId="{A69ED6DF-52F6-4770-9789-E1733DAFDEF6}" sibTransId="{8E99861C-B430-4BAF-AEF8-84DC689DA19F}"/>
    <dgm:cxn modelId="{2808F72A-73FA-4A70-96E8-57622760F8B5}" type="presOf" srcId="{434A8954-B42C-43B9-AC16-F6DB7EE275A9}" destId="{C7213B0E-E95A-469A-AA1D-20114ADA925A}" srcOrd="0" destOrd="0" presId="urn:microsoft.com/office/officeart/2005/8/layout/chevron2"/>
    <dgm:cxn modelId="{CF5D1E2C-FBF5-4568-96A7-C58F9C6EDD05}" srcId="{03FFC656-3803-4AD5-90AD-09BC5A51A0C0}" destId="{136A331E-3C15-4BBB-930C-F781272E8701}" srcOrd="0" destOrd="0" parTransId="{01929C5C-01A9-4516-A658-E357AA3CBCD8}" sibTransId="{FA186D23-12A4-40AE-A99B-F4532FCB165A}"/>
    <dgm:cxn modelId="{4756A332-394E-4291-BDC1-1082BC0681C4}" srcId="{03FFC656-3803-4AD5-90AD-09BC5A51A0C0}" destId="{C003F9B9-3A12-4113-87E1-88D87E614388}" srcOrd="1" destOrd="0" parTransId="{6515325A-A151-4AB1-9CAF-E00646CCFED9}" sibTransId="{46E4A77D-0088-4ADB-A216-4713ECEA2686}"/>
    <dgm:cxn modelId="{94338033-8E9B-46E7-AF69-46E744A95A99}" type="presOf" srcId="{70D7F366-46C7-401C-A8BB-2B880AA04974}" destId="{EB69275E-C76C-4B15-B7FF-8FD9142C3BEA}" srcOrd="0" destOrd="2" presId="urn:microsoft.com/office/officeart/2005/8/layout/chevron2"/>
    <dgm:cxn modelId="{E6166F35-270F-4452-895E-E51E695CB93A}" srcId="{97CC00C9-F65C-497D-A8F4-E7C601B07242}" destId="{434A8954-B42C-43B9-AC16-F6DB7EE275A9}" srcOrd="2" destOrd="0" parTransId="{6E569440-77E8-4417-9232-0A220761F41A}" sibTransId="{083C5B06-5F58-404C-B116-9F326C20D931}"/>
    <dgm:cxn modelId="{46FCC83A-B789-4625-A968-E853216ECCE4}" srcId="{97CC00C9-F65C-497D-A8F4-E7C601B07242}" destId="{B0690951-1EA9-468B-9741-46BAA829B287}" srcOrd="1" destOrd="0" parTransId="{512636B6-AFE3-4CD0-91A2-B50B0CC2B4DF}" sibTransId="{38A09135-E956-459F-9B71-F824558C4534}"/>
    <dgm:cxn modelId="{22812C3F-417D-4E78-B9C6-EBA00058EB72}" type="presOf" srcId="{C003F9B9-3A12-4113-87E1-88D87E614388}" destId="{EB69275E-C76C-4B15-B7FF-8FD9142C3BEA}" srcOrd="0" destOrd="1" presId="urn:microsoft.com/office/officeart/2005/8/layout/chevron2"/>
    <dgm:cxn modelId="{4D1BD04B-BD84-4698-A72B-E83FDBA352D8}" type="presOf" srcId="{A93B2AF3-9645-408F-A795-A045DA703B5E}" destId="{6E80B5B8-2AD8-4374-ADEE-527FDF3843F4}" srcOrd="0" destOrd="2" presId="urn:microsoft.com/office/officeart/2005/8/layout/chevron2"/>
    <dgm:cxn modelId="{39FA6777-92F1-4400-98DA-5A5BA1BF8D5A}" type="presOf" srcId="{03FFC656-3803-4AD5-90AD-09BC5A51A0C0}" destId="{653A8550-1216-4701-BB5F-C13FD0B066F8}" srcOrd="0" destOrd="0" presId="urn:microsoft.com/office/officeart/2005/8/layout/chevron2"/>
    <dgm:cxn modelId="{DAC5F259-712D-4DCA-BE5F-3C94643F5164}" type="presOf" srcId="{2AA0C2DC-2A90-4C27-8898-D414225304B6}" destId="{08587AEB-B276-4959-85C0-13954EA16EB7}" srcOrd="0" destOrd="0" presId="urn:microsoft.com/office/officeart/2005/8/layout/chevron2"/>
    <dgm:cxn modelId="{FFA3FC7F-6884-459E-A006-D22AC6D3D3FD}" srcId="{97CC00C9-F65C-497D-A8F4-E7C601B07242}" destId="{03FFC656-3803-4AD5-90AD-09BC5A51A0C0}" srcOrd="0" destOrd="0" parTransId="{81C91370-B81F-41FF-9B8B-37233C97BD30}" sibTransId="{AC16321C-41A7-4644-B11D-42495C46DC89}"/>
    <dgm:cxn modelId="{E3965582-2CE7-4B01-A4B0-FA06C6F87862}" srcId="{B0690951-1EA9-468B-9741-46BAA829B287}" destId="{F7854429-2A92-4F7F-9F59-C1914519E8E4}" srcOrd="1" destOrd="0" parTransId="{E0CC8428-D861-438A-BA68-97D0A17315BC}" sibTransId="{8A65D8AA-FC53-400B-975D-6DEF73143FD7}"/>
    <dgm:cxn modelId="{C66C9788-882E-406C-BA4D-54C107D64918}" srcId="{434A8954-B42C-43B9-AC16-F6DB7EE275A9}" destId="{6F78197D-7613-40E0-9C13-D2736A2F87D3}" srcOrd="1" destOrd="0" parTransId="{20981DAA-318B-4E2D-9E51-6C81F9B370CB}" sibTransId="{C0BC72A9-2CD6-4942-B175-2D9D6345B001}"/>
    <dgm:cxn modelId="{154FECA7-472B-4813-BD7D-156B973FB255}" srcId="{B0690951-1EA9-468B-9741-46BAA829B287}" destId="{4111810A-F08A-4236-962D-FEA8072B7307}" srcOrd="0" destOrd="0" parTransId="{BCDE0227-3ACC-49A5-9CAE-FF5C2DE2932A}" sibTransId="{FF7A448A-3A76-45DE-BF98-5D09546E18AD}"/>
    <dgm:cxn modelId="{85F39FAB-468D-4931-A6DA-B31F4FC6CF6B}" type="presOf" srcId="{6F78197D-7613-40E0-9C13-D2736A2F87D3}" destId="{08587AEB-B276-4959-85C0-13954EA16EB7}" srcOrd="0" destOrd="1" presId="urn:microsoft.com/office/officeart/2005/8/layout/chevron2"/>
    <dgm:cxn modelId="{242366B8-9232-4033-B229-A76349475014}" srcId="{B0690951-1EA9-468B-9741-46BAA829B287}" destId="{A93B2AF3-9645-408F-A795-A045DA703B5E}" srcOrd="2" destOrd="0" parTransId="{E762672A-2BEC-4944-9577-3CDDED27D9A3}" sibTransId="{D7B133B8-FAB9-43F9-AA95-BA355C9B8F18}"/>
    <dgm:cxn modelId="{CBA5DBBF-0BA9-4078-8DE4-C83F2BF88780}" type="presOf" srcId="{97CC00C9-F65C-497D-A8F4-E7C601B07242}" destId="{A7BC2B29-CE42-4C24-828F-5D87CE2AF505}" srcOrd="0" destOrd="0" presId="urn:microsoft.com/office/officeart/2005/8/layout/chevron2"/>
    <dgm:cxn modelId="{9F2D59CA-F106-4A45-9DDB-4D5854881D6A}" srcId="{03FFC656-3803-4AD5-90AD-09BC5A51A0C0}" destId="{70D7F366-46C7-401C-A8BB-2B880AA04974}" srcOrd="2" destOrd="0" parTransId="{81C2642A-0EEC-4C15-A5FA-F01FE429B3CD}" sibTransId="{035DF0AC-B75F-4388-9B67-8BBE01836869}"/>
    <dgm:cxn modelId="{8A6A39DD-32A8-4940-8811-28C7AA609457}" type="presOf" srcId="{136A331E-3C15-4BBB-930C-F781272E8701}" destId="{EB69275E-C76C-4B15-B7FF-8FD9142C3BEA}" srcOrd="0" destOrd="0" presId="urn:microsoft.com/office/officeart/2005/8/layout/chevron2"/>
    <dgm:cxn modelId="{1B6C79EE-A916-4C5B-8B9E-38990F2D7D95}" type="presOf" srcId="{4111810A-F08A-4236-962D-FEA8072B7307}" destId="{6E80B5B8-2AD8-4374-ADEE-527FDF3843F4}" srcOrd="0" destOrd="0" presId="urn:microsoft.com/office/officeart/2005/8/layout/chevron2"/>
    <dgm:cxn modelId="{1D29B6FE-20FE-491C-82C5-3E581397FCEC}" type="presParOf" srcId="{A7BC2B29-CE42-4C24-828F-5D87CE2AF505}" destId="{884A9F79-3A20-4301-AC99-875610292D34}" srcOrd="0" destOrd="0" presId="urn:microsoft.com/office/officeart/2005/8/layout/chevron2"/>
    <dgm:cxn modelId="{89ECC25B-BAF9-41A3-9593-746575F5EE1B}" type="presParOf" srcId="{884A9F79-3A20-4301-AC99-875610292D34}" destId="{653A8550-1216-4701-BB5F-C13FD0B066F8}" srcOrd="0" destOrd="0" presId="urn:microsoft.com/office/officeart/2005/8/layout/chevron2"/>
    <dgm:cxn modelId="{30D59E93-9585-4C8D-8E09-94162C74C28B}" type="presParOf" srcId="{884A9F79-3A20-4301-AC99-875610292D34}" destId="{EB69275E-C76C-4B15-B7FF-8FD9142C3BEA}" srcOrd="1" destOrd="0" presId="urn:microsoft.com/office/officeart/2005/8/layout/chevron2"/>
    <dgm:cxn modelId="{7906921F-1BA1-4EB2-BAF7-9CA4CE22C5D7}" type="presParOf" srcId="{A7BC2B29-CE42-4C24-828F-5D87CE2AF505}" destId="{8021908A-0DFA-4C45-8156-C3C7977F5B7D}" srcOrd="1" destOrd="0" presId="urn:microsoft.com/office/officeart/2005/8/layout/chevron2"/>
    <dgm:cxn modelId="{0857E469-516C-4FDD-8C3D-9F5CE7B15093}" type="presParOf" srcId="{A7BC2B29-CE42-4C24-828F-5D87CE2AF505}" destId="{C9AD725A-C650-4EE3-B9E2-37F2B381F98C}" srcOrd="2" destOrd="0" presId="urn:microsoft.com/office/officeart/2005/8/layout/chevron2"/>
    <dgm:cxn modelId="{DE07E802-71EF-44A1-863E-7E71A90F64D5}" type="presParOf" srcId="{C9AD725A-C650-4EE3-B9E2-37F2B381F98C}" destId="{38E84E2F-B5A7-4140-9254-CCEC78E28952}" srcOrd="0" destOrd="0" presId="urn:microsoft.com/office/officeart/2005/8/layout/chevron2"/>
    <dgm:cxn modelId="{AADFA4C5-6A96-42E1-9DC0-D1B3C31FC02C}" type="presParOf" srcId="{C9AD725A-C650-4EE3-B9E2-37F2B381F98C}" destId="{6E80B5B8-2AD8-4374-ADEE-527FDF3843F4}" srcOrd="1" destOrd="0" presId="urn:microsoft.com/office/officeart/2005/8/layout/chevron2"/>
    <dgm:cxn modelId="{B080CB5E-D845-4576-89B2-CB34AE62B308}" type="presParOf" srcId="{A7BC2B29-CE42-4C24-828F-5D87CE2AF505}" destId="{B09F45D1-E9AD-44D4-970E-5EDD394F8577}" srcOrd="3" destOrd="0" presId="urn:microsoft.com/office/officeart/2005/8/layout/chevron2"/>
    <dgm:cxn modelId="{2242DDDF-C873-41D7-AD17-F0D87276BA0A}" type="presParOf" srcId="{A7BC2B29-CE42-4C24-828F-5D87CE2AF505}" destId="{40580033-A8C9-4B3C-8FCA-3E74676FF374}" srcOrd="4" destOrd="0" presId="urn:microsoft.com/office/officeart/2005/8/layout/chevron2"/>
    <dgm:cxn modelId="{CB5BFB7A-6F7F-43A1-8042-643F0A0583AF}" type="presParOf" srcId="{40580033-A8C9-4B3C-8FCA-3E74676FF374}" destId="{C7213B0E-E95A-469A-AA1D-20114ADA925A}" srcOrd="0" destOrd="0" presId="urn:microsoft.com/office/officeart/2005/8/layout/chevron2"/>
    <dgm:cxn modelId="{3A3E644F-BB70-435E-9E55-702A8FB53547}" type="presParOf" srcId="{40580033-A8C9-4B3C-8FCA-3E74676FF374}" destId="{08587AEB-B276-4959-85C0-13954EA16EB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CC00C9-F65C-497D-A8F4-E7C601B07242}" type="doc">
      <dgm:prSet loTypeId="urn:microsoft.com/office/officeart/2005/8/layout/chevron2" loCatId="process" qsTypeId="urn:microsoft.com/office/officeart/2005/8/quickstyle/simple1" qsCatId="simple" csTypeId="urn:microsoft.com/office/officeart/2005/8/colors/accent1_2" csCatId="accent1" phldr="1"/>
      <dgm:spPr/>
    </dgm:pt>
    <dgm:pt modelId="{B0690951-1EA9-468B-9741-46BAA829B287}">
      <dgm:prSet phldrT="[Text]"/>
      <dgm:spPr>
        <a:solidFill>
          <a:srgbClr val="FFFF00"/>
        </a:solidFill>
        <a:ln>
          <a:solidFill>
            <a:srgbClr val="FFFF00"/>
          </a:solidFill>
        </a:ln>
      </dgm:spPr>
      <dgm:t>
        <a:bodyPr/>
        <a:lstStyle/>
        <a:p>
          <a:r>
            <a:rPr lang="en-US">
              <a:solidFill>
                <a:schemeClr val="tx1"/>
              </a:solidFill>
            </a:rPr>
            <a:t>Approval &amp; Disbursement</a:t>
          </a:r>
        </a:p>
      </dgm:t>
    </dgm:pt>
    <dgm:pt modelId="{512636B6-AFE3-4CD0-91A2-B50B0CC2B4DF}" type="parTrans" cxnId="{46FCC83A-B789-4625-A968-E853216ECCE4}">
      <dgm:prSet/>
      <dgm:spPr/>
      <dgm:t>
        <a:bodyPr/>
        <a:lstStyle/>
        <a:p>
          <a:endParaRPr lang="en-US"/>
        </a:p>
      </dgm:t>
    </dgm:pt>
    <dgm:pt modelId="{38A09135-E956-459F-9B71-F824558C4534}" type="sibTrans" cxnId="{46FCC83A-B789-4625-A968-E853216ECCE4}">
      <dgm:prSet/>
      <dgm:spPr/>
      <dgm:t>
        <a:bodyPr/>
        <a:lstStyle/>
        <a:p>
          <a:endParaRPr lang="en-US"/>
        </a:p>
      </dgm:t>
    </dgm:pt>
    <dgm:pt modelId="{434A8954-B42C-43B9-AC16-F6DB7EE275A9}">
      <dgm:prSet phldrT="[Text]"/>
      <dgm:spPr>
        <a:solidFill>
          <a:schemeClr val="tx2"/>
        </a:solidFill>
        <a:ln>
          <a:solidFill>
            <a:schemeClr val="tx2"/>
          </a:solidFill>
        </a:ln>
      </dgm:spPr>
      <dgm:t>
        <a:bodyPr/>
        <a:lstStyle/>
        <a:p>
          <a:r>
            <a:rPr lang="en-US"/>
            <a:t>Aftersales</a:t>
          </a:r>
        </a:p>
      </dgm:t>
    </dgm:pt>
    <dgm:pt modelId="{6E569440-77E8-4417-9232-0A220761F41A}" type="parTrans" cxnId="{E6166F35-270F-4452-895E-E51E695CB93A}">
      <dgm:prSet/>
      <dgm:spPr/>
      <dgm:t>
        <a:bodyPr/>
        <a:lstStyle/>
        <a:p>
          <a:endParaRPr lang="en-US"/>
        </a:p>
      </dgm:t>
    </dgm:pt>
    <dgm:pt modelId="{083C5B06-5F58-404C-B116-9F326C20D931}" type="sibTrans" cxnId="{E6166F35-270F-4452-895E-E51E695CB93A}">
      <dgm:prSet/>
      <dgm:spPr/>
      <dgm:t>
        <a:bodyPr/>
        <a:lstStyle/>
        <a:p>
          <a:endParaRPr lang="en-US"/>
        </a:p>
      </dgm:t>
    </dgm:pt>
    <dgm:pt modelId="{4111810A-F08A-4236-962D-FEA8072B7307}">
      <dgm:prSet/>
      <dgm:spPr/>
      <dgm:t>
        <a:bodyPr/>
        <a:lstStyle/>
        <a:p>
          <a:r>
            <a:rPr lang="en-US" dirty="0"/>
            <a:t>Justify credit decision</a:t>
          </a:r>
        </a:p>
      </dgm:t>
    </dgm:pt>
    <dgm:pt modelId="{BCDE0227-3ACC-49A5-9CAE-FF5C2DE2932A}" type="parTrans" cxnId="{154FECA7-472B-4813-BD7D-156B973FB255}">
      <dgm:prSet/>
      <dgm:spPr/>
      <dgm:t>
        <a:bodyPr/>
        <a:lstStyle/>
        <a:p>
          <a:endParaRPr lang="en-US"/>
        </a:p>
      </dgm:t>
    </dgm:pt>
    <dgm:pt modelId="{FF7A448A-3A76-45DE-BF98-5D09546E18AD}" type="sibTrans" cxnId="{154FECA7-472B-4813-BD7D-156B973FB255}">
      <dgm:prSet/>
      <dgm:spPr/>
      <dgm:t>
        <a:bodyPr/>
        <a:lstStyle/>
        <a:p>
          <a:endParaRPr lang="en-US"/>
        </a:p>
      </dgm:t>
    </dgm:pt>
    <dgm:pt modelId="{2AA0C2DC-2A90-4C27-8898-D414225304B6}">
      <dgm:prSet/>
      <dgm:spPr/>
      <dgm:t>
        <a:bodyPr/>
        <a:lstStyle/>
        <a:p>
          <a:r>
            <a:rPr lang="en-US" dirty="0"/>
            <a:t>Monitor loan usage</a:t>
          </a:r>
        </a:p>
      </dgm:t>
    </dgm:pt>
    <dgm:pt modelId="{A69ED6DF-52F6-4770-9789-E1733DAFDEF6}" type="parTrans" cxnId="{8580EB23-0F51-436E-A515-6BABA6850BC9}">
      <dgm:prSet/>
      <dgm:spPr/>
      <dgm:t>
        <a:bodyPr/>
        <a:lstStyle/>
        <a:p>
          <a:endParaRPr lang="en-US"/>
        </a:p>
      </dgm:t>
    </dgm:pt>
    <dgm:pt modelId="{8E99861C-B430-4BAF-AEF8-84DC689DA19F}" type="sibTrans" cxnId="{8580EB23-0F51-436E-A515-6BABA6850BC9}">
      <dgm:prSet/>
      <dgm:spPr/>
      <dgm:t>
        <a:bodyPr/>
        <a:lstStyle/>
        <a:p>
          <a:endParaRPr lang="en-US"/>
        </a:p>
      </dgm:t>
    </dgm:pt>
    <dgm:pt modelId="{49C2C586-0ECA-4BA5-ADC6-AE2AF198F412}">
      <dgm:prSet phldrT="[Text]"/>
      <dgm:spPr>
        <a:solidFill>
          <a:srgbClr val="002060"/>
        </a:solidFill>
        <a:ln>
          <a:solidFill>
            <a:srgbClr val="002060"/>
          </a:solidFill>
        </a:ln>
      </dgm:spPr>
      <dgm:t>
        <a:bodyPr/>
        <a:lstStyle/>
        <a:p>
          <a:r>
            <a:rPr lang="en-US"/>
            <a:t>Assessment &amp; Application</a:t>
          </a:r>
        </a:p>
      </dgm:t>
    </dgm:pt>
    <dgm:pt modelId="{3A7DF13F-FD43-4BD9-94FC-14E1756C4CF6}" type="parTrans" cxnId="{2A2C4582-ED0C-4938-B8A4-FD1DFB02EE2F}">
      <dgm:prSet/>
      <dgm:spPr/>
      <dgm:t>
        <a:bodyPr/>
        <a:lstStyle/>
        <a:p>
          <a:endParaRPr lang="en-US"/>
        </a:p>
      </dgm:t>
    </dgm:pt>
    <dgm:pt modelId="{57A6282F-8B66-4A67-BDE7-05F6BE969F36}" type="sibTrans" cxnId="{2A2C4582-ED0C-4938-B8A4-FD1DFB02EE2F}">
      <dgm:prSet/>
      <dgm:spPr/>
      <dgm:t>
        <a:bodyPr/>
        <a:lstStyle/>
        <a:p>
          <a:endParaRPr lang="en-US"/>
        </a:p>
      </dgm:t>
    </dgm:pt>
    <dgm:pt modelId="{CABC0473-C3C2-4146-B337-547934BEE6F4}">
      <dgm:prSet/>
      <dgm:spPr/>
      <dgm:t>
        <a:bodyPr/>
        <a:lstStyle/>
        <a:p>
          <a:r>
            <a:rPr lang="en-US"/>
            <a:t>Pricing</a:t>
          </a:r>
          <a:endParaRPr lang="en-US" dirty="0"/>
        </a:p>
      </dgm:t>
    </dgm:pt>
    <dgm:pt modelId="{AE90CEC5-1343-4A89-AE39-06410D373F3E}" type="parTrans" cxnId="{6BBC17B1-AC52-4B19-957A-8B4DD6F67F0C}">
      <dgm:prSet/>
      <dgm:spPr/>
      <dgm:t>
        <a:bodyPr/>
        <a:lstStyle/>
        <a:p>
          <a:endParaRPr lang="en-US"/>
        </a:p>
      </dgm:t>
    </dgm:pt>
    <dgm:pt modelId="{216D83D1-7158-4CE8-85B1-72BCB61105F8}" type="sibTrans" cxnId="{6BBC17B1-AC52-4B19-957A-8B4DD6F67F0C}">
      <dgm:prSet/>
      <dgm:spPr/>
      <dgm:t>
        <a:bodyPr/>
        <a:lstStyle/>
        <a:p>
          <a:endParaRPr lang="en-US"/>
        </a:p>
      </dgm:t>
    </dgm:pt>
    <dgm:pt modelId="{19BD794A-7A1C-4C87-BBEB-0688DAE5A443}">
      <dgm:prSet/>
      <dgm:spPr/>
      <dgm:t>
        <a:bodyPr/>
        <a:lstStyle/>
        <a:p>
          <a:r>
            <a:rPr lang="en-US" dirty="0"/>
            <a:t>ECPCGC</a:t>
          </a:r>
        </a:p>
      </dgm:t>
    </dgm:pt>
    <dgm:pt modelId="{530407D4-B943-48EE-9819-0F22222F8059}" type="parTrans" cxnId="{D41D9884-696B-46EE-B374-48FEE28FF1FB}">
      <dgm:prSet/>
      <dgm:spPr/>
      <dgm:t>
        <a:bodyPr/>
        <a:lstStyle/>
        <a:p>
          <a:endParaRPr lang="en-US"/>
        </a:p>
      </dgm:t>
    </dgm:pt>
    <dgm:pt modelId="{0551D075-A037-4D05-854B-98D7684B1060}" type="sibTrans" cxnId="{D41D9884-696B-46EE-B374-48FEE28FF1FB}">
      <dgm:prSet/>
      <dgm:spPr/>
      <dgm:t>
        <a:bodyPr/>
        <a:lstStyle/>
        <a:p>
          <a:endParaRPr lang="en-US"/>
        </a:p>
      </dgm:t>
    </dgm:pt>
    <dgm:pt modelId="{5D048CFA-45AE-4935-B7E8-EE9F4EA6F1E9}">
      <dgm:prSet/>
      <dgm:spPr/>
      <dgm:t>
        <a:bodyPr/>
        <a:lstStyle/>
        <a:p>
          <a:r>
            <a:rPr lang="en-US" dirty="0"/>
            <a:t>Compiling and verifying data</a:t>
          </a:r>
        </a:p>
      </dgm:t>
    </dgm:pt>
    <dgm:pt modelId="{40CF82B4-4D1F-496A-BA1D-6E2AC69DE6FF}" type="parTrans" cxnId="{B93DA880-F1E5-4C39-8FBD-6D17648B7650}">
      <dgm:prSet/>
      <dgm:spPr/>
      <dgm:t>
        <a:bodyPr/>
        <a:lstStyle/>
        <a:p>
          <a:endParaRPr lang="en-US"/>
        </a:p>
      </dgm:t>
    </dgm:pt>
    <dgm:pt modelId="{B886BD43-C71C-4EDB-BB5A-3C33C8142767}" type="sibTrans" cxnId="{B93DA880-F1E5-4C39-8FBD-6D17648B7650}">
      <dgm:prSet/>
      <dgm:spPr/>
      <dgm:t>
        <a:bodyPr/>
        <a:lstStyle/>
        <a:p>
          <a:endParaRPr lang="en-US"/>
        </a:p>
      </dgm:t>
    </dgm:pt>
    <dgm:pt modelId="{E5244B28-35CC-40E8-AAE1-B872C7B11E2B}">
      <dgm:prSet/>
      <dgm:spPr/>
      <dgm:t>
        <a:bodyPr/>
        <a:lstStyle/>
        <a:p>
          <a:r>
            <a:rPr lang="en-US" dirty="0"/>
            <a:t>Financial monitoring</a:t>
          </a:r>
        </a:p>
      </dgm:t>
    </dgm:pt>
    <dgm:pt modelId="{94A479E0-A4AA-4433-9EC7-0E501A2E559E}" type="parTrans" cxnId="{A07FEB2A-39FF-4564-9872-2DB877A5C85D}">
      <dgm:prSet/>
      <dgm:spPr/>
      <dgm:t>
        <a:bodyPr/>
        <a:lstStyle/>
        <a:p>
          <a:endParaRPr lang="en-US"/>
        </a:p>
      </dgm:t>
    </dgm:pt>
    <dgm:pt modelId="{7E782DE9-D8F0-4F71-BA17-3887CDE5A6D8}" type="sibTrans" cxnId="{A07FEB2A-39FF-4564-9872-2DB877A5C85D}">
      <dgm:prSet/>
      <dgm:spPr/>
      <dgm:t>
        <a:bodyPr/>
        <a:lstStyle/>
        <a:p>
          <a:endParaRPr lang="en-US"/>
        </a:p>
      </dgm:t>
    </dgm:pt>
    <dgm:pt modelId="{CB27BE00-9114-4EBA-8624-3633815E2DBC}">
      <dgm:prSet/>
      <dgm:spPr/>
      <dgm:t>
        <a:bodyPr/>
        <a:lstStyle/>
        <a:p>
          <a:r>
            <a:rPr lang="en-US" dirty="0"/>
            <a:t>Referral business</a:t>
          </a:r>
        </a:p>
      </dgm:t>
    </dgm:pt>
    <dgm:pt modelId="{CFE7B8DC-39A4-4936-8E40-748979B8C670}" type="parTrans" cxnId="{2BC3835E-C1CE-4A44-BE5C-96E0035C8D9B}">
      <dgm:prSet/>
      <dgm:spPr/>
      <dgm:t>
        <a:bodyPr/>
        <a:lstStyle/>
        <a:p>
          <a:endParaRPr lang="en-US"/>
        </a:p>
      </dgm:t>
    </dgm:pt>
    <dgm:pt modelId="{147F5F47-2321-40FC-86E5-D9E8B5AD1165}" type="sibTrans" cxnId="{2BC3835E-C1CE-4A44-BE5C-96E0035C8D9B}">
      <dgm:prSet/>
      <dgm:spPr/>
      <dgm:t>
        <a:bodyPr/>
        <a:lstStyle/>
        <a:p>
          <a:endParaRPr lang="en-US"/>
        </a:p>
      </dgm:t>
    </dgm:pt>
    <dgm:pt modelId="{3342DA5E-9C74-47D9-BC72-BA697FEB225A}">
      <dgm:prSet/>
      <dgm:spPr/>
      <dgm:t>
        <a:bodyPr/>
        <a:lstStyle/>
        <a:p>
          <a:r>
            <a:rPr lang="en-US" dirty="0"/>
            <a:t>Long term relationship building</a:t>
          </a:r>
        </a:p>
      </dgm:t>
    </dgm:pt>
    <dgm:pt modelId="{1F381778-5D41-431F-A6F7-47607634810A}" type="parTrans" cxnId="{216D05D0-4D10-4E05-8A46-A5599DFD6795}">
      <dgm:prSet/>
      <dgm:spPr/>
      <dgm:t>
        <a:bodyPr/>
        <a:lstStyle/>
        <a:p>
          <a:endParaRPr lang="en-US"/>
        </a:p>
      </dgm:t>
    </dgm:pt>
    <dgm:pt modelId="{A49EA52B-87EA-49FD-84C0-66D0909F7606}" type="sibTrans" cxnId="{216D05D0-4D10-4E05-8A46-A5599DFD6795}">
      <dgm:prSet/>
      <dgm:spPr/>
      <dgm:t>
        <a:bodyPr/>
        <a:lstStyle/>
        <a:p>
          <a:endParaRPr lang="en-US"/>
        </a:p>
      </dgm:t>
    </dgm:pt>
    <dgm:pt modelId="{B95D99E9-D08F-49D6-9761-AD95DBBCC733}">
      <dgm:prSet/>
      <dgm:spPr/>
      <dgm:t>
        <a:bodyPr/>
        <a:lstStyle/>
        <a:p>
          <a:r>
            <a:rPr lang="en-US" dirty="0"/>
            <a:t>Dealing with loan rejection</a:t>
          </a:r>
        </a:p>
      </dgm:t>
    </dgm:pt>
    <dgm:pt modelId="{011024E6-9C8D-4338-92C8-CF7DF26397F6}" type="parTrans" cxnId="{6FB33495-C460-4D50-BEB0-29C230F65D22}">
      <dgm:prSet/>
      <dgm:spPr/>
      <dgm:t>
        <a:bodyPr/>
        <a:lstStyle/>
        <a:p>
          <a:endParaRPr lang="en-US"/>
        </a:p>
      </dgm:t>
    </dgm:pt>
    <dgm:pt modelId="{5A8D26B3-AAFC-4941-BB02-12408FBDF91F}" type="sibTrans" cxnId="{6FB33495-C460-4D50-BEB0-29C230F65D22}">
      <dgm:prSet/>
      <dgm:spPr/>
      <dgm:t>
        <a:bodyPr/>
        <a:lstStyle/>
        <a:p>
          <a:endParaRPr lang="en-US"/>
        </a:p>
      </dgm:t>
    </dgm:pt>
    <dgm:pt modelId="{88AA5330-897E-4151-987B-16162C8FC170}">
      <dgm:prSet/>
      <dgm:spPr/>
      <dgm:t>
        <a:bodyPr/>
        <a:lstStyle/>
        <a:p>
          <a:r>
            <a:rPr lang="en-US" dirty="0"/>
            <a:t>Recovery</a:t>
          </a:r>
        </a:p>
      </dgm:t>
    </dgm:pt>
    <dgm:pt modelId="{CCAB0D6D-0F7E-4C09-A858-637AAD32DE49}" type="parTrans" cxnId="{6AC77178-4506-4E9D-BCD8-6348CF062F48}">
      <dgm:prSet/>
      <dgm:spPr/>
      <dgm:t>
        <a:bodyPr/>
        <a:lstStyle/>
        <a:p>
          <a:endParaRPr lang="en-US"/>
        </a:p>
      </dgm:t>
    </dgm:pt>
    <dgm:pt modelId="{D69B7697-A348-48A0-B416-3F086BE2BD50}" type="sibTrans" cxnId="{6AC77178-4506-4E9D-BCD8-6348CF062F48}">
      <dgm:prSet/>
      <dgm:spPr/>
      <dgm:t>
        <a:bodyPr/>
        <a:lstStyle/>
        <a:p>
          <a:endParaRPr lang="en-US"/>
        </a:p>
      </dgm:t>
    </dgm:pt>
    <dgm:pt modelId="{A7BC2B29-CE42-4C24-828F-5D87CE2AF505}" type="pres">
      <dgm:prSet presAssocID="{97CC00C9-F65C-497D-A8F4-E7C601B07242}" presName="linearFlow" presStyleCnt="0">
        <dgm:presLayoutVars>
          <dgm:dir/>
          <dgm:animLvl val="lvl"/>
          <dgm:resizeHandles val="exact"/>
        </dgm:presLayoutVars>
      </dgm:prSet>
      <dgm:spPr/>
    </dgm:pt>
    <dgm:pt modelId="{47AB429A-A6E9-44AB-B859-AAFBFE231574}" type="pres">
      <dgm:prSet presAssocID="{49C2C586-0ECA-4BA5-ADC6-AE2AF198F412}" presName="composite" presStyleCnt="0"/>
      <dgm:spPr/>
    </dgm:pt>
    <dgm:pt modelId="{A2F8B889-9629-4463-B14B-9166791A172F}" type="pres">
      <dgm:prSet presAssocID="{49C2C586-0ECA-4BA5-ADC6-AE2AF198F412}" presName="parentText" presStyleLbl="alignNode1" presStyleIdx="0" presStyleCnt="3">
        <dgm:presLayoutVars>
          <dgm:chMax val="1"/>
          <dgm:bulletEnabled val="1"/>
        </dgm:presLayoutVars>
      </dgm:prSet>
      <dgm:spPr/>
    </dgm:pt>
    <dgm:pt modelId="{C3BD4547-7B05-46E3-B920-D731BF33652A}" type="pres">
      <dgm:prSet presAssocID="{49C2C586-0ECA-4BA5-ADC6-AE2AF198F412}" presName="descendantText" presStyleLbl="alignAcc1" presStyleIdx="0" presStyleCnt="3">
        <dgm:presLayoutVars>
          <dgm:bulletEnabled val="1"/>
        </dgm:presLayoutVars>
      </dgm:prSet>
      <dgm:spPr/>
    </dgm:pt>
    <dgm:pt modelId="{312E2F0C-D76D-477A-92A1-D304C0D4373F}" type="pres">
      <dgm:prSet presAssocID="{57A6282F-8B66-4A67-BDE7-05F6BE969F36}" presName="sp" presStyleCnt="0"/>
      <dgm:spPr/>
    </dgm:pt>
    <dgm:pt modelId="{C9AD725A-C650-4EE3-B9E2-37F2B381F98C}" type="pres">
      <dgm:prSet presAssocID="{B0690951-1EA9-468B-9741-46BAA829B287}" presName="composite" presStyleCnt="0"/>
      <dgm:spPr/>
    </dgm:pt>
    <dgm:pt modelId="{38E84E2F-B5A7-4140-9254-CCEC78E28952}" type="pres">
      <dgm:prSet presAssocID="{B0690951-1EA9-468B-9741-46BAA829B287}" presName="parentText" presStyleLbl="alignNode1" presStyleIdx="1" presStyleCnt="3">
        <dgm:presLayoutVars>
          <dgm:chMax val="1"/>
          <dgm:bulletEnabled val="1"/>
        </dgm:presLayoutVars>
      </dgm:prSet>
      <dgm:spPr/>
    </dgm:pt>
    <dgm:pt modelId="{6E80B5B8-2AD8-4374-ADEE-527FDF3843F4}" type="pres">
      <dgm:prSet presAssocID="{B0690951-1EA9-468B-9741-46BAA829B287}" presName="descendantText" presStyleLbl="alignAcc1" presStyleIdx="1" presStyleCnt="3">
        <dgm:presLayoutVars>
          <dgm:bulletEnabled val="1"/>
        </dgm:presLayoutVars>
      </dgm:prSet>
      <dgm:spPr/>
    </dgm:pt>
    <dgm:pt modelId="{B09F45D1-E9AD-44D4-970E-5EDD394F8577}" type="pres">
      <dgm:prSet presAssocID="{38A09135-E956-459F-9B71-F824558C4534}" presName="sp" presStyleCnt="0"/>
      <dgm:spPr/>
    </dgm:pt>
    <dgm:pt modelId="{40580033-A8C9-4B3C-8FCA-3E74676FF374}" type="pres">
      <dgm:prSet presAssocID="{434A8954-B42C-43B9-AC16-F6DB7EE275A9}" presName="composite" presStyleCnt="0"/>
      <dgm:spPr/>
    </dgm:pt>
    <dgm:pt modelId="{C7213B0E-E95A-469A-AA1D-20114ADA925A}" type="pres">
      <dgm:prSet presAssocID="{434A8954-B42C-43B9-AC16-F6DB7EE275A9}" presName="parentText" presStyleLbl="alignNode1" presStyleIdx="2" presStyleCnt="3">
        <dgm:presLayoutVars>
          <dgm:chMax val="1"/>
          <dgm:bulletEnabled val="1"/>
        </dgm:presLayoutVars>
      </dgm:prSet>
      <dgm:spPr/>
    </dgm:pt>
    <dgm:pt modelId="{08587AEB-B276-4959-85C0-13954EA16EB7}" type="pres">
      <dgm:prSet presAssocID="{434A8954-B42C-43B9-AC16-F6DB7EE275A9}" presName="descendantText" presStyleLbl="alignAcc1" presStyleIdx="2" presStyleCnt="3">
        <dgm:presLayoutVars>
          <dgm:bulletEnabled val="1"/>
        </dgm:presLayoutVars>
      </dgm:prSet>
      <dgm:spPr/>
    </dgm:pt>
  </dgm:ptLst>
  <dgm:cxnLst>
    <dgm:cxn modelId="{CE7B5011-DA11-45B4-8C21-E3787356D429}" type="presOf" srcId="{E5244B28-35CC-40E8-AAE1-B872C7B11E2B}" destId="{08587AEB-B276-4959-85C0-13954EA16EB7}" srcOrd="0" destOrd="1" presId="urn:microsoft.com/office/officeart/2005/8/layout/chevron2"/>
    <dgm:cxn modelId="{F0518B20-B517-40D6-A4F2-86A0F67538CF}" type="presOf" srcId="{B0690951-1EA9-468B-9741-46BAA829B287}" destId="{38E84E2F-B5A7-4140-9254-CCEC78E28952}" srcOrd="0" destOrd="0" presId="urn:microsoft.com/office/officeart/2005/8/layout/chevron2"/>
    <dgm:cxn modelId="{8580EB23-0F51-436E-A515-6BABA6850BC9}" srcId="{434A8954-B42C-43B9-AC16-F6DB7EE275A9}" destId="{2AA0C2DC-2A90-4C27-8898-D414225304B6}" srcOrd="0" destOrd="0" parTransId="{A69ED6DF-52F6-4770-9789-E1733DAFDEF6}" sibTransId="{8E99861C-B430-4BAF-AEF8-84DC689DA19F}"/>
    <dgm:cxn modelId="{A07FEB2A-39FF-4564-9872-2DB877A5C85D}" srcId="{434A8954-B42C-43B9-AC16-F6DB7EE275A9}" destId="{E5244B28-35CC-40E8-AAE1-B872C7B11E2B}" srcOrd="1" destOrd="0" parTransId="{94A479E0-A4AA-4433-9EC7-0E501A2E559E}" sibTransId="{7E782DE9-D8F0-4F71-BA17-3887CDE5A6D8}"/>
    <dgm:cxn modelId="{2808F72A-73FA-4A70-96E8-57622760F8B5}" type="presOf" srcId="{434A8954-B42C-43B9-AC16-F6DB7EE275A9}" destId="{C7213B0E-E95A-469A-AA1D-20114ADA925A}" srcOrd="0" destOrd="0" presId="urn:microsoft.com/office/officeart/2005/8/layout/chevron2"/>
    <dgm:cxn modelId="{9BAEEA2E-96A4-4443-A491-DB78980940F1}" type="presOf" srcId="{5D048CFA-45AE-4935-B7E8-EE9F4EA6F1E9}" destId="{C3BD4547-7B05-46E3-B920-D731BF33652A}" srcOrd="0" destOrd="2" presId="urn:microsoft.com/office/officeart/2005/8/layout/chevron2"/>
    <dgm:cxn modelId="{E6166F35-270F-4452-895E-E51E695CB93A}" srcId="{97CC00C9-F65C-497D-A8F4-E7C601B07242}" destId="{434A8954-B42C-43B9-AC16-F6DB7EE275A9}" srcOrd="2" destOrd="0" parTransId="{6E569440-77E8-4417-9232-0A220761F41A}" sibTransId="{083C5B06-5F58-404C-B116-9F326C20D931}"/>
    <dgm:cxn modelId="{46FCC83A-B789-4625-A968-E853216ECCE4}" srcId="{97CC00C9-F65C-497D-A8F4-E7C601B07242}" destId="{B0690951-1EA9-468B-9741-46BAA829B287}" srcOrd="1" destOrd="0" parTransId="{512636B6-AFE3-4CD0-91A2-B50B0CC2B4DF}" sibTransId="{38A09135-E956-459F-9B71-F824558C4534}"/>
    <dgm:cxn modelId="{2BC3835E-C1CE-4A44-BE5C-96E0035C8D9B}" srcId="{434A8954-B42C-43B9-AC16-F6DB7EE275A9}" destId="{CB27BE00-9114-4EBA-8624-3633815E2DBC}" srcOrd="2" destOrd="0" parTransId="{CFE7B8DC-39A4-4936-8E40-748979B8C670}" sibTransId="{147F5F47-2321-40FC-86E5-D9E8B5AD1165}"/>
    <dgm:cxn modelId="{B7E99E69-1E83-40D7-B5D1-5C8E34CCFDA3}" type="presOf" srcId="{B95D99E9-D08F-49D6-9761-AD95DBBCC733}" destId="{6E80B5B8-2AD8-4374-ADEE-527FDF3843F4}" srcOrd="0" destOrd="1" presId="urn:microsoft.com/office/officeart/2005/8/layout/chevron2"/>
    <dgm:cxn modelId="{D4CB6F75-73C3-4C8C-ADB0-EBB69D2E39AA}" type="presOf" srcId="{19BD794A-7A1C-4C87-BBEB-0688DAE5A443}" destId="{C3BD4547-7B05-46E3-B920-D731BF33652A}" srcOrd="0" destOrd="1" presId="urn:microsoft.com/office/officeart/2005/8/layout/chevron2"/>
    <dgm:cxn modelId="{6AC77178-4506-4E9D-BCD8-6348CF062F48}" srcId="{B0690951-1EA9-468B-9741-46BAA829B287}" destId="{88AA5330-897E-4151-987B-16162C8FC170}" srcOrd="2" destOrd="0" parTransId="{CCAB0D6D-0F7E-4C09-A858-637AAD32DE49}" sibTransId="{D69B7697-A348-48A0-B416-3F086BE2BD50}"/>
    <dgm:cxn modelId="{53B99758-1DE6-4EE0-A96C-D52D1772EC7B}" type="presOf" srcId="{CB27BE00-9114-4EBA-8624-3633815E2DBC}" destId="{08587AEB-B276-4959-85C0-13954EA16EB7}" srcOrd="0" destOrd="2" presId="urn:microsoft.com/office/officeart/2005/8/layout/chevron2"/>
    <dgm:cxn modelId="{DAC5F259-712D-4DCA-BE5F-3C94643F5164}" type="presOf" srcId="{2AA0C2DC-2A90-4C27-8898-D414225304B6}" destId="{08587AEB-B276-4959-85C0-13954EA16EB7}" srcOrd="0" destOrd="0" presId="urn:microsoft.com/office/officeart/2005/8/layout/chevron2"/>
    <dgm:cxn modelId="{B93DA880-F1E5-4C39-8FBD-6D17648B7650}" srcId="{49C2C586-0ECA-4BA5-ADC6-AE2AF198F412}" destId="{5D048CFA-45AE-4935-B7E8-EE9F4EA6F1E9}" srcOrd="2" destOrd="0" parTransId="{40CF82B4-4D1F-496A-BA1D-6E2AC69DE6FF}" sibTransId="{B886BD43-C71C-4EDB-BB5A-3C33C8142767}"/>
    <dgm:cxn modelId="{2A2C4582-ED0C-4938-B8A4-FD1DFB02EE2F}" srcId="{97CC00C9-F65C-497D-A8F4-E7C601B07242}" destId="{49C2C586-0ECA-4BA5-ADC6-AE2AF198F412}" srcOrd="0" destOrd="0" parTransId="{3A7DF13F-FD43-4BD9-94FC-14E1756C4CF6}" sibTransId="{57A6282F-8B66-4A67-BDE7-05F6BE969F36}"/>
    <dgm:cxn modelId="{C090F982-F737-4258-897A-6EBDCB35689F}" type="presOf" srcId="{CABC0473-C3C2-4146-B337-547934BEE6F4}" destId="{C3BD4547-7B05-46E3-B920-D731BF33652A}" srcOrd="0" destOrd="0" presId="urn:microsoft.com/office/officeart/2005/8/layout/chevron2"/>
    <dgm:cxn modelId="{D41D9884-696B-46EE-B374-48FEE28FF1FB}" srcId="{49C2C586-0ECA-4BA5-ADC6-AE2AF198F412}" destId="{19BD794A-7A1C-4C87-BBEB-0688DAE5A443}" srcOrd="1" destOrd="0" parTransId="{530407D4-B943-48EE-9819-0F22222F8059}" sibTransId="{0551D075-A037-4D05-854B-98D7684B1060}"/>
    <dgm:cxn modelId="{6FB33495-C460-4D50-BEB0-29C230F65D22}" srcId="{B0690951-1EA9-468B-9741-46BAA829B287}" destId="{B95D99E9-D08F-49D6-9761-AD95DBBCC733}" srcOrd="1" destOrd="0" parTransId="{011024E6-9C8D-4338-92C8-CF7DF26397F6}" sibTransId="{5A8D26B3-AAFC-4941-BB02-12408FBDF91F}"/>
    <dgm:cxn modelId="{084BB5A4-46A1-4741-95CC-1E6D4D24466B}" type="presOf" srcId="{88AA5330-897E-4151-987B-16162C8FC170}" destId="{6E80B5B8-2AD8-4374-ADEE-527FDF3843F4}" srcOrd="0" destOrd="2" presId="urn:microsoft.com/office/officeart/2005/8/layout/chevron2"/>
    <dgm:cxn modelId="{154FECA7-472B-4813-BD7D-156B973FB255}" srcId="{B0690951-1EA9-468B-9741-46BAA829B287}" destId="{4111810A-F08A-4236-962D-FEA8072B7307}" srcOrd="0" destOrd="0" parTransId="{BCDE0227-3ACC-49A5-9CAE-FF5C2DE2932A}" sibTransId="{FF7A448A-3A76-45DE-BF98-5D09546E18AD}"/>
    <dgm:cxn modelId="{CF3FABAB-D96B-40C5-8B3A-866B145F2631}" type="presOf" srcId="{3342DA5E-9C74-47D9-BC72-BA697FEB225A}" destId="{08587AEB-B276-4959-85C0-13954EA16EB7}" srcOrd="0" destOrd="3" presId="urn:microsoft.com/office/officeart/2005/8/layout/chevron2"/>
    <dgm:cxn modelId="{6BBC17B1-AC52-4B19-957A-8B4DD6F67F0C}" srcId="{49C2C586-0ECA-4BA5-ADC6-AE2AF198F412}" destId="{CABC0473-C3C2-4146-B337-547934BEE6F4}" srcOrd="0" destOrd="0" parTransId="{AE90CEC5-1343-4A89-AE39-06410D373F3E}" sibTransId="{216D83D1-7158-4CE8-85B1-72BCB61105F8}"/>
    <dgm:cxn modelId="{CBA5DBBF-0BA9-4078-8DE4-C83F2BF88780}" type="presOf" srcId="{97CC00C9-F65C-497D-A8F4-E7C601B07242}" destId="{A7BC2B29-CE42-4C24-828F-5D87CE2AF505}" srcOrd="0" destOrd="0" presId="urn:microsoft.com/office/officeart/2005/8/layout/chevron2"/>
    <dgm:cxn modelId="{B84DF3C9-65EB-4973-9F1F-3906F1A0464A}" type="presOf" srcId="{49C2C586-0ECA-4BA5-ADC6-AE2AF198F412}" destId="{A2F8B889-9629-4463-B14B-9166791A172F}" srcOrd="0" destOrd="0" presId="urn:microsoft.com/office/officeart/2005/8/layout/chevron2"/>
    <dgm:cxn modelId="{216D05D0-4D10-4E05-8A46-A5599DFD6795}" srcId="{434A8954-B42C-43B9-AC16-F6DB7EE275A9}" destId="{3342DA5E-9C74-47D9-BC72-BA697FEB225A}" srcOrd="3" destOrd="0" parTransId="{1F381778-5D41-431F-A6F7-47607634810A}" sibTransId="{A49EA52B-87EA-49FD-84C0-66D0909F7606}"/>
    <dgm:cxn modelId="{1B6C79EE-A916-4C5B-8B9E-38990F2D7D95}" type="presOf" srcId="{4111810A-F08A-4236-962D-FEA8072B7307}" destId="{6E80B5B8-2AD8-4374-ADEE-527FDF3843F4}" srcOrd="0" destOrd="0" presId="urn:microsoft.com/office/officeart/2005/8/layout/chevron2"/>
    <dgm:cxn modelId="{5B0213D9-6C8A-4908-AD2D-8F148A129932}" type="presParOf" srcId="{A7BC2B29-CE42-4C24-828F-5D87CE2AF505}" destId="{47AB429A-A6E9-44AB-B859-AAFBFE231574}" srcOrd="0" destOrd="0" presId="urn:microsoft.com/office/officeart/2005/8/layout/chevron2"/>
    <dgm:cxn modelId="{1DCD3573-4AAA-4478-BACA-3E05EEBF12AF}" type="presParOf" srcId="{47AB429A-A6E9-44AB-B859-AAFBFE231574}" destId="{A2F8B889-9629-4463-B14B-9166791A172F}" srcOrd="0" destOrd="0" presId="urn:microsoft.com/office/officeart/2005/8/layout/chevron2"/>
    <dgm:cxn modelId="{4926116C-85DC-418B-9111-3B04EA33A3C8}" type="presParOf" srcId="{47AB429A-A6E9-44AB-B859-AAFBFE231574}" destId="{C3BD4547-7B05-46E3-B920-D731BF33652A}" srcOrd="1" destOrd="0" presId="urn:microsoft.com/office/officeart/2005/8/layout/chevron2"/>
    <dgm:cxn modelId="{F255E967-DB4D-4BB1-AF7A-60C401606EF8}" type="presParOf" srcId="{A7BC2B29-CE42-4C24-828F-5D87CE2AF505}" destId="{312E2F0C-D76D-477A-92A1-D304C0D4373F}" srcOrd="1" destOrd="0" presId="urn:microsoft.com/office/officeart/2005/8/layout/chevron2"/>
    <dgm:cxn modelId="{0857E469-516C-4FDD-8C3D-9F5CE7B15093}" type="presParOf" srcId="{A7BC2B29-CE42-4C24-828F-5D87CE2AF505}" destId="{C9AD725A-C650-4EE3-B9E2-37F2B381F98C}" srcOrd="2" destOrd="0" presId="urn:microsoft.com/office/officeart/2005/8/layout/chevron2"/>
    <dgm:cxn modelId="{DE07E802-71EF-44A1-863E-7E71A90F64D5}" type="presParOf" srcId="{C9AD725A-C650-4EE3-B9E2-37F2B381F98C}" destId="{38E84E2F-B5A7-4140-9254-CCEC78E28952}" srcOrd="0" destOrd="0" presId="urn:microsoft.com/office/officeart/2005/8/layout/chevron2"/>
    <dgm:cxn modelId="{AADFA4C5-6A96-42E1-9DC0-D1B3C31FC02C}" type="presParOf" srcId="{C9AD725A-C650-4EE3-B9E2-37F2B381F98C}" destId="{6E80B5B8-2AD8-4374-ADEE-527FDF3843F4}" srcOrd="1" destOrd="0" presId="urn:microsoft.com/office/officeart/2005/8/layout/chevron2"/>
    <dgm:cxn modelId="{B080CB5E-D845-4576-89B2-CB34AE62B308}" type="presParOf" srcId="{A7BC2B29-CE42-4C24-828F-5D87CE2AF505}" destId="{B09F45D1-E9AD-44D4-970E-5EDD394F8577}" srcOrd="3" destOrd="0" presId="urn:microsoft.com/office/officeart/2005/8/layout/chevron2"/>
    <dgm:cxn modelId="{2242DDDF-C873-41D7-AD17-F0D87276BA0A}" type="presParOf" srcId="{A7BC2B29-CE42-4C24-828F-5D87CE2AF505}" destId="{40580033-A8C9-4B3C-8FCA-3E74676FF374}" srcOrd="4" destOrd="0" presId="urn:microsoft.com/office/officeart/2005/8/layout/chevron2"/>
    <dgm:cxn modelId="{CB5BFB7A-6F7F-43A1-8042-643F0A0583AF}" type="presParOf" srcId="{40580033-A8C9-4B3C-8FCA-3E74676FF374}" destId="{C7213B0E-E95A-469A-AA1D-20114ADA925A}" srcOrd="0" destOrd="0" presId="urn:microsoft.com/office/officeart/2005/8/layout/chevron2"/>
    <dgm:cxn modelId="{3A3E644F-BB70-435E-9E55-702A8FB53547}" type="presParOf" srcId="{40580033-A8C9-4B3C-8FCA-3E74676FF374}" destId="{08587AEB-B276-4959-85C0-13954EA16EB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3CD68B-AFB5-4A6F-8D13-DC43D14741E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91BB770-6BA6-49C3-A4AC-77EE322DA300}">
      <dgm:prSet phldrT="[Text]"/>
      <dgm:spPr/>
      <dgm:t>
        <a:bodyPr/>
        <a:lstStyle/>
        <a:p>
          <a:r>
            <a:rPr lang="de-DE" dirty="0"/>
            <a:t>Think </a:t>
          </a:r>
          <a:r>
            <a:rPr lang="de-DE" dirty="0" err="1"/>
            <a:t>as</a:t>
          </a:r>
          <a:r>
            <a:rPr lang="de-DE" dirty="0"/>
            <a:t> a </a:t>
          </a:r>
          <a:r>
            <a:rPr lang="de-DE" dirty="0" err="1"/>
            <a:t>client</a:t>
          </a:r>
          <a:endParaRPr lang="en-US" dirty="0"/>
        </a:p>
      </dgm:t>
    </dgm:pt>
    <dgm:pt modelId="{B766C27B-A1BA-4FA3-9BE9-129583F1AFB8}" type="parTrans" cxnId="{CB99E1D2-B2DE-4E00-BF1B-75F0A2D065A8}">
      <dgm:prSet/>
      <dgm:spPr/>
      <dgm:t>
        <a:bodyPr/>
        <a:lstStyle/>
        <a:p>
          <a:endParaRPr lang="en-US"/>
        </a:p>
      </dgm:t>
    </dgm:pt>
    <dgm:pt modelId="{2D3DC307-13B9-48B6-B82A-5A9584F0741F}" type="sibTrans" cxnId="{CB99E1D2-B2DE-4E00-BF1B-75F0A2D065A8}">
      <dgm:prSet/>
      <dgm:spPr/>
      <dgm:t>
        <a:bodyPr/>
        <a:lstStyle/>
        <a:p>
          <a:endParaRPr lang="en-US"/>
        </a:p>
      </dgm:t>
    </dgm:pt>
    <dgm:pt modelId="{9D61E12E-7C0D-4898-852D-8DB935F7C252}">
      <dgm:prSet phldrT="[Text]"/>
      <dgm:spPr/>
      <dgm:t>
        <a:bodyPr/>
        <a:lstStyle/>
        <a:p>
          <a:r>
            <a:rPr lang="de-DE" dirty="0"/>
            <a:t>Fast </a:t>
          </a:r>
          <a:r>
            <a:rPr lang="de-DE" dirty="0" err="1"/>
            <a:t>decision</a:t>
          </a:r>
          <a:endParaRPr lang="en-US" dirty="0"/>
        </a:p>
      </dgm:t>
    </dgm:pt>
    <dgm:pt modelId="{68EF80DD-1476-4DA0-9D9C-AB34C522436D}" type="parTrans" cxnId="{1D644AB2-E07C-438E-90AA-F1F6851E4274}">
      <dgm:prSet/>
      <dgm:spPr/>
      <dgm:t>
        <a:bodyPr/>
        <a:lstStyle/>
        <a:p>
          <a:endParaRPr lang="en-US"/>
        </a:p>
      </dgm:t>
    </dgm:pt>
    <dgm:pt modelId="{73354ACF-7680-4644-B240-25CAEEE88911}" type="sibTrans" cxnId="{1D644AB2-E07C-438E-90AA-F1F6851E4274}">
      <dgm:prSet/>
      <dgm:spPr/>
      <dgm:t>
        <a:bodyPr/>
        <a:lstStyle/>
        <a:p>
          <a:endParaRPr lang="en-US"/>
        </a:p>
      </dgm:t>
    </dgm:pt>
    <dgm:pt modelId="{F2E7ABE2-6198-4A63-84F7-1478C54CF69D}">
      <dgm:prSet phldrT="[Text]"/>
      <dgm:spPr/>
      <dgm:t>
        <a:bodyPr/>
        <a:lstStyle/>
        <a:p>
          <a:r>
            <a:rPr lang="de-DE" dirty="0"/>
            <a:t>Minimum </a:t>
          </a:r>
          <a:r>
            <a:rPr lang="de-DE" dirty="0" err="1"/>
            <a:t>documents</a:t>
          </a:r>
          <a:endParaRPr lang="en-US" dirty="0"/>
        </a:p>
      </dgm:t>
    </dgm:pt>
    <dgm:pt modelId="{86EEFFEF-FE5C-4C34-91CF-27CA55AF374E}" type="parTrans" cxnId="{814C76A3-FA21-4444-BAF8-F1505826BF2B}">
      <dgm:prSet/>
      <dgm:spPr/>
      <dgm:t>
        <a:bodyPr/>
        <a:lstStyle/>
        <a:p>
          <a:endParaRPr lang="en-US"/>
        </a:p>
      </dgm:t>
    </dgm:pt>
    <dgm:pt modelId="{F5872146-8415-4795-AE92-D95B6C891A89}" type="sibTrans" cxnId="{814C76A3-FA21-4444-BAF8-F1505826BF2B}">
      <dgm:prSet/>
      <dgm:spPr/>
      <dgm:t>
        <a:bodyPr/>
        <a:lstStyle/>
        <a:p>
          <a:endParaRPr lang="en-US"/>
        </a:p>
      </dgm:t>
    </dgm:pt>
    <dgm:pt modelId="{1EFFCBF7-706B-423A-843A-379CFC44828D}">
      <dgm:prSet phldrT="[Text]"/>
      <dgm:spPr/>
      <dgm:t>
        <a:bodyPr/>
        <a:lstStyle/>
        <a:p>
          <a:r>
            <a:rPr lang="de-DE" dirty="0" err="1"/>
            <a:t>Less</a:t>
          </a:r>
          <a:r>
            <a:rPr lang="de-DE" dirty="0"/>
            <a:t> </a:t>
          </a:r>
          <a:r>
            <a:rPr lang="de-DE" dirty="0" err="1"/>
            <a:t>collateral</a:t>
          </a:r>
          <a:endParaRPr lang="en-US" dirty="0"/>
        </a:p>
      </dgm:t>
    </dgm:pt>
    <dgm:pt modelId="{132D101E-7209-4570-B4A5-F054E3A94AC8}" type="parTrans" cxnId="{14BA8B4D-FD29-40D3-BE45-B68FC70B6C55}">
      <dgm:prSet/>
      <dgm:spPr/>
      <dgm:t>
        <a:bodyPr/>
        <a:lstStyle/>
        <a:p>
          <a:endParaRPr lang="en-US"/>
        </a:p>
      </dgm:t>
    </dgm:pt>
    <dgm:pt modelId="{72DE7259-560D-4C55-A226-743AC7100266}" type="sibTrans" cxnId="{14BA8B4D-FD29-40D3-BE45-B68FC70B6C55}">
      <dgm:prSet/>
      <dgm:spPr/>
      <dgm:t>
        <a:bodyPr/>
        <a:lstStyle/>
        <a:p>
          <a:endParaRPr lang="en-US"/>
        </a:p>
      </dgm:t>
    </dgm:pt>
    <dgm:pt modelId="{102D1D0F-D394-4BE3-95D2-0E5C641D1B6A}">
      <dgm:prSet phldrT="[Text]"/>
      <dgm:spPr/>
      <dgm:t>
        <a:bodyPr/>
        <a:lstStyle/>
        <a:p>
          <a:r>
            <a:rPr lang="de-DE" dirty="0" err="1"/>
            <a:t>Proactive</a:t>
          </a:r>
          <a:r>
            <a:rPr lang="de-DE" dirty="0"/>
            <a:t> </a:t>
          </a:r>
          <a:r>
            <a:rPr lang="de-DE" dirty="0" err="1"/>
            <a:t>approach</a:t>
          </a:r>
          <a:endParaRPr lang="en-US" dirty="0"/>
        </a:p>
      </dgm:t>
    </dgm:pt>
    <dgm:pt modelId="{9DFA725D-41C7-4F09-A8D7-E7698544DA98}" type="parTrans" cxnId="{0E182669-805C-4696-8076-F01CCD800E63}">
      <dgm:prSet/>
      <dgm:spPr/>
      <dgm:t>
        <a:bodyPr/>
        <a:lstStyle/>
        <a:p>
          <a:endParaRPr lang="en-US"/>
        </a:p>
      </dgm:t>
    </dgm:pt>
    <dgm:pt modelId="{A5A86CA0-E407-4ED9-8244-AC31F5A523B5}" type="sibTrans" cxnId="{0E182669-805C-4696-8076-F01CCD800E63}">
      <dgm:prSet/>
      <dgm:spPr/>
      <dgm:t>
        <a:bodyPr/>
        <a:lstStyle/>
        <a:p>
          <a:endParaRPr lang="en-US"/>
        </a:p>
      </dgm:t>
    </dgm:pt>
    <dgm:pt modelId="{3EE55FB4-BB8B-4E6E-AA79-B73FD424C9B8}" type="pres">
      <dgm:prSet presAssocID="{993CD68B-AFB5-4A6F-8D13-DC43D14741E1}" presName="Name0" presStyleCnt="0">
        <dgm:presLayoutVars>
          <dgm:chMax val="1"/>
          <dgm:dir/>
          <dgm:animLvl val="ctr"/>
          <dgm:resizeHandles val="exact"/>
        </dgm:presLayoutVars>
      </dgm:prSet>
      <dgm:spPr/>
    </dgm:pt>
    <dgm:pt modelId="{007B8A64-9D8C-49D7-8BFE-C5174AFCC1DB}" type="pres">
      <dgm:prSet presAssocID="{491BB770-6BA6-49C3-A4AC-77EE322DA300}" presName="centerShape" presStyleLbl="node0" presStyleIdx="0" presStyleCnt="1"/>
      <dgm:spPr/>
    </dgm:pt>
    <dgm:pt modelId="{757A7622-947B-41A3-AAAE-B6AC61568922}" type="pres">
      <dgm:prSet presAssocID="{9D61E12E-7C0D-4898-852D-8DB935F7C252}" presName="node" presStyleLbl="node1" presStyleIdx="0" presStyleCnt="4">
        <dgm:presLayoutVars>
          <dgm:bulletEnabled val="1"/>
        </dgm:presLayoutVars>
      </dgm:prSet>
      <dgm:spPr/>
    </dgm:pt>
    <dgm:pt modelId="{F2112A0A-075D-48C5-BFC2-BE8E4FAA9D99}" type="pres">
      <dgm:prSet presAssocID="{9D61E12E-7C0D-4898-852D-8DB935F7C252}" presName="dummy" presStyleCnt="0"/>
      <dgm:spPr/>
    </dgm:pt>
    <dgm:pt modelId="{3D2ADA06-63B9-4277-A3BC-89D46CECA164}" type="pres">
      <dgm:prSet presAssocID="{73354ACF-7680-4644-B240-25CAEEE88911}" presName="sibTrans" presStyleLbl="sibTrans2D1" presStyleIdx="0" presStyleCnt="4"/>
      <dgm:spPr/>
    </dgm:pt>
    <dgm:pt modelId="{B4F7EC0A-DBDC-46B7-928B-B7D6CE53535F}" type="pres">
      <dgm:prSet presAssocID="{F2E7ABE2-6198-4A63-84F7-1478C54CF69D}" presName="node" presStyleLbl="node1" presStyleIdx="1" presStyleCnt="4">
        <dgm:presLayoutVars>
          <dgm:bulletEnabled val="1"/>
        </dgm:presLayoutVars>
      </dgm:prSet>
      <dgm:spPr/>
    </dgm:pt>
    <dgm:pt modelId="{83AEECAA-5194-41FE-B05C-EFCDE8B63BD9}" type="pres">
      <dgm:prSet presAssocID="{F2E7ABE2-6198-4A63-84F7-1478C54CF69D}" presName="dummy" presStyleCnt="0"/>
      <dgm:spPr/>
    </dgm:pt>
    <dgm:pt modelId="{EAC374D6-BB1B-41E3-A476-BD6CB36ECE31}" type="pres">
      <dgm:prSet presAssocID="{F5872146-8415-4795-AE92-D95B6C891A89}" presName="sibTrans" presStyleLbl="sibTrans2D1" presStyleIdx="1" presStyleCnt="4"/>
      <dgm:spPr/>
    </dgm:pt>
    <dgm:pt modelId="{AE331162-81B5-4464-967A-4020A099BC94}" type="pres">
      <dgm:prSet presAssocID="{1EFFCBF7-706B-423A-843A-379CFC44828D}" presName="node" presStyleLbl="node1" presStyleIdx="2" presStyleCnt="4">
        <dgm:presLayoutVars>
          <dgm:bulletEnabled val="1"/>
        </dgm:presLayoutVars>
      </dgm:prSet>
      <dgm:spPr/>
    </dgm:pt>
    <dgm:pt modelId="{A74061B7-E3B3-4834-9932-6A356341272C}" type="pres">
      <dgm:prSet presAssocID="{1EFFCBF7-706B-423A-843A-379CFC44828D}" presName="dummy" presStyleCnt="0"/>
      <dgm:spPr/>
    </dgm:pt>
    <dgm:pt modelId="{1E732BEE-5114-4C59-838D-24693AC95A30}" type="pres">
      <dgm:prSet presAssocID="{72DE7259-560D-4C55-A226-743AC7100266}" presName="sibTrans" presStyleLbl="sibTrans2D1" presStyleIdx="2" presStyleCnt="4"/>
      <dgm:spPr/>
    </dgm:pt>
    <dgm:pt modelId="{8B222286-AED8-4700-A816-AE2A2DD436C4}" type="pres">
      <dgm:prSet presAssocID="{102D1D0F-D394-4BE3-95D2-0E5C641D1B6A}" presName="node" presStyleLbl="node1" presStyleIdx="3" presStyleCnt="4">
        <dgm:presLayoutVars>
          <dgm:bulletEnabled val="1"/>
        </dgm:presLayoutVars>
      </dgm:prSet>
      <dgm:spPr/>
    </dgm:pt>
    <dgm:pt modelId="{F79F9B16-E819-4A40-9F78-E0420A0F1F06}" type="pres">
      <dgm:prSet presAssocID="{102D1D0F-D394-4BE3-95D2-0E5C641D1B6A}" presName="dummy" presStyleCnt="0"/>
      <dgm:spPr/>
    </dgm:pt>
    <dgm:pt modelId="{7421A727-77B3-4B15-BF74-44CB46D3798E}" type="pres">
      <dgm:prSet presAssocID="{A5A86CA0-E407-4ED9-8244-AC31F5A523B5}" presName="sibTrans" presStyleLbl="sibTrans2D1" presStyleIdx="3" presStyleCnt="4"/>
      <dgm:spPr/>
    </dgm:pt>
  </dgm:ptLst>
  <dgm:cxnLst>
    <dgm:cxn modelId="{E1A9FA0E-93C2-4A87-96CB-511773B3D528}" type="presOf" srcId="{102D1D0F-D394-4BE3-95D2-0E5C641D1B6A}" destId="{8B222286-AED8-4700-A816-AE2A2DD436C4}" srcOrd="0" destOrd="0" presId="urn:microsoft.com/office/officeart/2005/8/layout/radial6"/>
    <dgm:cxn modelId="{11052D20-E6D4-4EC9-9772-2D9379D08BCB}" type="presOf" srcId="{9D61E12E-7C0D-4898-852D-8DB935F7C252}" destId="{757A7622-947B-41A3-AAAE-B6AC61568922}" srcOrd="0" destOrd="0" presId="urn:microsoft.com/office/officeart/2005/8/layout/radial6"/>
    <dgm:cxn modelId="{9C863B39-24EB-41C0-9F77-481346BDE59C}" type="presOf" srcId="{491BB770-6BA6-49C3-A4AC-77EE322DA300}" destId="{007B8A64-9D8C-49D7-8BFE-C5174AFCC1DB}" srcOrd="0" destOrd="0" presId="urn:microsoft.com/office/officeart/2005/8/layout/radial6"/>
    <dgm:cxn modelId="{14AC9B45-257F-4268-BA16-FA906BEAD3E2}" type="presOf" srcId="{993CD68B-AFB5-4A6F-8D13-DC43D14741E1}" destId="{3EE55FB4-BB8B-4E6E-AA79-B73FD424C9B8}" srcOrd="0" destOrd="0" presId="urn:microsoft.com/office/officeart/2005/8/layout/radial6"/>
    <dgm:cxn modelId="{0E182669-805C-4696-8076-F01CCD800E63}" srcId="{491BB770-6BA6-49C3-A4AC-77EE322DA300}" destId="{102D1D0F-D394-4BE3-95D2-0E5C641D1B6A}" srcOrd="3" destOrd="0" parTransId="{9DFA725D-41C7-4F09-A8D7-E7698544DA98}" sibTransId="{A5A86CA0-E407-4ED9-8244-AC31F5A523B5}"/>
    <dgm:cxn modelId="{14BA8B4D-FD29-40D3-BE45-B68FC70B6C55}" srcId="{491BB770-6BA6-49C3-A4AC-77EE322DA300}" destId="{1EFFCBF7-706B-423A-843A-379CFC44828D}" srcOrd="2" destOrd="0" parTransId="{132D101E-7209-4570-B4A5-F054E3A94AC8}" sibTransId="{72DE7259-560D-4C55-A226-743AC7100266}"/>
    <dgm:cxn modelId="{42DA7872-E4A4-47E6-86A1-FB3CADF1791F}" type="presOf" srcId="{72DE7259-560D-4C55-A226-743AC7100266}" destId="{1E732BEE-5114-4C59-838D-24693AC95A30}" srcOrd="0" destOrd="0" presId="urn:microsoft.com/office/officeart/2005/8/layout/radial6"/>
    <dgm:cxn modelId="{CBA73F76-284B-414D-B8D1-C6CE5B8B451F}" type="presOf" srcId="{A5A86CA0-E407-4ED9-8244-AC31F5A523B5}" destId="{7421A727-77B3-4B15-BF74-44CB46D3798E}" srcOrd="0" destOrd="0" presId="urn:microsoft.com/office/officeart/2005/8/layout/radial6"/>
    <dgm:cxn modelId="{C57C6783-BE71-4E3C-9616-5A1991AD1B5B}" type="presOf" srcId="{1EFFCBF7-706B-423A-843A-379CFC44828D}" destId="{AE331162-81B5-4464-967A-4020A099BC94}" srcOrd="0" destOrd="0" presId="urn:microsoft.com/office/officeart/2005/8/layout/radial6"/>
    <dgm:cxn modelId="{E31AD492-FBE5-4F19-975F-04DB37E793A6}" type="presOf" srcId="{F2E7ABE2-6198-4A63-84F7-1478C54CF69D}" destId="{B4F7EC0A-DBDC-46B7-928B-B7D6CE53535F}" srcOrd="0" destOrd="0" presId="urn:microsoft.com/office/officeart/2005/8/layout/radial6"/>
    <dgm:cxn modelId="{814C76A3-FA21-4444-BAF8-F1505826BF2B}" srcId="{491BB770-6BA6-49C3-A4AC-77EE322DA300}" destId="{F2E7ABE2-6198-4A63-84F7-1478C54CF69D}" srcOrd="1" destOrd="0" parTransId="{86EEFFEF-FE5C-4C34-91CF-27CA55AF374E}" sibTransId="{F5872146-8415-4795-AE92-D95B6C891A89}"/>
    <dgm:cxn modelId="{1D644AB2-E07C-438E-90AA-F1F6851E4274}" srcId="{491BB770-6BA6-49C3-A4AC-77EE322DA300}" destId="{9D61E12E-7C0D-4898-852D-8DB935F7C252}" srcOrd="0" destOrd="0" parTransId="{68EF80DD-1476-4DA0-9D9C-AB34C522436D}" sibTransId="{73354ACF-7680-4644-B240-25CAEEE88911}"/>
    <dgm:cxn modelId="{C5BE74C7-1755-44DC-B79F-40B846D34104}" type="presOf" srcId="{73354ACF-7680-4644-B240-25CAEEE88911}" destId="{3D2ADA06-63B9-4277-A3BC-89D46CECA164}" srcOrd="0" destOrd="0" presId="urn:microsoft.com/office/officeart/2005/8/layout/radial6"/>
    <dgm:cxn modelId="{CB99E1D2-B2DE-4E00-BF1B-75F0A2D065A8}" srcId="{993CD68B-AFB5-4A6F-8D13-DC43D14741E1}" destId="{491BB770-6BA6-49C3-A4AC-77EE322DA300}" srcOrd="0" destOrd="0" parTransId="{B766C27B-A1BA-4FA3-9BE9-129583F1AFB8}" sibTransId="{2D3DC307-13B9-48B6-B82A-5A9584F0741F}"/>
    <dgm:cxn modelId="{532246DA-340F-419D-A400-B42DE5FAB12C}" type="presOf" srcId="{F5872146-8415-4795-AE92-D95B6C891A89}" destId="{EAC374D6-BB1B-41E3-A476-BD6CB36ECE31}" srcOrd="0" destOrd="0" presId="urn:microsoft.com/office/officeart/2005/8/layout/radial6"/>
    <dgm:cxn modelId="{0D51441A-368A-4D94-9D8C-5F69E73122C4}" type="presParOf" srcId="{3EE55FB4-BB8B-4E6E-AA79-B73FD424C9B8}" destId="{007B8A64-9D8C-49D7-8BFE-C5174AFCC1DB}" srcOrd="0" destOrd="0" presId="urn:microsoft.com/office/officeart/2005/8/layout/radial6"/>
    <dgm:cxn modelId="{0270DB07-C09F-4595-916C-53D55311AE05}" type="presParOf" srcId="{3EE55FB4-BB8B-4E6E-AA79-B73FD424C9B8}" destId="{757A7622-947B-41A3-AAAE-B6AC61568922}" srcOrd="1" destOrd="0" presId="urn:microsoft.com/office/officeart/2005/8/layout/radial6"/>
    <dgm:cxn modelId="{489B14B5-9B26-4125-B248-0E032B9C72A1}" type="presParOf" srcId="{3EE55FB4-BB8B-4E6E-AA79-B73FD424C9B8}" destId="{F2112A0A-075D-48C5-BFC2-BE8E4FAA9D99}" srcOrd="2" destOrd="0" presId="urn:microsoft.com/office/officeart/2005/8/layout/radial6"/>
    <dgm:cxn modelId="{D7F3F269-11DD-4106-B7D0-DEDF824060EC}" type="presParOf" srcId="{3EE55FB4-BB8B-4E6E-AA79-B73FD424C9B8}" destId="{3D2ADA06-63B9-4277-A3BC-89D46CECA164}" srcOrd="3" destOrd="0" presId="urn:microsoft.com/office/officeart/2005/8/layout/radial6"/>
    <dgm:cxn modelId="{E4B3591F-1BC0-498E-B7EA-4C3632C4A63F}" type="presParOf" srcId="{3EE55FB4-BB8B-4E6E-AA79-B73FD424C9B8}" destId="{B4F7EC0A-DBDC-46B7-928B-B7D6CE53535F}" srcOrd="4" destOrd="0" presId="urn:microsoft.com/office/officeart/2005/8/layout/radial6"/>
    <dgm:cxn modelId="{343BE561-3A92-426B-9D83-3B9FFCBA9AE9}" type="presParOf" srcId="{3EE55FB4-BB8B-4E6E-AA79-B73FD424C9B8}" destId="{83AEECAA-5194-41FE-B05C-EFCDE8B63BD9}" srcOrd="5" destOrd="0" presId="urn:microsoft.com/office/officeart/2005/8/layout/radial6"/>
    <dgm:cxn modelId="{79E6E951-0533-4F2E-8EAD-040076DB0622}" type="presParOf" srcId="{3EE55FB4-BB8B-4E6E-AA79-B73FD424C9B8}" destId="{EAC374D6-BB1B-41E3-A476-BD6CB36ECE31}" srcOrd="6" destOrd="0" presId="urn:microsoft.com/office/officeart/2005/8/layout/radial6"/>
    <dgm:cxn modelId="{180CB68D-BC57-4D36-98EA-BA49CEC97504}" type="presParOf" srcId="{3EE55FB4-BB8B-4E6E-AA79-B73FD424C9B8}" destId="{AE331162-81B5-4464-967A-4020A099BC94}" srcOrd="7" destOrd="0" presId="urn:microsoft.com/office/officeart/2005/8/layout/radial6"/>
    <dgm:cxn modelId="{1593738D-267F-4C8D-968D-CBD133B21416}" type="presParOf" srcId="{3EE55FB4-BB8B-4E6E-AA79-B73FD424C9B8}" destId="{A74061B7-E3B3-4834-9932-6A356341272C}" srcOrd="8" destOrd="0" presId="urn:microsoft.com/office/officeart/2005/8/layout/radial6"/>
    <dgm:cxn modelId="{D6FD7487-DABF-407A-B902-9460FDAF548E}" type="presParOf" srcId="{3EE55FB4-BB8B-4E6E-AA79-B73FD424C9B8}" destId="{1E732BEE-5114-4C59-838D-24693AC95A30}" srcOrd="9" destOrd="0" presId="urn:microsoft.com/office/officeart/2005/8/layout/radial6"/>
    <dgm:cxn modelId="{C49162DC-0486-453A-86D7-D58D1106E6B6}" type="presParOf" srcId="{3EE55FB4-BB8B-4E6E-AA79-B73FD424C9B8}" destId="{8B222286-AED8-4700-A816-AE2A2DD436C4}" srcOrd="10" destOrd="0" presId="urn:microsoft.com/office/officeart/2005/8/layout/radial6"/>
    <dgm:cxn modelId="{BCEBBE6C-CE0C-42F4-8E46-DA177EF1C34D}" type="presParOf" srcId="{3EE55FB4-BB8B-4E6E-AA79-B73FD424C9B8}" destId="{F79F9B16-E819-4A40-9F78-E0420A0F1F06}" srcOrd="11" destOrd="0" presId="urn:microsoft.com/office/officeart/2005/8/layout/radial6"/>
    <dgm:cxn modelId="{3912DC56-F7F1-4919-9345-09D7BF5720A1}" type="presParOf" srcId="{3EE55FB4-BB8B-4E6E-AA79-B73FD424C9B8}" destId="{7421A727-77B3-4B15-BF74-44CB46D3798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CC00C9-F65C-497D-A8F4-E7C601B0724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0CB7912-F21C-467F-A76B-6611ED937264}">
      <dgm:prSet phldrT="[Text]" custT="1"/>
      <dgm:spPr>
        <a:solidFill>
          <a:srgbClr val="00B050"/>
        </a:solidFill>
        <a:ln>
          <a:solidFill>
            <a:srgbClr val="00B050"/>
          </a:solidFill>
        </a:ln>
      </dgm:spPr>
      <dgm:t>
        <a:bodyPr/>
        <a:lstStyle/>
        <a:p>
          <a:r>
            <a:rPr lang="en-US" sz="2000" dirty="0"/>
            <a:t>Presales</a:t>
          </a:r>
          <a:endParaRPr lang="en-US" sz="2400" dirty="0"/>
        </a:p>
      </dgm:t>
    </dgm:pt>
    <dgm:pt modelId="{BE80FCA9-BB2B-493E-A1E6-82539BDE1442}" type="parTrans" cxnId="{701304A3-E6B2-4E6D-AEC1-CC7C7F7F3A1B}">
      <dgm:prSet/>
      <dgm:spPr/>
      <dgm:t>
        <a:bodyPr/>
        <a:lstStyle/>
        <a:p>
          <a:endParaRPr lang="en-US"/>
        </a:p>
      </dgm:t>
    </dgm:pt>
    <dgm:pt modelId="{B861189C-B84A-4D29-85AE-956B64E32C8F}" type="sibTrans" cxnId="{701304A3-E6B2-4E6D-AEC1-CC7C7F7F3A1B}">
      <dgm:prSet/>
      <dgm:spPr/>
      <dgm:t>
        <a:bodyPr/>
        <a:lstStyle/>
        <a:p>
          <a:endParaRPr lang="en-US"/>
        </a:p>
      </dgm:t>
    </dgm:pt>
    <dgm:pt modelId="{DE8D850A-AD7E-46E9-B0E5-79FC4D6C72AE}">
      <dgm:prSet custT="1"/>
      <dgm:spPr/>
      <dgm:t>
        <a:bodyPr/>
        <a:lstStyle/>
        <a:p>
          <a:r>
            <a:rPr lang="en-US" sz="2200" dirty="0"/>
            <a:t>Preparation for Client Meeting</a:t>
          </a:r>
        </a:p>
      </dgm:t>
    </dgm:pt>
    <dgm:pt modelId="{FEDE100E-92C3-47D1-82B1-F1A3C61F34FB}" type="parTrans" cxnId="{ABB1293D-E2D8-414D-A7F4-397396F9F8BB}">
      <dgm:prSet/>
      <dgm:spPr/>
      <dgm:t>
        <a:bodyPr/>
        <a:lstStyle/>
        <a:p>
          <a:endParaRPr lang="en-US"/>
        </a:p>
      </dgm:t>
    </dgm:pt>
    <dgm:pt modelId="{D769A2AA-89C5-402C-85BC-D98D620D63B2}" type="sibTrans" cxnId="{ABB1293D-E2D8-414D-A7F4-397396F9F8BB}">
      <dgm:prSet/>
      <dgm:spPr/>
      <dgm:t>
        <a:bodyPr/>
        <a:lstStyle/>
        <a:p>
          <a:endParaRPr lang="en-US"/>
        </a:p>
      </dgm:t>
    </dgm:pt>
    <dgm:pt modelId="{1335EF8D-ADD0-4FC6-860B-D3A421590D7F}">
      <dgm:prSet custT="1"/>
      <dgm:spPr/>
      <dgm:t>
        <a:bodyPr/>
        <a:lstStyle/>
        <a:p>
          <a:r>
            <a:rPr lang="en-US" sz="2200" dirty="0"/>
            <a:t>Research</a:t>
          </a:r>
        </a:p>
      </dgm:t>
    </dgm:pt>
    <dgm:pt modelId="{343A8352-8C53-4FA0-AF5B-99942BC2F97C}" type="parTrans" cxnId="{2F1F4F3D-806A-4ABF-878B-C661A56EF6B3}">
      <dgm:prSet/>
      <dgm:spPr/>
      <dgm:t>
        <a:bodyPr/>
        <a:lstStyle/>
        <a:p>
          <a:endParaRPr lang="en-US"/>
        </a:p>
      </dgm:t>
    </dgm:pt>
    <dgm:pt modelId="{830359FC-8917-4A16-9106-BA91A746A964}" type="sibTrans" cxnId="{2F1F4F3D-806A-4ABF-878B-C661A56EF6B3}">
      <dgm:prSet/>
      <dgm:spPr/>
      <dgm:t>
        <a:bodyPr/>
        <a:lstStyle/>
        <a:p>
          <a:endParaRPr lang="en-US"/>
        </a:p>
      </dgm:t>
    </dgm:pt>
    <dgm:pt modelId="{D7A0EA01-B7E0-4484-B09F-4E887E28A613}">
      <dgm:prSet custT="1"/>
      <dgm:spPr/>
      <dgm:t>
        <a:bodyPr/>
        <a:lstStyle/>
        <a:p>
          <a:r>
            <a:rPr lang="de-DE" sz="2200" dirty="0"/>
            <a:t>Skills &amp; Knowledge</a:t>
          </a:r>
          <a:endParaRPr lang="en-US" sz="2200" dirty="0"/>
        </a:p>
      </dgm:t>
    </dgm:pt>
    <dgm:pt modelId="{3BD98FCB-9EC7-4544-ABBE-7AEB7D26F540}" type="parTrans" cxnId="{DBD4F4EC-59B3-494C-9185-BFD2D2BE586B}">
      <dgm:prSet/>
      <dgm:spPr/>
      <dgm:t>
        <a:bodyPr/>
        <a:lstStyle/>
        <a:p>
          <a:endParaRPr lang="en-US"/>
        </a:p>
      </dgm:t>
    </dgm:pt>
    <dgm:pt modelId="{9485B7A8-DA0E-4F26-A956-693B326F3E88}" type="sibTrans" cxnId="{DBD4F4EC-59B3-494C-9185-BFD2D2BE586B}">
      <dgm:prSet/>
      <dgm:spPr/>
      <dgm:t>
        <a:bodyPr/>
        <a:lstStyle/>
        <a:p>
          <a:endParaRPr lang="en-US"/>
        </a:p>
      </dgm:t>
    </dgm:pt>
    <dgm:pt modelId="{A7BC2B29-CE42-4C24-828F-5D87CE2AF505}" type="pres">
      <dgm:prSet presAssocID="{97CC00C9-F65C-497D-A8F4-E7C601B07242}" presName="linearFlow" presStyleCnt="0">
        <dgm:presLayoutVars>
          <dgm:dir/>
          <dgm:animLvl val="lvl"/>
          <dgm:resizeHandles val="exact"/>
        </dgm:presLayoutVars>
      </dgm:prSet>
      <dgm:spPr/>
    </dgm:pt>
    <dgm:pt modelId="{E418705B-408B-4ACD-8780-B04B58B75E14}" type="pres">
      <dgm:prSet presAssocID="{90CB7912-F21C-467F-A76B-6611ED937264}" presName="composite" presStyleCnt="0"/>
      <dgm:spPr/>
    </dgm:pt>
    <dgm:pt modelId="{DFE596D4-949A-454A-B2E1-65B63549185C}" type="pres">
      <dgm:prSet presAssocID="{90CB7912-F21C-467F-A76B-6611ED937264}" presName="parentText" presStyleLbl="alignNode1" presStyleIdx="0" presStyleCnt="1" custLinFactNeighborX="0" custLinFactNeighborY="0">
        <dgm:presLayoutVars>
          <dgm:chMax val="1"/>
          <dgm:bulletEnabled val="1"/>
        </dgm:presLayoutVars>
      </dgm:prSet>
      <dgm:spPr/>
    </dgm:pt>
    <dgm:pt modelId="{C950D296-8F3F-4093-A987-9B97BA9018C3}" type="pres">
      <dgm:prSet presAssocID="{90CB7912-F21C-467F-A76B-6611ED937264}" presName="descendantText" presStyleLbl="alignAcc1" presStyleIdx="0" presStyleCnt="1">
        <dgm:presLayoutVars>
          <dgm:bulletEnabled val="1"/>
        </dgm:presLayoutVars>
      </dgm:prSet>
      <dgm:spPr/>
    </dgm:pt>
  </dgm:ptLst>
  <dgm:cxnLst>
    <dgm:cxn modelId="{EF2F2213-8D12-496F-B41A-C4F416B5E946}" type="presOf" srcId="{D7A0EA01-B7E0-4484-B09F-4E887E28A613}" destId="{C950D296-8F3F-4093-A987-9B97BA9018C3}" srcOrd="0" destOrd="2" presId="urn:microsoft.com/office/officeart/2005/8/layout/chevron2"/>
    <dgm:cxn modelId="{ABB1293D-E2D8-414D-A7F4-397396F9F8BB}" srcId="{90CB7912-F21C-467F-A76B-6611ED937264}" destId="{DE8D850A-AD7E-46E9-B0E5-79FC4D6C72AE}" srcOrd="0" destOrd="0" parTransId="{FEDE100E-92C3-47D1-82B1-F1A3C61F34FB}" sibTransId="{D769A2AA-89C5-402C-85BC-D98D620D63B2}"/>
    <dgm:cxn modelId="{2F1F4F3D-806A-4ABF-878B-C661A56EF6B3}" srcId="{90CB7912-F21C-467F-A76B-6611ED937264}" destId="{1335EF8D-ADD0-4FC6-860B-D3A421590D7F}" srcOrd="1" destOrd="0" parTransId="{343A8352-8C53-4FA0-AF5B-99942BC2F97C}" sibTransId="{830359FC-8917-4A16-9106-BA91A746A964}"/>
    <dgm:cxn modelId="{A70B4271-9BB8-4BCD-A175-60220561CC55}" type="presOf" srcId="{DE8D850A-AD7E-46E9-B0E5-79FC4D6C72AE}" destId="{C950D296-8F3F-4093-A987-9B97BA9018C3}" srcOrd="0" destOrd="0" presId="urn:microsoft.com/office/officeart/2005/8/layout/chevron2"/>
    <dgm:cxn modelId="{A962C080-8A77-4AD3-997C-F0D1B1FBFD27}" type="presOf" srcId="{90CB7912-F21C-467F-A76B-6611ED937264}" destId="{DFE596D4-949A-454A-B2E1-65B63549185C}" srcOrd="0" destOrd="0" presId="urn:microsoft.com/office/officeart/2005/8/layout/chevron2"/>
    <dgm:cxn modelId="{701304A3-E6B2-4E6D-AEC1-CC7C7F7F3A1B}" srcId="{97CC00C9-F65C-497D-A8F4-E7C601B07242}" destId="{90CB7912-F21C-467F-A76B-6611ED937264}" srcOrd="0" destOrd="0" parTransId="{BE80FCA9-BB2B-493E-A1E6-82539BDE1442}" sibTransId="{B861189C-B84A-4D29-85AE-956B64E32C8F}"/>
    <dgm:cxn modelId="{CBA5DBBF-0BA9-4078-8DE4-C83F2BF88780}" type="presOf" srcId="{97CC00C9-F65C-497D-A8F4-E7C601B07242}" destId="{A7BC2B29-CE42-4C24-828F-5D87CE2AF505}" srcOrd="0" destOrd="0" presId="urn:microsoft.com/office/officeart/2005/8/layout/chevron2"/>
    <dgm:cxn modelId="{DBD4F4EC-59B3-494C-9185-BFD2D2BE586B}" srcId="{90CB7912-F21C-467F-A76B-6611ED937264}" destId="{D7A0EA01-B7E0-4484-B09F-4E887E28A613}" srcOrd="2" destOrd="0" parTransId="{3BD98FCB-9EC7-4544-ABBE-7AEB7D26F540}" sibTransId="{9485B7A8-DA0E-4F26-A956-693B326F3E88}"/>
    <dgm:cxn modelId="{CBC789F8-1473-4C2B-93B6-D0CD459D206C}" type="presOf" srcId="{1335EF8D-ADD0-4FC6-860B-D3A421590D7F}" destId="{C950D296-8F3F-4093-A987-9B97BA9018C3}" srcOrd="0" destOrd="1" presId="urn:microsoft.com/office/officeart/2005/8/layout/chevron2"/>
    <dgm:cxn modelId="{2A8CE524-1386-4A7E-905B-8A3ACDF07F5C}" type="presParOf" srcId="{A7BC2B29-CE42-4C24-828F-5D87CE2AF505}" destId="{E418705B-408B-4ACD-8780-B04B58B75E14}" srcOrd="0" destOrd="0" presId="urn:microsoft.com/office/officeart/2005/8/layout/chevron2"/>
    <dgm:cxn modelId="{D200A04C-32CA-4994-BEC4-3EC696C66081}" type="presParOf" srcId="{E418705B-408B-4ACD-8780-B04B58B75E14}" destId="{DFE596D4-949A-454A-B2E1-65B63549185C}" srcOrd="0" destOrd="0" presId="urn:microsoft.com/office/officeart/2005/8/layout/chevron2"/>
    <dgm:cxn modelId="{D02DA337-47C4-4BBF-A4F4-995430A844D9}" type="presParOf" srcId="{E418705B-408B-4ACD-8780-B04B58B75E14}" destId="{C950D296-8F3F-4093-A987-9B97BA9018C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9CAB4A-37F5-4A0A-ACDF-5B544F5FDF9F}"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FAE1E692-755E-415D-9BE8-17F91E39F39C}">
      <dgm:prSet phldrT="[Text]"/>
      <dgm:spPr/>
      <dgm:t>
        <a:bodyPr/>
        <a:lstStyle/>
        <a:p>
          <a:r>
            <a:rPr lang="de-DE" dirty="0" err="1"/>
            <a:t>Strategy</a:t>
          </a:r>
          <a:r>
            <a:rPr lang="de-DE" dirty="0"/>
            <a:t> </a:t>
          </a:r>
          <a:r>
            <a:rPr lang="de-DE" dirty="0" err="1"/>
            <a:t>crisis</a:t>
          </a:r>
          <a:endParaRPr lang="en-US" dirty="0"/>
        </a:p>
      </dgm:t>
    </dgm:pt>
    <dgm:pt modelId="{93C9E7EE-8F99-4DAD-9AC2-8E147F803F70}" type="parTrans" cxnId="{41176687-97BD-4D40-BBD2-8B2361B4A527}">
      <dgm:prSet/>
      <dgm:spPr/>
      <dgm:t>
        <a:bodyPr/>
        <a:lstStyle/>
        <a:p>
          <a:endParaRPr lang="en-US"/>
        </a:p>
      </dgm:t>
    </dgm:pt>
    <dgm:pt modelId="{DDE2BB4A-CA07-4091-9E93-012B38AE752D}" type="sibTrans" cxnId="{41176687-97BD-4D40-BBD2-8B2361B4A527}">
      <dgm:prSet/>
      <dgm:spPr/>
      <dgm:t>
        <a:bodyPr/>
        <a:lstStyle/>
        <a:p>
          <a:endParaRPr lang="en-US"/>
        </a:p>
      </dgm:t>
    </dgm:pt>
    <dgm:pt modelId="{3E04761F-C217-45DC-AEF2-54983F4199B5}">
      <dgm:prSet phldrT="[Text]"/>
      <dgm:spPr/>
      <dgm:t>
        <a:bodyPr/>
        <a:lstStyle/>
        <a:p>
          <a:r>
            <a:rPr lang="de-DE" dirty="0"/>
            <a:t>Profit Crisis</a:t>
          </a:r>
          <a:endParaRPr lang="en-US" dirty="0"/>
        </a:p>
      </dgm:t>
    </dgm:pt>
    <dgm:pt modelId="{D50BA29D-1B27-4EAC-A4A9-20B0EDB0D9C8}" type="parTrans" cxnId="{71CE3767-F6F2-4949-9E54-8A2109ADDCDE}">
      <dgm:prSet/>
      <dgm:spPr/>
      <dgm:t>
        <a:bodyPr/>
        <a:lstStyle/>
        <a:p>
          <a:endParaRPr lang="en-US"/>
        </a:p>
      </dgm:t>
    </dgm:pt>
    <dgm:pt modelId="{C37C40EA-CD3E-4EAA-8265-4A8C15108639}" type="sibTrans" cxnId="{71CE3767-F6F2-4949-9E54-8A2109ADDCDE}">
      <dgm:prSet/>
      <dgm:spPr>
        <a:noFill/>
        <a:ln>
          <a:noFill/>
        </a:ln>
      </dgm:spPr>
      <dgm:t>
        <a:bodyPr/>
        <a:lstStyle/>
        <a:p>
          <a:endParaRPr lang="en-US"/>
        </a:p>
      </dgm:t>
    </dgm:pt>
    <dgm:pt modelId="{B0B7707E-7D46-4C0C-8193-81B02212D6DA}">
      <dgm:prSet phldrT="[Text]"/>
      <dgm:spPr/>
      <dgm:t>
        <a:bodyPr/>
        <a:lstStyle/>
        <a:p>
          <a:r>
            <a:rPr lang="de-DE" dirty="0" err="1"/>
            <a:t>Liquidity</a:t>
          </a:r>
          <a:r>
            <a:rPr lang="de-DE" dirty="0"/>
            <a:t> Crisis</a:t>
          </a:r>
          <a:endParaRPr lang="en-US" dirty="0"/>
        </a:p>
      </dgm:t>
    </dgm:pt>
    <dgm:pt modelId="{AB2E2AD1-E9EE-4A76-B0D2-D2AD6B041CB9}" type="parTrans" cxnId="{E35F2F74-5DE5-470E-846D-60248DDC79CF}">
      <dgm:prSet/>
      <dgm:spPr/>
      <dgm:t>
        <a:bodyPr/>
        <a:lstStyle/>
        <a:p>
          <a:endParaRPr lang="en-US"/>
        </a:p>
      </dgm:t>
    </dgm:pt>
    <dgm:pt modelId="{C3DEA92C-DBBA-440E-941E-B1E4FAEFB980}" type="sibTrans" cxnId="{E35F2F74-5DE5-470E-846D-60248DDC79CF}">
      <dgm:prSet/>
      <dgm:spPr/>
      <dgm:t>
        <a:bodyPr/>
        <a:lstStyle/>
        <a:p>
          <a:endParaRPr lang="en-US"/>
        </a:p>
      </dgm:t>
    </dgm:pt>
    <dgm:pt modelId="{6C336A67-6171-4965-9F50-DFBB06D4ECB0}" type="pres">
      <dgm:prSet presAssocID="{BC9CAB4A-37F5-4A0A-ACDF-5B544F5FDF9F}" presName="Name0" presStyleCnt="0">
        <dgm:presLayoutVars>
          <dgm:chMax val="7"/>
          <dgm:chPref val="5"/>
        </dgm:presLayoutVars>
      </dgm:prSet>
      <dgm:spPr/>
    </dgm:pt>
    <dgm:pt modelId="{17A62BE0-3571-46CE-BE31-8EF304F8E5FE}" type="pres">
      <dgm:prSet presAssocID="{BC9CAB4A-37F5-4A0A-ACDF-5B544F5FDF9F}" presName="arrowNode" presStyleLbl="node1" presStyleIdx="0" presStyleCnt="1" custAng="294427" custScaleX="181818" custLinFactNeighborX="3706" custLinFactNeighborY="13980"/>
      <dgm:spPr/>
    </dgm:pt>
    <dgm:pt modelId="{D7E83A21-2E0A-4EAD-B885-720AFAC26303}" type="pres">
      <dgm:prSet presAssocID="{FAE1E692-755E-415D-9BE8-17F91E39F39C}" presName="txNode1" presStyleLbl="revTx" presStyleIdx="0" presStyleCnt="3" custScaleX="68375" custScaleY="50771" custLinFactY="10143" custLinFactNeighborX="4330" custLinFactNeighborY="100000">
        <dgm:presLayoutVars>
          <dgm:bulletEnabled val="1"/>
        </dgm:presLayoutVars>
      </dgm:prSet>
      <dgm:spPr/>
    </dgm:pt>
    <dgm:pt modelId="{D8A62DE1-82A1-4B09-BCBB-A8EB86357777}" type="pres">
      <dgm:prSet presAssocID="{3E04761F-C217-45DC-AEF2-54983F4199B5}" presName="txNode2" presStyleLbl="revTx" presStyleIdx="1" presStyleCnt="3" custScaleX="47745" custScaleY="50490" custLinFactNeighborX="-52385" custLinFactNeighborY="9087">
        <dgm:presLayoutVars>
          <dgm:bulletEnabled val="1"/>
        </dgm:presLayoutVars>
      </dgm:prSet>
      <dgm:spPr/>
    </dgm:pt>
    <dgm:pt modelId="{57647A62-91F6-44F0-9EDC-AF9D623BF481}" type="pres">
      <dgm:prSet presAssocID="{C37C40EA-CD3E-4EAA-8265-4A8C15108639}" presName="dotNode2" presStyleCnt="0"/>
      <dgm:spPr/>
    </dgm:pt>
    <dgm:pt modelId="{31DBFEDC-73D8-4E61-8820-3F6C8F7E6B5C}" type="pres">
      <dgm:prSet presAssocID="{C37C40EA-CD3E-4EAA-8265-4A8C15108639}" presName="dotRepeatNode" presStyleLbl="fgShp" presStyleIdx="0" presStyleCnt="1" custAng="18740046" custFlipVert="1" custScaleX="52871" custScaleY="59958" custLinFactX="85931" custLinFactY="-100000" custLinFactNeighborX="100000" custLinFactNeighborY="-102097"/>
      <dgm:spPr/>
    </dgm:pt>
    <dgm:pt modelId="{A9602082-5788-4375-B0CB-7BA23A6E944E}" type="pres">
      <dgm:prSet presAssocID="{B0B7707E-7D46-4C0C-8193-81B02212D6DA}" presName="txNode3" presStyleLbl="revTx" presStyleIdx="2" presStyleCnt="3" custScaleX="59142" custScaleY="40523" custLinFactY="-33273" custLinFactNeighborX="33367" custLinFactNeighborY="-100000">
        <dgm:presLayoutVars>
          <dgm:bulletEnabled val="1"/>
        </dgm:presLayoutVars>
      </dgm:prSet>
      <dgm:spPr/>
    </dgm:pt>
  </dgm:ptLst>
  <dgm:cxnLst>
    <dgm:cxn modelId="{D02D7A04-AFDD-4893-AD65-4A0FBB673B5B}" type="presOf" srcId="{BC9CAB4A-37F5-4A0A-ACDF-5B544F5FDF9F}" destId="{6C336A67-6171-4965-9F50-DFBB06D4ECB0}" srcOrd="0" destOrd="0" presId="urn:microsoft.com/office/officeart/2009/3/layout/DescendingProcess"/>
    <dgm:cxn modelId="{086C2D34-5DFD-4EB7-A54E-6019247EFDE6}" type="presOf" srcId="{B0B7707E-7D46-4C0C-8193-81B02212D6DA}" destId="{A9602082-5788-4375-B0CB-7BA23A6E944E}" srcOrd="0" destOrd="0" presId="urn:microsoft.com/office/officeart/2009/3/layout/DescendingProcess"/>
    <dgm:cxn modelId="{71CE3767-F6F2-4949-9E54-8A2109ADDCDE}" srcId="{BC9CAB4A-37F5-4A0A-ACDF-5B544F5FDF9F}" destId="{3E04761F-C217-45DC-AEF2-54983F4199B5}" srcOrd="1" destOrd="0" parTransId="{D50BA29D-1B27-4EAC-A4A9-20B0EDB0D9C8}" sibTransId="{C37C40EA-CD3E-4EAA-8265-4A8C15108639}"/>
    <dgm:cxn modelId="{E35F2F74-5DE5-470E-846D-60248DDC79CF}" srcId="{BC9CAB4A-37F5-4A0A-ACDF-5B544F5FDF9F}" destId="{B0B7707E-7D46-4C0C-8193-81B02212D6DA}" srcOrd="2" destOrd="0" parTransId="{AB2E2AD1-E9EE-4A76-B0D2-D2AD6B041CB9}" sibTransId="{C3DEA92C-DBBA-440E-941E-B1E4FAEFB980}"/>
    <dgm:cxn modelId="{41176687-97BD-4D40-BBD2-8B2361B4A527}" srcId="{BC9CAB4A-37F5-4A0A-ACDF-5B544F5FDF9F}" destId="{FAE1E692-755E-415D-9BE8-17F91E39F39C}" srcOrd="0" destOrd="0" parTransId="{93C9E7EE-8F99-4DAD-9AC2-8E147F803F70}" sibTransId="{DDE2BB4A-CA07-4091-9E93-012B38AE752D}"/>
    <dgm:cxn modelId="{E7602C9F-492A-467E-87CD-58E517CE7C05}" type="presOf" srcId="{C37C40EA-CD3E-4EAA-8265-4A8C15108639}" destId="{31DBFEDC-73D8-4E61-8820-3F6C8F7E6B5C}" srcOrd="0" destOrd="0" presId="urn:microsoft.com/office/officeart/2009/3/layout/DescendingProcess"/>
    <dgm:cxn modelId="{D6D09CCA-591A-4A03-8CFE-BBE038F5288D}" type="presOf" srcId="{3E04761F-C217-45DC-AEF2-54983F4199B5}" destId="{D8A62DE1-82A1-4B09-BCBB-A8EB86357777}" srcOrd="0" destOrd="0" presId="urn:microsoft.com/office/officeart/2009/3/layout/DescendingProcess"/>
    <dgm:cxn modelId="{9BD6DFF5-E6CB-48B6-A776-5755D412A845}" type="presOf" srcId="{FAE1E692-755E-415D-9BE8-17F91E39F39C}" destId="{D7E83A21-2E0A-4EAD-B885-720AFAC26303}" srcOrd="0" destOrd="0" presId="urn:microsoft.com/office/officeart/2009/3/layout/DescendingProcess"/>
    <dgm:cxn modelId="{1E045D7C-C27F-4CA2-8E6B-70F9ABC6CF65}" type="presParOf" srcId="{6C336A67-6171-4965-9F50-DFBB06D4ECB0}" destId="{17A62BE0-3571-46CE-BE31-8EF304F8E5FE}" srcOrd="0" destOrd="0" presId="urn:microsoft.com/office/officeart/2009/3/layout/DescendingProcess"/>
    <dgm:cxn modelId="{8943DF89-186D-4430-A7D2-B1D1B1A20B8A}" type="presParOf" srcId="{6C336A67-6171-4965-9F50-DFBB06D4ECB0}" destId="{D7E83A21-2E0A-4EAD-B885-720AFAC26303}" srcOrd="1" destOrd="0" presId="urn:microsoft.com/office/officeart/2009/3/layout/DescendingProcess"/>
    <dgm:cxn modelId="{4C4C9AAB-5382-4191-BFFE-7FEECE0E57D5}" type="presParOf" srcId="{6C336A67-6171-4965-9F50-DFBB06D4ECB0}" destId="{D8A62DE1-82A1-4B09-BCBB-A8EB86357777}" srcOrd="2" destOrd="0" presId="urn:microsoft.com/office/officeart/2009/3/layout/DescendingProcess"/>
    <dgm:cxn modelId="{BD34BF5C-910D-4C37-A981-8860117856C0}" type="presParOf" srcId="{6C336A67-6171-4965-9F50-DFBB06D4ECB0}" destId="{57647A62-91F6-44F0-9EDC-AF9D623BF481}" srcOrd="3" destOrd="0" presId="urn:microsoft.com/office/officeart/2009/3/layout/DescendingProcess"/>
    <dgm:cxn modelId="{D212DA5D-0C49-4C4E-A03C-F4638E23960B}" type="presParOf" srcId="{57647A62-91F6-44F0-9EDC-AF9D623BF481}" destId="{31DBFEDC-73D8-4E61-8820-3F6C8F7E6B5C}" srcOrd="0" destOrd="0" presId="urn:microsoft.com/office/officeart/2009/3/layout/DescendingProcess"/>
    <dgm:cxn modelId="{2CFBE5B4-26E9-4D11-898E-FB1FBD7951D9}" type="presParOf" srcId="{6C336A67-6171-4965-9F50-DFBB06D4ECB0}" destId="{A9602082-5788-4375-B0CB-7BA23A6E944E}" srcOrd="4"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7D939A-C218-407A-A081-3803D072AAB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099B7EBB-F95B-4644-963B-5FEACE7E106D}">
      <dgm:prSet phldrT="[Text]" custT="1"/>
      <dgm:spPr/>
      <dgm:t>
        <a:bodyPr/>
        <a:lstStyle/>
        <a:p>
          <a:r>
            <a:rPr lang="en-CA" sz="2000" dirty="0"/>
            <a:t>Activity ratios </a:t>
          </a:r>
        </a:p>
      </dgm:t>
    </dgm:pt>
    <dgm:pt modelId="{3DAED464-2051-4E99-A2BC-7B161B6B9A31}" type="parTrans" cxnId="{11AD7334-5C89-468F-B04C-D0E6160DFFB0}">
      <dgm:prSet/>
      <dgm:spPr/>
      <dgm:t>
        <a:bodyPr/>
        <a:lstStyle/>
        <a:p>
          <a:endParaRPr lang="en-CA" sz="2800"/>
        </a:p>
      </dgm:t>
    </dgm:pt>
    <dgm:pt modelId="{A6DC8DD6-C7AC-42ED-952C-0D2DCF3EDED0}" type="sibTrans" cxnId="{11AD7334-5C89-468F-B04C-D0E6160DFFB0}">
      <dgm:prSet/>
      <dgm:spPr/>
      <dgm:t>
        <a:bodyPr/>
        <a:lstStyle/>
        <a:p>
          <a:endParaRPr lang="en-CA" sz="2800"/>
        </a:p>
      </dgm:t>
    </dgm:pt>
    <dgm:pt modelId="{4CAF0BED-89B7-49F8-8667-164FB753FF72}">
      <dgm:prSet phldrT="[Text]" custT="1"/>
      <dgm:spPr/>
      <dgm:t>
        <a:bodyPr/>
        <a:lstStyle/>
        <a:p>
          <a:r>
            <a:rPr lang="en-CA" sz="2000" dirty="0"/>
            <a:t>Liquidity Ratios</a:t>
          </a:r>
        </a:p>
      </dgm:t>
    </dgm:pt>
    <dgm:pt modelId="{86A1B940-2866-446E-93BD-1255F52CF53D}" type="parTrans" cxnId="{D9AE85FD-C0CF-4ABC-A397-9D1EF7EE4208}">
      <dgm:prSet/>
      <dgm:spPr/>
      <dgm:t>
        <a:bodyPr/>
        <a:lstStyle/>
        <a:p>
          <a:endParaRPr lang="en-CA" sz="2800"/>
        </a:p>
      </dgm:t>
    </dgm:pt>
    <dgm:pt modelId="{2659D02A-4CD1-4838-BCEA-897A6F8E4BDC}" type="sibTrans" cxnId="{D9AE85FD-C0CF-4ABC-A397-9D1EF7EE4208}">
      <dgm:prSet/>
      <dgm:spPr/>
      <dgm:t>
        <a:bodyPr/>
        <a:lstStyle/>
        <a:p>
          <a:endParaRPr lang="en-CA" sz="2800"/>
        </a:p>
      </dgm:t>
    </dgm:pt>
    <dgm:pt modelId="{E98671D5-9528-4F4D-950B-A8AB8459A328}">
      <dgm:prSet phldrT="[Text]" custT="1"/>
      <dgm:spPr/>
      <dgm:t>
        <a:bodyPr/>
        <a:lstStyle/>
        <a:p>
          <a:r>
            <a:rPr lang="en-CA" sz="2000" dirty="0"/>
            <a:t>Solvency Ratios</a:t>
          </a:r>
        </a:p>
      </dgm:t>
    </dgm:pt>
    <dgm:pt modelId="{36AB2D93-F5E9-4BA4-B546-2E046F76FDCC}" type="parTrans" cxnId="{6C02CF56-9567-4B6A-B19D-0C0026BFD486}">
      <dgm:prSet/>
      <dgm:spPr/>
      <dgm:t>
        <a:bodyPr/>
        <a:lstStyle/>
        <a:p>
          <a:endParaRPr lang="en-CA" sz="2800"/>
        </a:p>
      </dgm:t>
    </dgm:pt>
    <dgm:pt modelId="{B0921AD4-DF72-4E59-8C54-67FADBF7D1E6}" type="sibTrans" cxnId="{6C02CF56-9567-4B6A-B19D-0C0026BFD486}">
      <dgm:prSet/>
      <dgm:spPr/>
      <dgm:t>
        <a:bodyPr/>
        <a:lstStyle/>
        <a:p>
          <a:endParaRPr lang="en-CA" sz="2800"/>
        </a:p>
      </dgm:t>
    </dgm:pt>
    <dgm:pt modelId="{10CE8EFA-DF69-45F7-99C7-42A663F3E8D7}">
      <dgm:prSet phldrT="[Text]" custT="1"/>
      <dgm:spPr/>
      <dgm:t>
        <a:bodyPr/>
        <a:lstStyle/>
        <a:p>
          <a:r>
            <a:rPr lang="en-CA" sz="2000" dirty="0"/>
            <a:t>Ratios show how well company uses its assets, especially working capital</a:t>
          </a:r>
        </a:p>
      </dgm:t>
    </dgm:pt>
    <dgm:pt modelId="{F201CB47-626F-4ABF-BAF4-8C009579FE20}" type="parTrans" cxnId="{CD9944E6-E98E-4FC8-B2AD-E5791C1AB117}">
      <dgm:prSet/>
      <dgm:spPr/>
      <dgm:t>
        <a:bodyPr/>
        <a:lstStyle/>
        <a:p>
          <a:endParaRPr lang="ru-RU" sz="2800"/>
        </a:p>
      </dgm:t>
    </dgm:pt>
    <dgm:pt modelId="{222654DF-F130-4F79-AF5C-41F3D8D7B7B8}" type="sibTrans" cxnId="{CD9944E6-E98E-4FC8-B2AD-E5791C1AB117}">
      <dgm:prSet/>
      <dgm:spPr/>
      <dgm:t>
        <a:bodyPr/>
        <a:lstStyle/>
        <a:p>
          <a:endParaRPr lang="ru-RU" sz="2800"/>
        </a:p>
      </dgm:t>
    </dgm:pt>
    <dgm:pt modelId="{841AE172-D561-477B-AB8B-26E395D6E461}">
      <dgm:prSet phldrT="[Text]" custT="1"/>
      <dgm:spPr/>
      <dgm:t>
        <a:bodyPr/>
        <a:lstStyle/>
        <a:p>
          <a:r>
            <a:rPr lang="en-CA" sz="2000" dirty="0"/>
            <a:t>Ratios show how well company is managing its liquidity</a:t>
          </a:r>
        </a:p>
      </dgm:t>
    </dgm:pt>
    <dgm:pt modelId="{27495BF8-B096-4830-A0CD-20580BB2C9D3}" type="parTrans" cxnId="{1AA44E03-F092-477C-9006-38F3A7C68A2A}">
      <dgm:prSet/>
      <dgm:spPr/>
      <dgm:t>
        <a:bodyPr/>
        <a:lstStyle/>
        <a:p>
          <a:endParaRPr lang="ru-RU" sz="2800"/>
        </a:p>
      </dgm:t>
    </dgm:pt>
    <dgm:pt modelId="{75FFA677-A1A9-44A5-A251-1275FED5D27B}" type="sibTrans" cxnId="{1AA44E03-F092-477C-9006-38F3A7C68A2A}">
      <dgm:prSet/>
      <dgm:spPr/>
      <dgm:t>
        <a:bodyPr/>
        <a:lstStyle/>
        <a:p>
          <a:endParaRPr lang="ru-RU" sz="2800"/>
        </a:p>
      </dgm:t>
    </dgm:pt>
    <dgm:pt modelId="{0396B51E-D50A-456E-888F-32F1DA1FCEE4}">
      <dgm:prSet phldrT="[Text]" custT="1"/>
      <dgm:spPr/>
      <dgm:t>
        <a:bodyPr/>
        <a:lstStyle/>
        <a:p>
          <a:r>
            <a:rPr lang="en-CA" sz="2000" dirty="0"/>
            <a:t>How well company can serve its liabilities</a:t>
          </a:r>
        </a:p>
      </dgm:t>
    </dgm:pt>
    <dgm:pt modelId="{6859D8B9-5C30-4544-8B87-948B7E463518}" type="parTrans" cxnId="{D9E07816-D242-4CB5-8FBC-C36DF024342E}">
      <dgm:prSet/>
      <dgm:spPr/>
      <dgm:t>
        <a:bodyPr/>
        <a:lstStyle/>
        <a:p>
          <a:endParaRPr lang="ru-RU" sz="2800"/>
        </a:p>
      </dgm:t>
    </dgm:pt>
    <dgm:pt modelId="{7B3BFB56-AD9C-4F2D-A937-D60118707FFF}" type="sibTrans" cxnId="{D9E07816-D242-4CB5-8FBC-C36DF024342E}">
      <dgm:prSet/>
      <dgm:spPr/>
      <dgm:t>
        <a:bodyPr/>
        <a:lstStyle/>
        <a:p>
          <a:endParaRPr lang="ru-RU" sz="2800"/>
        </a:p>
      </dgm:t>
    </dgm:pt>
    <dgm:pt modelId="{E5A86E8A-D01D-4936-8B87-309DFBA3499B}">
      <dgm:prSet phldrT="[Text]" custT="1"/>
      <dgm:spPr/>
      <dgm:t>
        <a:bodyPr/>
        <a:lstStyle/>
        <a:p>
          <a:r>
            <a:rPr lang="en-CA" sz="2000" dirty="0"/>
            <a:t>Profitability Ratios</a:t>
          </a:r>
        </a:p>
      </dgm:t>
    </dgm:pt>
    <dgm:pt modelId="{16F46E95-CCC7-4B7A-A434-E9AD6E0F1B35}" type="parTrans" cxnId="{9572D434-1B61-47D9-B73C-5C053D7E6A9F}">
      <dgm:prSet/>
      <dgm:spPr/>
      <dgm:t>
        <a:bodyPr/>
        <a:lstStyle/>
        <a:p>
          <a:endParaRPr lang="ru-RU" sz="2800"/>
        </a:p>
      </dgm:t>
    </dgm:pt>
    <dgm:pt modelId="{30CC28FF-7D8E-484B-9580-A39D55AF3D84}" type="sibTrans" cxnId="{9572D434-1B61-47D9-B73C-5C053D7E6A9F}">
      <dgm:prSet/>
      <dgm:spPr/>
      <dgm:t>
        <a:bodyPr/>
        <a:lstStyle/>
        <a:p>
          <a:endParaRPr lang="ru-RU" sz="2800"/>
        </a:p>
      </dgm:t>
    </dgm:pt>
    <dgm:pt modelId="{5BE37175-3823-4CD4-AF85-B5187FBA792A}">
      <dgm:prSet phldrT="[Text]" custT="1"/>
      <dgm:spPr/>
      <dgm:t>
        <a:bodyPr/>
        <a:lstStyle/>
        <a:p>
          <a:r>
            <a:rPr lang="en-CA" sz="2000" dirty="0"/>
            <a:t>Company capability to generate profit</a:t>
          </a:r>
        </a:p>
      </dgm:t>
    </dgm:pt>
    <dgm:pt modelId="{944BA80F-64AA-446F-8E88-332150483AFA}" type="parTrans" cxnId="{1A3AFB08-352D-48DB-8F0B-869EB2F0E5E1}">
      <dgm:prSet/>
      <dgm:spPr/>
      <dgm:t>
        <a:bodyPr/>
        <a:lstStyle/>
        <a:p>
          <a:endParaRPr lang="ru-RU" sz="2800"/>
        </a:p>
      </dgm:t>
    </dgm:pt>
    <dgm:pt modelId="{71E2EB8C-0F41-4411-B958-C3B7471DAC67}" type="sibTrans" cxnId="{1A3AFB08-352D-48DB-8F0B-869EB2F0E5E1}">
      <dgm:prSet/>
      <dgm:spPr/>
      <dgm:t>
        <a:bodyPr/>
        <a:lstStyle/>
        <a:p>
          <a:endParaRPr lang="ru-RU" sz="2800"/>
        </a:p>
      </dgm:t>
    </dgm:pt>
    <dgm:pt modelId="{2ABA8856-AA0B-47C3-9256-8E5D7186D24C}">
      <dgm:prSet phldrT="[Text]" custT="1"/>
      <dgm:spPr/>
      <dgm:t>
        <a:bodyPr/>
        <a:lstStyle/>
        <a:p>
          <a:r>
            <a:rPr lang="en-CA" sz="2000" dirty="0"/>
            <a:t>Debt servicing ratios</a:t>
          </a:r>
        </a:p>
      </dgm:t>
    </dgm:pt>
    <dgm:pt modelId="{F94C6CB3-2210-42E2-9D6A-5B88E410F724}" type="parTrans" cxnId="{A702412D-F638-4A72-BD5F-EA22EFB6962C}">
      <dgm:prSet/>
      <dgm:spPr/>
      <dgm:t>
        <a:bodyPr/>
        <a:lstStyle/>
        <a:p>
          <a:endParaRPr lang="en-US"/>
        </a:p>
      </dgm:t>
    </dgm:pt>
    <dgm:pt modelId="{4F0023D7-140B-4665-8E0A-AA88FCDD19BD}" type="sibTrans" cxnId="{A702412D-F638-4A72-BD5F-EA22EFB6962C}">
      <dgm:prSet/>
      <dgm:spPr/>
      <dgm:t>
        <a:bodyPr/>
        <a:lstStyle/>
        <a:p>
          <a:endParaRPr lang="en-US"/>
        </a:p>
      </dgm:t>
    </dgm:pt>
    <dgm:pt modelId="{29DC39D6-457D-415D-B175-4E8BA7806677}">
      <dgm:prSet phldrT="[Text]" custT="1"/>
      <dgm:spPr/>
      <dgm:t>
        <a:bodyPr/>
        <a:lstStyle/>
        <a:p>
          <a:r>
            <a:rPr lang="en-CA" sz="2000" dirty="0"/>
            <a:t>Company ability to service existing obligations</a:t>
          </a:r>
        </a:p>
      </dgm:t>
    </dgm:pt>
    <dgm:pt modelId="{99520789-667A-439E-B106-C1B66A3CEE64}" type="parTrans" cxnId="{229D44C8-0249-43D2-92BC-EB498F44EA15}">
      <dgm:prSet/>
      <dgm:spPr/>
      <dgm:t>
        <a:bodyPr/>
        <a:lstStyle/>
        <a:p>
          <a:endParaRPr lang="en-US"/>
        </a:p>
      </dgm:t>
    </dgm:pt>
    <dgm:pt modelId="{BE355327-E391-4C53-AC2A-11D737951055}" type="sibTrans" cxnId="{229D44C8-0249-43D2-92BC-EB498F44EA15}">
      <dgm:prSet/>
      <dgm:spPr/>
      <dgm:t>
        <a:bodyPr/>
        <a:lstStyle/>
        <a:p>
          <a:endParaRPr lang="en-US"/>
        </a:p>
      </dgm:t>
    </dgm:pt>
    <dgm:pt modelId="{02548CD7-0B96-4910-A207-282A4F509DCA}" type="pres">
      <dgm:prSet presAssocID="{C87D939A-C218-407A-A081-3803D072AAB6}" presName="linear" presStyleCnt="0">
        <dgm:presLayoutVars>
          <dgm:dir/>
          <dgm:animLvl val="lvl"/>
          <dgm:resizeHandles val="exact"/>
        </dgm:presLayoutVars>
      </dgm:prSet>
      <dgm:spPr/>
    </dgm:pt>
    <dgm:pt modelId="{43648818-B6CD-4E2F-9BD2-DE02DB4C70F0}" type="pres">
      <dgm:prSet presAssocID="{099B7EBB-F95B-4644-963B-5FEACE7E106D}" presName="parentLin" presStyleCnt="0"/>
      <dgm:spPr/>
    </dgm:pt>
    <dgm:pt modelId="{36CC1285-E4A1-4DA1-A2C2-47BD7D0C7EA4}" type="pres">
      <dgm:prSet presAssocID="{099B7EBB-F95B-4644-963B-5FEACE7E106D}" presName="parentLeftMargin" presStyleLbl="node1" presStyleIdx="0" presStyleCnt="5"/>
      <dgm:spPr/>
    </dgm:pt>
    <dgm:pt modelId="{BD1D32C7-AC46-472D-9E5E-8AFD3269887B}" type="pres">
      <dgm:prSet presAssocID="{099B7EBB-F95B-4644-963B-5FEACE7E106D}" presName="parentText" presStyleLbl="node1" presStyleIdx="0" presStyleCnt="5">
        <dgm:presLayoutVars>
          <dgm:chMax val="0"/>
          <dgm:bulletEnabled val="1"/>
        </dgm:presLayoutVars>
      </dgm:prSet>
      <dgm:spPr/>
    </dgm:pt>
    <dgm:pt modelId="{957F25E3-1A86-4ABE-9EA4-C40BCC0386F2}" type="pres">
      <dgm:prSet presAssocID="{099B7EBB-F95B-4644-963B-5FEACE7E106D}" presName="negativeSpace" presStyleCnt="0"/>
      <dgm:spPr/>
    </dgm:pt>
    <dgm:pt modelId="{D1048714-A9D1-4AD3-9EAD-BC0004380F33}" type="pres">
      <dgm:prSet presAssocID="{099B7EBB-F95B-4644-963B-5FEACE7E106D}" presName="childText" presStyleLbl="conFgAcc1" presStyleIdx="0" presStyleCnt="5">
        <dgm:presLayoutVars>
          <dgm:bulletEnabled val="1"/>
        </dgm:presLayoutVars>
      </dgm:prSet>
      <dgm:spPr/>
    </dgm:pt>
    <dgm:pt modelId="{3971291D-8050-4A03-9959-597DE559BE66}" type="pres">
      <dgm:prSet presAssocID="{A6DC8DD6-C7AC-42ED-952C-0D2DCF3EDED0}" presName="spaceBetweenRectangles" presStyleCnt="0"/>
      <dgm:spPr/>
    </dgm:pt>
    <dgm:pt modelId="{6796078A-DAAB-486C-ACD3-C51B0F9DCC85}" type="pres">
      <dgm:prSet presAssocID="{4CAF0BED-89B7-49F8-8667-164FB753FF72}" presName="parentLin" presStyleCnt="0"/>
      <dgm:spPr/>
    </dgm:pt>
    <dgm:pt modelId="{87FB9EE5-43DA-4010-BDA8-105DF06CDF7B}" type="pres">
      <dgm:prSet presAssocID="{4CAF0BED-89B7-49F8-8667-164FB753FF72}" presName="parentLeftMargin" presStyleLbl="node1" presStyleIdx="0" presStyleCnt="5"/>
      <dgm:spPr/>
    </dgm:pt>
    <dgm:pt modelId="{EA8FBC95-F4B5-4251-9B3F-683F7D9A95AC}" type="pres">
      <dgm:prSet presAssocID="{4CAF0BED-89B7-49F8-8667-164FB753FF72}" presName="parentText" presStyleLbl="node1" presStyleIdx="1" presStyleCnt="5">
        <dgm:presLayoutVars>
          <dgm:chMax val="0"/>
          <dgm:bulletEnabled val="1"/>
        </dgm:presLayoutVars>
      </dgm:prSet>
      <dgm:spPr/>
    </dgm:pt>
    <dgm:pt modelId="{93F6211F-C584-4A6F-8638-7B5D9374EF40}" type="pres">
      <dgm:prSet presAssocID="{4CAF0BED-89B7-49F8-8667-164FB753FF72}" presName="negativeSpace" presStyleCnt="0"/>
      <dgm:spPr/>
    </dgm:pt>
    <dgm:pt modelId="{D2DC6D85-AC62-43A2-88F5-99BFC58C7D99}" type="pres">
      <dgm:prSet presAssocID="{4CAF0BED-89B7-49F8-8667-164FB753FF72}" presName="childText" presStyleLbl="conFgAcc1" presStyleIdx="1" presStyleCnt="5">
        <dgm:presLayoutVars>
          <dgm:bulletEnabled val="1"/>
        </dgm:presLayoutVars>
      </dgm:prSet>
      <dgm:spPr/>
    </dgm:pt>
    <dgm:pt modelId="{EFCE93F6-6393-48EF-BBBF-80105E7DDFDD}" type="pres">
      <dgm:prSet presAssocID="{2659D02A-4CD1-4838-BCEA-897A6F8E4BDC}" presName="spaceBetweenRectangles" presStyleCnt="0"/>
      <dgm:spPr/>
    </dgm:pt>
    <dgm:pt modelId="{02079B21-83BD-4937-AD79-B407244BC2B7}" type="pres">
      <dgm:prSet presAssocID="{E98671D5-9528-4F4D-950B-A8AB8459A328}" presName="parentLin" presStyleCnt="0"/>
      <dgm:spPr/>
    </dgm:pt>
    <dgm:pt modelId="{CC73787D-F926-43F1-A090-225F403D778E}" type="pres">
      <dgm:prSet presAssocID="{E98671D5-9528-4F4D-950B-A8AB8459A328}" presName="parentLeftMargin" presStyleLbl="node1" presStyleIdx="1" presStyleCnt="5"/>
      <dgm:spPr/>
    </dgm:pt>
    <dgm:pt modelId="{81DA64C1-CD88-497F-A968-2A9B54D39265}" type="pres">
      <dgm:prSet presAssocID="{E98671D5-9528-4F4D-950B-A8AB8459A328}" presName="parentText" presStyleLbl="node1" presStyleIdx="2" presStyleCnt="5" custLinFactNeighborX="11912" custLinFactNeighborY="-3536">
        <dgm:presLayoutVars>
          <dgm:chMax val="0"/>
          <dgm:bulletEnabled val="1"/>
        </dgm:presLayoutVars>
      </dgm:prSet>
      <dgm:spPr/>
    </dgm:pt>
    <dgm:pt modelId="{3C53731C-8CC3-4EE8-AD27-183CD3BABCEF}" type="pres">
      <dgm:prSet presAssocID="{E98671D5-9528-4F4D-950B-A8AB8459A328}" presName="negativeSpace" presStyleCnt="0"/>
      <dgm:spPr/>
    </dgm:pt>
    <dgm:pt modelId="{C510D8FC-CD11-47AA-B84C-DB3C1D7E5641}" type="pres">
      <dgm:prSet presAssocID="{E98671D5-9528-4F4D-950B-A8AB8459A328}" presName="childText" presStyleLbl="conFgAcc1" presStyleIdx="2" presStyleCnt="5">
        <dgm:presLayoutVars>
          <dgm:bulletEnabled val="1"/>
        </dgm:presLayoutVars>
      </dgm:prSet>
      <dgm:spPr/>
    </dgm:pt>
    <dgm:pt modelId="{B056EDB2-7B65-4231-BD49-DCA92F43AF42}" type="pres">
      <dgm:prSet presAssocID="{B0921AD4-DF72-4E59-8C54-67FADBF7D1E6}" presName="spaceBetweenRectangles" presStyleCnt="0"/>
      <dgm:spPr/>
    </dgm:pt>
    <dgm:pt modelId="{DB390E7C-3C76-4D87-9B59-9DDFBEBC7316}" type="pres">
      <dgm:prSet presAssocID="{E5A86E8A-D01D-4936-8B87-309DFBA3499B}" presName="parentLin" presStyleCnt="0"/>
      <dgm:spPr/>
    </dgm:pt>
    <dgm:pt modelId="{1013844B-98A4-4A79-B104-140D76785265}" type="pres">
      <dgm:prSet presAssocID="{E5A86E8A-D01D-4936-8B87-309DFBA3499B}" presName="parentLeftMargin" presStyleLbl="node1" presStyleIdx="2" presStyleCnt="5"/>
      <dgm:spPr/>
    </dgm:pt>
    <dgm:pt modelId="{CB306CA4-B6F8-4434-8416-9B96EDC169A2}" type="pres">
      <dgm:prSet presAssocID="{E5A86E8A-D01D-4936-8B87-309DFBA3499B}" presName="parentText" presStyleLbl="node1" presStyleIdx="3" presStyleCnt="5">
        <dgm:presLayoutVars>
          <dgm:chMax val="0"/>
          <dgm:bulletEnabled val="1"/>
        </dgm:presLayoutVars>
      </dgm:prSet>
      <dgm:spPr/>
    </dgm:pt>
    <dgm:pt modelId="{86C46623-DF1E-406D-919A-2171AFF004B6}" type="pres">
      <dgm:prSet presAssocID="{E5A86E8A-D01D-4936-8B87-309DFBA3499B}" presName="negativeSpace" presStyleCnt="0"/>
      <dgm:spPr/>
    </dgm:pt>
    <dgm:pt modelId="{A3EE88FD-DA89-497A-A175-E84D60D26572}" type="pres">
      <dgm:prSet presAssocID="{E5A86E8A-D01D-4936-8B87-309DFBA3499B}" presName="childText" presStyleLbl="conFgAcc1" presStyleIdx="3" presStyleCnt="5">
        <dgm:presLayoutVars>
          <dgm:bulletEnabled val="1"/>
        </dgm:presLayoutVars>
      </dgm:prSet>
      <dgm:spPr/>
    </dgm:pt>
    <dgm:pt modelId="{C22335B2-5DA7-45F9-8603-1FBE11FEA24E}" type="pres">
      <dgm:prSet presAssocID="{30CC28FF-7D8E-484B-9580-A39D55AF3D84}" presName="spaceBetweenRectangles" presStyleCnt="0"/>
      <dgm:spPr/>
    </dgm:pt>
    <dgm:pt modelId="{AFFBC2DA-94EA-42C0-A554-7332D443DA76}" type="pres">
      <dgm:prSet presAssocID="{2ABA8856-AA0B-47C3-9256-8E5D7186D24C}" presName="parentLin" presStyleCnt="0"/>
      <dgm:spPr/>
    </dgm:pt>
    <dgm:pt modelId="{582B9570-3F83-4EF4-9281-CA19AA8D808E}" type="pres">
      <dgm:prSet presAssocID="{2ABA8856-AA0B-47C3-9256-8E5D7186D24C}" presName="parentLeftMargin" presStyleLbl="node1" presStyleIdx="3" presStyleCnt="5"/>
      <dgm:spPr/>
    </dgm:pt>
    <dgm:pt modelId="{54480FAD-2634-4180-AC38-A2FF50619E3E}" type="pres">
      <dgm:prSet presAssocID="{2ABA8856-AA0B-47C3-9256-8E5D7186D24C}" presName="parentText" presStyleLbl="node1" presStyleIdx="4" presStyleCnt="5">
        <dgm:presLayoutVars>
          <dgm:chMax val="0"/>
          <dgm:bulletEnabled val="1"/>
        </dgm:presLayoutVars>
      </dgm:prSet>
      <dgm:spPr/>
    </dgm:pt>
    <dgm:pt modelId="{4D6EB3FB-8378-44BC-A986-D893BD3F9E10}" type="pres">
      <dgm:prSet presAssocID="{2ABA8856-AA0B-47C3-9256-8E5D7186D24C}" presName="negativeSpace" presStyleCnt="0"/>
      <dgm:spPr/>
    </dgm:pt>
    <dgm:pt modelId="{0591705F-0EE7-4E61-8962-85E8840F0A4E}" type="pres">
      <dgm:prSet presAssocID="{2ABA8856-AA0B-47C3-9256-8E5D7186D24C}" presName="childText" presStyleLbl="conFgAcc1" presStyleIdx="4" presStyleCnt="5">
        <dgm:presLayoutVars>
          <dgm:bulletEnabled val="1"/>
        </dgm:presLayoutVars>
      </dgm:prSet>
      <dgm:spPr/>
    </dgm:pt>
  </dgm:ptLst>
  <dgm:cxnLst>
    <dgm:cxn modelId="{1AA44E03-F092-477C-9006-38F3A7C68A2A}" srcId="{4CAF0BED-89B7-49F8-8667-164FB753FF72}" destId="{841AE172-D561-477B-AB8B-26E395D6E461}" srcOrd="0" destOrd="0" parTransId="{27495BF8-B096-4830-A0CD-20580BB2C9D3}" sibTransId="{75FFA677-A1A9-44A5-A251-1275FED5D27B}"/>
    <dgm:cxn modelId="{B258D408-16DF-415F-9D7F-5E9D9015F52B}" type="presOf" srcId="{5BE37175-3823-4CD4-AF85-B5187FBA792A}" destId="{A3EE88FD-DA89-497A-A175-E84D60D26572}" srcOrd="0" destOrd="0" presId="urn:microsoft.com/office/officeart/2005/8/layout/list1"/>
    <dgm:cxn modelId="{1A3AFB08-352D-48DB-8F0B-869EB2F0E5E1}" srcId="{E5A86E8A-D01D-4936-8B87-309DFBA3499B}" destId="{5BE37175-3823-4CD4-AF85-B5187FBA792A}" srcOrd="0" destOrd="0" parTransId="{944BA80F-64AA-446F-8E88-332150483AFA}" sibTransId="{71E2EB8C-0F41-4411-B958-C3B7471DAC67}"/>
    <dgm:cxn modelId="{D9E07816-D242-4CB5-8FBC-C36DF024342E}" srcId="{E98671D5-9528-4F4D-950B-A8AB8459A328}" destId="{0396B51E-D50A-456E-888F-32F1DA1FCEE4}" srcOrd="0" destOrd="0" parTransId="{6859D8B9-5C30-4544-8B87-948B7E463518}" sibTransId="{7B3BFB56-AD9C-4F2D-A937-D60118707FFF}"/>
    <dgm:cxn modelId="{A702412D-F638-4A72-BD5F-EA22EFB6962C}" srcId="{C87D939A-C218-407A-A081-3803D072AAB6}" destId="{2ABA8856-AA0B-47C3-9256-8E5D7186D24C}" srcOrd="4" destOrd="0" parTransId="{F94C6CB3-2210-42E2-9D6A-5B88E410F724}" sibTransId="{4F0023D7-140B-4665-8E0A-AA88FCDD19BD}"/>
    <dgm:cxn modelId="{11AD7334-5C89-468F-B04C-D0E6160DFFB0}" srcId="{C87D939A-C218-407A-A081-3803D072AAB6}" destId="{099B7EBB-F95B-4644-963B-5FEACE7E106D}" srcOrd="0" destOrd="0" parTransId="{3DAED464-2051-4E99-A2BC-7B161B6B9A31}" sibTransId="{A6DC8DD6-C7AC-42ED-952C-0D2DCF3EDED0}"/>
    <dgm:cxn modelId="{9572D434-1B61-47D9-B73C-5C053D7E6A9F}" srcId="{C87D939A-C218-407A-A081-3803D072AAB6}" destId="{E5A86E8A-D01D-4936-8B87-309DFBA3499B}" srcOrd="3" destOrd="0" parTransId="{16F46E95-CCC7-4B7A-A434-E9AD6E0F1B35}" sibTransId="{30CC28FF-7D8E-484B-9580-A39D55AF3D84}"/>
    <dgm:cxn modelId="{28AACF3F-108E-4F78-821C-E4C8DB21DA50}" type="presOf" srcId="{C87D939A-C218-407A-A081-3803D072AAB6}" destId="{02548CD7-0B96-4910-A207-282A4F509DCA}" srcOrd="0" destOrd="0" presId="urn:microsoft.com/office/officeart/2005/8/layout/list1"/>
    <dgm:cxn modelId="{7EA6EF45-035A-49DF-AB15-3C0D4A92048B}" type="presOf" srcId="{4CAF0BED-89B7-49F8-8667-164FB753FF72}" destId="{87FB9EE5-43DA-4010-BDA8-105DF06CDF7B}" srcOrd="0" destOrd="0" presId="urn:microsoft.com/office/officeart/2005/8/layout/list1"/>
    <dgm:cxn modelId="{C437B349-6A3E-411A-AE6F-52C59E358B8B}" type="presOf" srcId="{2ABA8856-AA0B-47C3-9256-8E5D7186D24C}" destId="{54480FAD-2634-4180-AC38-A2FF50619E3E}" srcOrd="1" destOrd="0" presId="urn:microsoft.com/office/officeart/2005/8/layout/list1"/>
    <dgm:cxn modelId="{7F5A974A-F6E0-4D15-831C-69999B067E02}" type="presOf" srcId="{099B7EBB-F95B-4644-963B-5FEACE7E106D}" destId="{BD1D32C7-AC46-472D-9E5E-8AFD3269887B}" srcOrd="1" destOrd="0" presId="urn:microsoft.com/office/officeart/2005/8/layout/list1"/>
    <dgm:cxn modelId="{B598734B-A305-41ED-B8D4-B7B843CD8B53}" type="presOf" srcId="{4CAF0BED-89B7-49F8-8667-164FB753FF72}" destId="{EA8FBC95-F4B5-4251-9B3F-683F7D9A95AC}" srcOrd="1" destOrd="0" presId="urn:microsoft.com/office/officeart/2005/8/layout/list1"/>
    <dgm:cxn modelId="{9849A356-5B23-4614-B979-3D9985504AEA}" type="presOf" srcId="{E5A86E8A-D01D-4936-8B87-309DFBA3499B}" destId="{1013844B-98A4-4A79-B104-140D76785265}" srcOrd="0" destOrd="0" presId="urn:microsoft.com/office/officeart/2005/8/layout/list1"/>
    <dgm:cxn modelId="{6C02CF56-9567-4B6A-B19D-0C0026BFD486}" srcId="{C87D939A-C218-407A-A081-3803D072AAB6}" destId="{E98671D5-9528-4F4D-950B-A8AB8459A328}" srcOrd="2" destOrd="0" parTransId="{36AB2D93-F5E9-4BA4-B546-2E046F76FDCC}" sibTransId="{B0921AD4-DF72-4E59-8C54-67FADBF7D1E6}"/>
    <dgm:cxn modelId="{25A9A492-9D34-4AE8-B477-591E79E321FE}" type="presOf" srcId="{29DC39D6-457D-415D-B175-4E8BA7806677}" destId="{0591705F-0EE7-4E61-8962-85E8840F0A4E}" srcOrd="0" destOrd="0" presId="urn:microsoft.com/office/officeart/2005/8/layout/list1"/>
    <dgm:cxn modelId="{F7DBB2A4-7F3D-4AF4-B48A-EBF4FD318DB6}" type="presOf" srcId="{10CE8EFA-DF69-45F7-99C7-42A663F3E8D7}" destId="{D1048714-A9D1-4AD3-9EAD-BC0004380F33}" srcOrd="0" destOrd="0" presId="urn:microsoft.com/office/officeart/2005/8/layout/list1"/>
    <dgm:cxn modelId="{F64128AE-294C-4316-A44A-821B7241E651}" type="presOf" srcId="{0396B51E-D50A-456E-888F-32F1DA1FCEE4}" destId="{C510D8FC-CD11-47AA-B84C-DB3C1D7E5641}" srcOrd="0" destOrd="0" presId="urn:microsoft.com/office/officeart/2005/8/layout/list1"/>
    <dgm:cxn modelId="{E1101BB8-B256-44D3-B798-602365BAB968}" type="presOf" srcId="{2ABA8856-AA0B-47C3-9256-8E5D7186D24C}" destId="{582B9570-3F83-4EF4-9281-CA19AA8D808E}" srcOrd="0" destOrd="0" presId="urn:microsoft.com/office/officeart/2005/8/layout/list1"/>
    <dgm:cxn modelId="{3C0090BB-4FBE-429A-8174-EA0C2BD5A4F8}" type="presOf" srcId="{099B7EBB-F95B-4644-963B-5FEACE7E106D}" destId="{36CC1285-E4A1-4DA1-A2C2-47BD7D0C7EA4}" srcOrd="0" destOrd="0" presId="urn:microsoft.com/office/officeart/2005/8/layout/list1"/>
    <dgm:cxn modelId="{229D44C8-0249-43D2-92BC-EB498F44EA15}" srcId="{2ABA8856-AA0B-47C3-9256-8E5D7186D24C}" destId="{29DC39D6-457D-415D-B175-4E8BA7806677}" srcOrd="0" destOrd="0" parTransId="{99520789-667A-439E-B106-C1B66A3CEE64}" sibTransId="{BE355327-E391-4C53-AC2A-11D737951055}"/>
    <dgm:cxn modelId="{205DB0CA-356D-4C7C-B35F-93BCAC53ACBD}" type="presOf" srcId="{841AE172-D561-477B-AB8B-26E395D6E461}" destId="{D2DC6D85-AC62-43A2-88F5-99BFC58C7D99}" srcOrd="0" destOrd="0" presId="urn:microsoft.com/office/officeart/2005/8/layout/list1"/>
    <dgm:cxn modelId="{9B8125DC-FC20-41CA-95A6-06DA65A6DD35}" type="presOf" srcId="{E98671D5-9528-4F4D-950B-A8AB8459A328}" destId="{81DA64C1-CD88-497F-A968-2A9B54D39265}" srcOrd="1" destOrd="0" presId="urn:microsoft.com/office/officeart/2005/8/layout/list1"/>
    <dgm:cxn modelId="{7B744BDE-6FFF-41D0-9442-F37B92B13D2D}" type="presOf" srcId="{E98671D5-9528-4F4D-950B-A8AB8459A328}" destId="{CC73787D-F926-43F1-A090-225F403D778E}" srcOrd="0" destOrd="0" presId="urn:microsoft.com/office/officeart/2005/8/layout/list1"/>
    <dgm:cxn modelId="{CD9944E6-E98E-4FC8-B2AD-E5791C1AB117}" srcId="{099B7EBB-F95B-4644-963B-5FEACE7E106D}" destId="{10CE8EFA-DF69-45F7-99C7-42A663F3E8D7}" srcOrd="0" destOrd="0" parTransId="{F201CB47-626F-4ABF-BAF4-8C009579FE20}" sibTransId="{222654DF-F130-4F79-AF5C-41F3D8D7B7B8}"/>
    <dgm:cxn modelId="{D9AE85FD-C0CF-4ABC-A397-9D1EF7EE4208}" srcId="{C87D939A-C218-407A-A081-3803D072AAB6}" destId="{4CAF0BED-89B7-49F8-8667-164FB753FF72}" srcOrd="1" destOrd="0" parTransId="{86A1B940-2866-446E-93BD-1255F52CF53D}" sibTransId="{2659D02A-4CD1-4838-BCEA-897A6F8E4BDC}"/>
    <dgm:cxn modelId="{B9CB80FF-6221-4BA6-A9D9-49F5433E3FB9}" type="presOf" srcId="{E5A86E8A-D01D-4936-8B87-309DFBA3499B}" destId="{CB306CA4-B6F8-4434-8416-9B96EDC169A2}" srcOrd="1" destOrd="0" presId="urn:microsoft.com/office/officeart/2005/8/layout/list1"/>
    <dgm:cxn modelId="{3CD93082-DA72-4B0A-B446-0F886EC288ED}" type="presParOf" srcId="{02548CD7-0B96-4910-A207-282A4F509DCA}" destId="{43648818-B6CD-4E2F-9BD2-DE02DB4C70F0}" srcOrd="0" destOrd="0" presId="urn:microsoft.com/office/officeart/2005/8/layout/list1"/>
    <dgm:cxn modelId="{A1A8117F-188C-4A38-9D20-B15B1952A9B0}" type="presParOf" srcId="{43648818-B6CD-4E2F-9BD2-DE02DB4C70F0}" destId="{36CC1285-E4A1-4DA1-A2C2-47BD7D0C7EA4}" srcOrd="0" destOrd="0" presId="urn:microsoft.com/office/officeart/2005/8/layout/list1"/>
    <dgm:cxn modelId="{9E3AD18C-F85A-4EF1-9CC0-7E13E8CC7CB8}" type="presParOf" srcId="{43648818-B6CD-4E2F-9BD2-DE02DB4C70F0}" destId="{BD1D32C7-AC46-472D-9E5E-8AFD3269887B}" srcOrd="1" destOrd="0" presId="urn:microsoft.com/office/officeart/2005/8/layout/list1"/>
    <dgm:cxn modelId="{EB3F27E1-A37D-4C73-823B-16CF798F545C}" type="presParOf" srcId="{02548CD7-0B96-4910-A207-282A4F509DCA}" destId="{957F25E3-1A86-4ABE-9EA4-C40BCC0386F2}" srcOrd="1" destOrd="0" presId="urn:microsoft.com/office/officeart/2005/8/layout/list1"/>
    <dgm:cxn modelId="{EF3953CB-F755-4F19-BFFC-65925608F277}" type="presParOf" srcId="{02548CD7-0B96-4910-A207-282A4F509DCA}" destId="{D1048714-A9D1-4AD3-9EAD-BC0004380F33}" srcOrd="2" destOrd="0" presId="urn:microsoft.com/office/officeart/2005/8/layout/list1"/>
    <dgm:cxn modelId="{8EA5A2BF-0AFB-4556-85E4-C2439D4D91D0}" type="presParOf" srcId="{02548CD7-0B96-4910-A207-282A4F509DCA}" destId="{3971291D-8050-4A03-9959-597DE559BE66}" srcOrd="3" destOrd="0" presId="urn:microsoft.com/office/officeart/2005/8/layout/list1"/>
    <dgm:cxn modelId="{F2759D8A-1019-4F05-BC9C-BB367CEDA310}" type="presParOf" srcId="{02548CD7-0B96-4910-A207-282A4F509DCA}" destId="{6796078A-DAAB-486C-ACD3-C51B0F9DCC85}" srcOrd="4" destOrd="0" presId="urn:microsoft.com/office/officeart/2005/8/layout/list1"/>
    <dgm:cxn modelId="{45CD26A8-A641-4540-9D84-93B523F10E98}" type="presParOf" srcId="{6796078A-DAAB-486C-ACD3-C51B0F9DCC85}" destId="{87FB9EE5-43DA-4010-BDA8-105DF06CDF7B}" srcOrd="0" destOrd="0" presId="urn:microsoft.com/office/officeart/2005/8/layout/list1"/>
    <dgm:cxn modelId="{715BAC1C-1884-4C48-839E-E3942B0D7CC8}" type="presParOf" srcId="{6796078A-DAAB-486C-ACD3-C51B0F9DCC85}" destId="{EA8FBC95-F4B5-4251-9B3F-683F7D9A95AC}" srcOrd="1" destOrd="0" presId="urn:microsoft.com/office/officeart/2005/8/layout/list1"/>
    <dgm:cxn modelId="{282CA646-9427-48F3-9376-C3304F925FD9}" type="presParOf" srcId="{02548CD7-0B96-4910-A207-282A4F509DCA}" destId="{93F6211F-C584-4A6F-8638-7B5D9374EF40}" srcOrd="5" destOrd="0" presId="urn:microsoft.com/office/officeart/2005/8/layout/list1"/>
    <dgm:cxn modelId="{B29F1822-4F0C-4A5C-8B10-469DF9FD7C8C}" type="presParOf" srcId="{02548CD7-0B96-4910-A207-282A4F509DCA}" destId="{D2DC6D85-AC62-43A2-88F5-99BFC58C7D99}" srcOrd="6" destOrd="0" presId="urn:microsoft.com/office/officeart/2005/8/layout/list1"/>
    <dgm:cxn modelId="{CD40361E-E62D-4A5A-8123-F4C1BF98FAA0}" type="presParOf" srcId="{02548CD7-0B96-4910-A207-282A4F509DCA}" destId="{EFCE93F6-6393-48EF-BBBF-80105E7DDFDD}" srcOrd="7" destOrd="0" presId="urn:microsoft.com/office/officeart/2005/8/layout/list1"/>
    <dgm:cxn modelId="{395A5CCE-0B7D-4C3F-A28E-AC49FE7F62EC}" type="presParOf" srcId="{02548CD7-0B96-4910-A207-282A4F509DCA}" destId="{02079B21-83BD-4937-AD79-B407244BC2B7}" srcOrd="8" destOrd="0" presId="urn:microsoft.com/office/officeart/2005/8/layout/list1"/>
    <dgm:cxn modelId="{4615173F-A4CD-44A9-B32D-11537B5321B8}" type="presParOf" srcId="{02079B21-83BD-4937-AD79-B407244BC2B7}" destId="{CC73787D-F926-43F1-A090-225F403D778E}" srcOrd="0" destOrd="0" presId="urn:microsoft.com/office/officeart/2005/8/layout/list1"/>
    <dgm:cxn modelId="{D681FC41-E768-4223-9DC2-AAA4E37A223B}" type="presParOf" srcId="{02079B21-83BD-4937-AD79-B407244BC2B7}" destId="{81DA64C1-CD88-497F-A968-2A9B54D39265}" srcOrd="1" destOrd="0" presId="urn:microsoft.com/office/officeart/2005/8/layout/list1"/>
    <dgm:cxn modelId="{0EDA1D8F-B850-4A2A-929A-2610B88FA77F}" type="presParOf" srcId="{02548CD7-0B96-4910-A207-282A4F509DCA}" destId="{3C53731C-8CC3-4EE8-AD27-183CD3BABCEF}" srcOrd="9" destOrd="0" presId="urn:microsoft.com/office/officeart/2005/8/layout/list1"/>
    <dgm:cxn modelId="{6CB7531D-70F8-43BD-A98C-277EB1A379DE}" type="presParOf" srcId="{02548CD7-0B96-4910-A207-282A4F509DCA}" destId="{C510D8FC-CD11-47AA-B84C-DB3C1D7E5641}" srcOrd="10" destOrd="0" presId="urn:microsoft.com/office/officeart/2005/8/layout/list1"/>
    <dgm:cxn modelId="{55E47CD4-A63E-4971-9374-E6271B49252A}" type="presParOf" srcId="{02548CD7-0B96-4910-A207-282A4F509DCA}" destId="{B056EDB2-7B65-4231-BD49-DCA92F43AF42}" srcOrd="11" destOrd="0" presId="urn:microsoft.com/office/officeart/2005/8/layout/list1"/>
    <dgm:cxn modelId="{2CFD1A6E-7FC2-4038-A092-ADF5D9DE2D15}" type="presParOf" srcId="{02548CD7-0B96-4910-A207-282A4F509DCA}" destId="{DB390E7C-3C76-4D87-9B59-9DDFBEBC7316}" srcOrd="12" destOrd="0" presId="urn:microsoft.com/office/officeart/2005/8/layout/list1"/>
    <dgm:cxn modelId="{9C36EE73-90AB-4632-889D-301B6F74E3BB}" type="presParOf" srcId="{DB390E7C-3C76-4D87-9B59-9DDFBEBC7316}" destId="{1013844B-98A4-4A79-B104-140D76785265}" srcOrd="0" destOrd="0" presId="urn:microsoft.com/office/officeart/2005/8/layout/list1"/>
    <dgm:cxn modelId="{AF464702-BD3D-4903-8A43-F271F027FE56}" type="presParOf" srcId="{DB390E7C-3C76-4D87-9B59-9DDFBEBC7316}" destId="{CB306CA4-B6F8-4434-8416-9B96EDC169A2}" srcOrd="1" destOrd="0" presId="urn:microsoft.com/office/officeart/2005/8/layout/list1"/>
    <dgm:cxn modelId="{76C8178F-8656-4A12-BDA4-570B00A8E3D0}" type="presParOf" srcId="{02548CD7-0B96-4910-A207-282A4F509DCA}" destId="{86C46623-DF1E-406D-919A-2171AFF004B6}" srcOrd="13" destOrd="0" presId="urn:microsoft.com/office/officeart/2005/8/layout/list1"/>
    <dgm:cxn modelId="{10636045-61E3-4E3A-A693-6D72C35E3B77}" type="presParOf" srcId="{02548CD7-0B96-4910-A207-282A4F509DCA}" destId="{A3EE88FD-DA89-497A-A175-E84D60D26572}" srcOrd="14" destOrd="0" presId="urn:microsoft.com/office/officeart/2005/8/layout/list1"/>
    <dgm:cxn modelId="{BE6A81A0-3AB0-4069-8ACB-D9D314D06FAE}" type="presParOf" srcId="{02548CD7-0B96-4910-A207-282A4F509DCA}" destId="{C22335B2-5DA7-45F9-8603-1FBE11FEA24E}" srcOrd="15" destOrd="0" presId="urn:microsoft.com/office/officeart/2005/8/layout/list1"/>
    <dgm:cxn modelId="{81A36713-5B34-49C2-A238-C9C55A70FCA0}" type="presParOf" srcId="{02548CD7-0B96-4910-A207-282A4F509DCA}" destId="{AFFBC2DA-94EA-42C0-A554-7332D443DA76}" srcOrd="16" destOrd="0" presId="urn:microsoft.com/office/officeart/2005/8/layout/list1"/>
    <dgm:cxn modelId="{3BDDF24D-B445-4A8A-A20E-9E6A4CE165C6}" type="presParOf" srcId="{AFFBC2DA-94EA-42C0-A554-7332D443DA76}" destId="{582B9570-3F83-4EF4-9281-CA19AA8D808E}" srcOrd="0" destOrd="0" presId="urn:microsoft.com/office/officeart/2005/8/layout/list1"/>
    <dgm:cxn modelId="{76A0FB0A-6C99-43AD-98D7-4D4B0347DBF5}" type="presParOf" srcId="{AFFBC2DA-94EA-42C0-A554-7332D443DA76}" destId="{54480FAD-2634-4180-AC38-A2FF50619E3E}" srcOrd="1" destOrd="0" presId="urn:microsoft.com/office/officeart/2005/8/layout/list1"/>
    <dgm:cxn modelId="{15AC1032-AE68-4442-8324-2A802544458F}" type="presParOf" srcId="{02548CD7-0B96-4910-A207-282A4F509DCA}" destId="{4D6EB3FB-8378-44BC-A986-D893BD3F9E10}" srcOrd="17" destOrd="0" presId="urn:microsoft.com/office/officeart/2005/8/layout/list1"/>
    <dgm:cxn modelId="{C8726A50-6890-411D-BEDC-72E00C0082CF}" type="presParOf" srcId="{02548CD7-0B96-4910-A207-282A4F509DCA}" destId="{0591705F-0EE7-4E61-8962-85E8840F0A4E}"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FF8669-4991-478E-8359-55A8FB7A86CD}" type="doc">
      <dgm:prSet loTypeId="urn:microsoft.com/office/officeart/2005/8/layout/pyramid2" loCatId="list" qsTypeId="urn:microsoft.com/office/officeart/2005/8/quickstyle/simple1" qsCatId="simple" csTypeId="urn:microsoft.com/office/officeart/2005/8/colors/accent1_2" csCatId="accent1" phldr="1"/>
      <dgm:spPr/>
    </dgm:pt>
    <dgm:pt modelId="{B5D86AFD-3A17-44BF-B5AB-D1A0CDF25E33}">
      <dgm:prSet phldrT="[Text]"/>
      <dgm:spPr/>
      <dgm:t>
        <a:bodyPr/>
        <a:lstStyle/>
        <a:p>
          <a:r>
            <a:rPr lang="de-DE" dirty="0"/>
            <a:t>Risk </a:t>
          </a:r>
          <a:r>
            <a:rPr lang="de-DE" dirty="0" err="1"/>
            <a:t>components</a:t>
          </a:r>
          <a:endParaRPr lang="en-US" dirty="0"/>
        </a:p>
      </dgm:t>
    </dgm:pt>
    <dgm:pt modelId="{62A6BB0D-F69F-4AD3-9C11-E5DA0661F377}" type="parTrans" cxnId="{1C68C937-F7F7-4A26-B7CB-C4C5599CEEE9}">
      <dgm:prSet/>
      <dgm:spPr/>
      <dgm:t>
        <a:bodyPr/>
        <a:lstStyle/>
        <a:p>
          <a:endParaRPr lang="en-US"/>
        </a:p>
      </dgm:t>
    </dgm:pt>
    <dgm:pt modelId="{0DBD340B-6C80-4F8F-9C76-4A6A16D6CAFF}" type="sibTrans" cxnId="{1C68C937-F7F7-4A26-B7CB-C4C5599CEEE9}">
      <dgm:prSet/>
      <dgm:spPr/>
      <dgm:t>
        <a:bodyPr/>
        <a:lstStyle/>
        <a:p>
          <a:endParaRPr lang="en-US"/>
        </a:p>
      </dgm:t>
    </dgm:pt>
    <dgm:pt modelId="{AD6421E0-2512-431B-BD15-A1345C514737}">
      <dgm:prSet phldrT="[Text]"/>
      <dgm:spPr/>
      <dgm:t>
        <a:bodyPr/>
        <a:lstStyle/>
        <a:p>
          <a:r>
            <a:rPr lang="de-DE" dirty="0"/>
            <a:t>Profit </a:t>
          </a:r>
          <a:r>
            <a:rPr lang="de-DE" dirty="0" err="1"/>
            <a:t>components</a:t>
          </a:r>
          <a:endParaRPr lang="en-US" dirty="0"/>
        </a:p>
      </dgm:t>
    </dgm:pt>
    <dgm:pt modelId="{2D62F08B-CCB8-41E5-992C-1347AF56084D}" type="parTrans" cxnId="{D1FE9369-813C-4FBE-A32A-63366DED75A3}">
      <dgm:prSet/>
      <dgm:spPr/>
      <dgm:t>
        <a:bodyPr/>
        <a:lstStyle/>
        <a:p>
          <a:endParaRPr lang="en-US"/>
        </a:p>
      </dgm:t>
    </dgm:pt>
    <dgm:pt modelId="{171621AA-B641-4BF8-B05F-AFCC8E870707}" type="sibTrans" cxnId="{D1FE9369-813C-4FBE-A32A-63366DED75A3}">
      <dgm:prSet/>
      <dgm:spPr/>
      <dgm:t>
        <a:bodyPr/>
        <a:lstStyle/>
        <a:p>
          <a:endParaRPr lang="en-US"/>
        </a:p>
      </dgm:t>
    </dgm:pt>
    <dgm:pt modelId="{582AFE1B-CC1D-476C-8D28-59C4805127CA}" type="pres">
      <dgm:prSet presAssocID="{9FFF8669-4991-478E-8359-55A8FB7A86CD}" presName="compositeShape" presStyleCnt="0">
        <dgm:presLayoutVars>
          <dgm:dir/>
          <dgm:resizeHandles/>
        </dgm:presLayoutVars>
      </dgm:prSet>
      <dgm:spPr/>
    </dgm:pt>
    <dgm:pt modelId="{1F9EAF08-A6B5-4614-9789-A8CAC543F81F}" type="pres">
      <dgm:prSet presAssocID="{9FFF8669-4991-478E-8359-55A8FB7A86CD}" presName="pyramid" presStyleLbl="node1" presStyleIdx="0" presStyleCnt="1"/>
      <dgm:spPr/>
    </dgm:pt>
    <dgm:pt modelId="{57267A7E-CA5D-45AA-85C8-07351333973D}" type="pres">
      <dgm:prSet presAssocID="{9FFF8669-4991-478E-8359-55A8FB7A86CD}" presName="theList" presStyleCnt="0"/>
      <dgm:spPr/>
    </dgm:pt>
    <dgm:pt modelId="{DC07B4D2-7844-4E44-8CF7-FA0980CE9CFC}" type="pres">
      <dgm:prSet presAssocID="{B5D86AFD-3A17-44BF-B5AB-D1A0CDF25E33}" presName="aNode" presStyleLbl="fgAcc1" presStyleIdx="0" presStyleCnt="2" custLinFactY="6667" custLinFactNeighborX="-13710" custLinFactNeighborY="100000">
        <dgm:presLayoutVars>
          <dgm:bulletEnabled val="1"/>
        </dgm:presLayoutVars>
      </dgm:prSet>
      <dgm:spPr/>
    </dgm:pt>
    <dgm:pt modelId="{B239C6F3-25CF-48DE-B395-2E47F09182BF}" type="pres">
      <dgm:prSet presAssocID="{B5D86AFD-3A17-44BF-B5AB-D1A0CDF25E33}" presName="aSpace" presStyleCnt="0"/>
      <dgm:spPr/>
    </dgm:pt>
    <dgm:pt modelId="{77D7A5AC-CD15-4CAA-9636-D1D1B0CB2723}" type="pres">
      <dgm:prSet presAssocID="{AD6421E0-2512-431B-BD15-A1345C514737}" presName="aNode" presStyleLbl="fgAcc1" presStyleIdx="1" presStyleCnt="2" custLinFactY="6494" custLinFactNeighborX="-13710" custLinFactNeighborY="100000">
        <dgm:presLayoutVars>
          <dgm:bulletEnabled val="1"/>
        </dgm:presLayoutVars>
      </dgm:prSet>
      <dgm:spPr/>
    </dgm:pt>
    <dgm:pt modelId="{DD8F7043-D06C-4E51-95E3-4ECEF7117BAA}" type="pres">
      <dgm:prSet presAssocID="{AD6421E0-2512-431B-BD15-A1345C514737}" presName="aSpace" presStyleCnt="0"/>
      <dgm:spPr/>
    </dgm:pt>
  </dgm:ptLst>
  <dgm:cxnLst>
    <dgm:cxn modelId="{15474932-C4B4-4AED-85D7-9C6E5DEA94BE}" type="presOf" srcId="{9FFF8669-4991-478E-8359-55A8FB7A86CD}" destId="{582AFE1B-CC1D-476C-8D28-59C4805127CA}" srcOrd="0" destOrd="0" presId="urn:microsoft.com/office/officeart/2005/8/layout/pyramid2"/>
    <dgm:cxn modelId="{1C68C937-F7F7-4A26-B7CB-C4C5599CEEE9}" srcId="{9FFF8669-4991-478E-8359-55A8FB7A86CD}" destId="{B5D86AFD-3A17-44BF-B5AB-D1A0CDF25E33}" srcOrd="0" destOrd="0" parTransId="{62A6BB0D-F69F-4AD3-9C11-E5DA0661F377}" sibTransId="{0DBD340B-6C80-4F8F-9C76-4A6A16D6CAFF}"/>
    <dgm:cxn modelId="{D1FE9369-813C-4FBE-A32A-63366DED75A3}" srcId="{9FFF8669-4991-478E-8359-55A8FB7A86CD}" destId="{AD6421E0-2512-431B-BD15-A1345C514737}" srcOrd="1" destOrd="0" parTransId="{2D62F08B-CCB8-41E5-992C-1347AF56084D}" sibTransId="{171621AA-B641-4BF8-B05F-AFCC8E870707}"/>
    <dgm:cxn modelId="{51C1DF79-A723-48E3-B892-60122D6C33E4}" type="presOf" srcId="{B5D86AFD-3A17-44BF-B5AB-D1A0CDF25E33}" destId="{DC07B4D2-7844-4E44-8CF7-FA0980CE9CFC}" srcOrd="0" destOrd="0" presId="urn:microsoft.com/office/officeart/2005/8/layout/pyramid2"/>
    <dgm:cxn modelId="{1F94B2CA-8875-4FBA-9788-19DBA22DE63B}" type="presOf" srcId="{AD6421E0-2512-431B-BD15-A1345C514737}" destId="{77D7A5AC-CD15-4CAA-9636-D1D1B0CB2723}" srcOrd="0" destOrd="0" presId="urn:microsoft.com/office/officeart/2005/8/layout/pyramid2"/>
    <dgm:cxn modelId="{3F4FE354-3D54-4C4C-AEBF-6F6AF74AAE40}" type="presParOf" srcId="{582AFE1B-CC1D-476C-8D28-59C4805127CA}" destId="{1F9EAF08-A6B5-4614-9789-A8CAC543F81F}" srcOrd="0" destOrd="0" presId="urn:microsoft.com/office/officeart/2005/8/layout/pyramid2"/>
    <dgm:cxn modelId="{C59C3D92-44F2-4B45-A0DC-E2CBB6EDED11}" type="presParOf" srcId="{582AFE1B-CC1D-476C-8D28-59C4805127CA}" destId="{57267A7E-CA5D-45AA-85C8-07351333973D}" srcOrd="1" destOrd="0" presId="urn:microsoft.com/office/officeart/2005/8/layout/pyramid2"/>
    <dgm:cxn modelId="{2537DA24-3806-4779-9D70-6C2C488BCC68}" type="presParOf" srcId="{57267A7E-CA5D-45AA-85C8-07351333973D}" destId="{DC07B4D2-7844-4E44-8CF7-FA0980CE9CFC}" srcOrd="0" destOrd="0" presId="urn:microsoft.com/office/officeart/2005/8/layout/pyramid2"/>
    <dgm:cxn modelId="{1D3FAD83-8FA5-4FCA-ABB1-939D84B1910A}" type="presParOf" srcId="{57267A7E-CA5D-45AA-85C8-07351333973D}" destId="{B239C6F3-25CF-48DE-B395-2E47F09182BF}" srcOrd="1" destOrd="0" presId="urn:microsoft.com/office/officeart/2005/8/layout/pyramid2"/>
    <dgm:cxn modelId="{50757018-657F-4DF7-B2A2-CE7D4B40388A}" type="presParOf" srcId="{57267A7E-CA5D-45AA-85C8-07351333973D}" destId="{77D7A5AC-CD15-4CAA-9636-D1D1B0CB2723}" srcOrd="2" destOrd="0" presId="urn:microsoft.com/office/officeart/2005/8/layout/pyramid2"/>
    <dgm:cxn modelId="{1A85E8D5-CEAD-4E60-B6EA-CA106D057DDF}" type="presParOf" srcId="{57267A7E-CA5D-45AA-85C8-07351333973D}" destId="{DD8F7043-D06C-4E51-95E3-4ECEF7117BAA}" srcOrd="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488E35-691C-44AF-AD53-3BF686B4B2B5}"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8662CC6D-432B-4004-9C28-7036F38ABFE3}">
      <dgm:prSet phldrT="[Text]"/>
      <dgm:spPr/>
      <dgm:t>
        <a:bodyPr/>
        <a:lstStyle/>
        <a:p>
          <a:r>
            <a:rPr lang="de-DE" dirty="0"/>
            <a:t>MSME-</a:t>
          </a:r>
        </a:p>
        <a:p>
          <a:r>
            <a:rPr lang="de-DE" dirty="0"/>
            <a:t>Lending</a:t>
          </a:r>
          <a:endParaRPr lang="en-US" dirty="0"/>
        </a:p>
      </dgm:t>
    </dgm:pt>
    <dgm:pt modelId="{72D82341-7C3B-4663-B760-BCA3969C0218}" type="parTrans" cxnId="{20673A25-872F-45A3-A56C-323401BEDBDB}">
      <dgm:prSet/>
      <dgm:spPr/>
      <dgm:t>
        <a:bodyPr/>
        <a:lstStyle/>
        <a:p>
          <a:endParaRPr lang="en-US"/>
        </a:p>
      </dgm:t>
    </dgm:pt>
    <dgm:pt modelId="{3D017748-3A65-421C-B587-DA8BF9593C4A}" type="sibTrans" cxnId="{20673A25-872F-45A3-A56C-323401BEDBDB}">
      <dgm:prSet/>
      <dgm:spPr/>
      <dgm:t>
        <a:bodyPr/>
        <a:lstStyle/>
        <a:p>
          <a:endParaRPr lang="en-US"/>
        </a:p>
      </dgm:t>
    </dgm:pt>
    <dgm:pt modelId="{B86E23A0-63B4-448B-9C00-502B935E747F}">
      <dgm:prSet phldrT="[Text]"/>
      <dgm:spPr/>
      <dgm:t>
        <a:bodyPr/>
        <a:lstStyle/>
        <a:p>
          <a:r>
            <a:rPr lang="de-DE" dirty="0"/>
            <a:t>Lean Canvas</a:t>
          </a:r>
          <a:endParaRPr lang="en-US" dirty="0"/>
        </a:p>
      </dgm:t>
    </dgm:pt>
    <dgm:pt modelId="{C2FA2BC0-5F83-4836-89E0-1C90DD0C11BE}" type="parTrans" cxnId="{80212F75-D067-47C9-AB1A-249FCFF5981A}">
      <dgm:prSet/>
      <dgm:spPr/>
      <dgm:t>
        <a:bodyPr/>
        <a:lstStyle/>
        <a:p>
          <a:endParaRPr lang="en-US"/>
        </a:p>
      </dgm:t>
    </dgm:pt>
    <dgm:pt modelId="{8E152945-29F0-4852-8C6B-DA1D52B9F619}" type="sibTrans" cxnId="{80212F75-D067-47C9-AB1A-249FCFF5981A}">
      <dgm:prSet/>
      <dgm:spPr/>
      <dgm:t>
        <a:bodyPr/>
        <a:lstStyle/>
        <a:p>
          <a:endParaRPr lang="en-US"/>
        </a:p>
      </dgm:t>
    </dgm:pt>
    <dgm:pt modelId="{D2C6BE26-8E74-43F8-986D-2C960EB9614E}">
      <dgm:prSet phldrT="[Text]"/>
      <dgm:spPr/>
      <dgm:t>
        <a:bodyPr/>
        <a:lstStyle/>
        <a:p>
          <a:r>
            <a:rPr lang="de-DE" dirty="0"/>
            <a:t>Questions</a:t>
          </a:r>
          <a:endParaRPr lang="en-US" dirty="0"/>
        </a:p>
      </dgm:t>
    </dgm:pt>
    <dgm:pt modelId="{F4BC26CB-4338-4FFC-BFFD-37EA5BB8297E}" type="parTrans" cxnId="{880B4F9B-606C-483A-BA7A-3D228C37ACA8}">
      <dgm:prSet/>
      <dgm:spPr/>
      <dgm:t>
        <a:bodyPr/>
        <a:lstStyle/>
        <a:p>
          <a:endParaRPr lang="en-US"/>
        </a:p>
      </dgm:t>
    </dgm:pt>
    <dgm:pt modelId="{A38B034E-5342-4665-8380-B5A266BF1EB8}" type="sibTrans" cxnId="{880B4F9B-606C-483A-BA7A-3D228C37ACA8}">
      <dgm:prSet/>
      <dgm:spPr/>
      <dgm:t>
        <a:bodyPr/>
        <a:lstStyle/>
        <a:p>
          <a:endParaRPr lang="en-US"/>
        </a:p>
      </dgm:t>
    </dgm:pt>
    <dgm:pt modelId="{74EEA16A-25AF-4CEE-A9EB-60CEFE3D318F}">
      <dgm:prSet phldrT="[Text]"/>
      <dgm:spPr/>
      <dgm:t>
        <a:bodyPr/>
        <a:lstStyle/>
        <a:p>
          <a:r>
            <a:rPr lang="de-DE" dirty="0"/>
            <a:t>Rating</a:t>
          </a:r>
          <a:endParaRPr lang="en-US" dirty="0"/>
        </a:p>
      </dgm:t>
    </dgm:pt>
    <dgm:pt modelId="{8A1F8EFF-5406-44B2-B385-F00E0999B83B}" type="parTrans" cxnId="{3FAE5BBE-7CCE-4FA8-BD00-106D16C53CCB}">
      <dgm:prSet/>
      <dgm:spPr/>
      <dgm:t>
        <a:bodyPr/>
        <a:lstStyle/>
        <a:p>
          <a:endParaRPr lang="en-US"/>
        </a:p>
      </dgm:t>
    </dgm:pt>
    <dgm:pt modelId="{991961DE-6C81-467F-937D-BB5F47013840}" type="sibTrans" cxnId="{3FAE5BBE-7CCE-4FA8-BD00-106D16C53CCB}">
      <dgm:prSet/>
      <dgm:spPr/>
      <dgm:t>
        <a:bodyPr/>
        <a:lstStyle/>
        <a:p>
          <a:endParaRPr lang="en-US"/>
        </a:p>
      </dgm:t>
    </dgm:pt>
    <dgm:pt modelId="{C4F3B57A-BF5D-4A9D-B69F-CFC5AA36995A}">
      <dgm:prSet phldrT="[Text]"/>
      <dgm:spPr/>
      <dgm:t>
        <a:bodyPr/>
        <a:lstStyle/>
        <a:p>
          <a:r>
            <a:rPr lang="de-DE" dirty="0"/>
            <a:t>Risk-</a:t>
          </a:r>
          <a:r>
            <a:rPr lang="de-DE" dirty="0" err="1"/>
            <a:t>Adjusted</a:t>
          </a:r>
          <a:r>
            <a:rPr lang="de-DE" dirty="0"/>
            <a:t> Pricing</a:t>
          </a:r>
          <a:endParaRPr lang="en-US" dirty="0"/>
        </a:p>
      </dgm:t>
    </dgm:pt>
    <dgm:pt modelId="{DB3DBE62-9F5E-492B-86E9-FF6B106F01AD}" type="parTrans" cxnId="{21EBEBD3-AE0D-4505-AFE2-DA67146708FA}">
      <dgm:prSet/>
      <dgm:spPr/>
      <dgm:t>
        <a:bodyPr/>
        <a:lstStyle/>
        <a:p>
          <a:endParaRPr lang="en-US"/>
        </a:p>
      </dgm:t>
    </dgm:pt>
    <dgm:pt modelId="{D403D03A-D296-43E0-9BA9-B098D38581A2}" type="sibTrans" cxnId="{21EBEBD3-AE0D-4505-AFE2-DA67146708FA}">
      <dgm:prSet/>
      <dgm:spPr/>
      <dgm:t>
        <a:bodyPr/>
        <a:lstStyle/>
        <a:p>
          <a:endParaRPr lang="en-US"/>
        </a:p>
      </dgm:t>
    </dgm:pt>
    <dgm:pt modelId="{A716619B-7B7A-4FB8-BF91-78A728E2DD27}">
      <dgm:prSet phldrT="[Text]"/>
      <dgm:spPr/>
      <dgm:t>
        <a:bodyPr/>
        <a:lstStyle/>
        <a:p>
          <a:r>
            <a:rPr lang="de-DE" dirty="0"/>
            <a:t>Financial</a:t>
          </a:r>
        </a:p>
        <a:p>
          <a:r>
            <a:rPr lang="de-DE" dirty="0"/>
            <a:t>Analysis</a:t>
          </a:r>
          <a:endParaRPr lang="en-US" dirty="0"/>
        </a:p>
      </dgm:t>
    </dgm:pt>
    <dgm:pt modelId="{98B82556-CFF3-451B-AE5C-4A4F80CD7654}" type="parTrans" cxnId="{95B5436D-7ADB-4DAC-AB07-60D3F4D3BCCD}">
      <dgm:prSet/>
      <dgm:spPr/>
      <dgm:t>
        <a:bodyPr/>
        <a:lstStyle/>
        <a:p>
          <a:endParaRPr lang="en-US"/>
        </a:p>
      </dgm:t>
    </dgm:pt>
    <dgm:pt modelId="{5F8EDF1E-D28A-4CCA-BDD2-EBFA1A816747}" type="sibTrans" cxnId="{95B5436D-7ADB-4DAC-AB07-60D3F4D3BCCD}">
      <dgm:prSet/>
      <dgm:spPr/>
      <dgm:t>
        <a:bodyPr/>
        <a:lstStyle/>
        <a:p>
          <a:endParaRPr lang="en-US"/>
        </a:p>
      </dgm:t>
    </dgm:pt>
    <dgm:pt modelId="{0D8590C1-4395-4B12-810E-7E2D2EF339A6}">
      <dgm:prSet phldrT="[Text]"/>
      <dgm:spPr/>
      <dgm:t>
        <a:bodyPr/>
        <a:lstStyle/>
        <a:p>
          <a:r>
            <a:rPr lang="de-DE" dirty="0" err="1"/>
            <a:t>Collaterals</a:t>
          </a:r>
          <a:r>
            <a:rPr lang="de-DE" dirty="0"/>
            <a:t> </a:t>
          </a:r>
          <a:endParaRPr lang="en-US" dirty="0"/>
        </a:p>
      </dgm:t>
    </dgm:pt>
    <dgm:pt modelId="{738F93BE-C0EE-4CBB-B475-BC7D8A008705}" type="parTrans" cxnId="{A695B3CE-6A58-46B5-9813-929B01151E53}">
      <dgm:prSet/>
      <dgm:spPr/>
      <dgm:t>
        <a:bodyPr/>
        <a:lstStyle/>
        <a:p>
          <a:endParaRPr lang="en-US"/>
        </a:p>
      </dgm:t>
    </dgm:pt>
    <dgm:pt modelId="{D29C458D-9A34-4B0C-9B98-0BA897B770E9}" type="sibTrans" cxnId="{A695B3CE-6A58-46B5-9813-929B01151E53}">
      <dgm:prSet/>
      <dgm:spPr/>
      <dgm:t>
        <a:bodyPr/>
        <a:lstStyle/>
        <a:p>
          <a:endParaRPr lang="en-US"/>
        </a:p>
      </dgm:t>
    </dgm:pt>
    <dgm:pt modelId="{A91129A6-7A69-4870-AB2E-0222DFC74A42}" type="pres">
      <dgm:prSet presAssocID="{40488E35-691C-44AF-AD53-3BF686B4B2B5}" presName="Name0" presStyleCnt="0">
        <dgm:presLayoutVars>
          <dgm:chMax val="1"/>
          <dgm:chPref val="1"/>
          <dgm:dir/>
          <dgm:animOne val="branch"/>
          <dgm:animLvl val="lvl"/>
        </dgm:presLayoutVars>
      </dgm:prSet>
      <dgm:spPr/>
    </dgm:pt>
    <dgm:pt modelId="{18794DEE-DC62-497E-B12D-583FE4225822}" type="pres">
      <dgm:prSet presAssocID="{8662CC6D-432B-4004-9C28-7036F38ABFE3}" presName="Parent" presStyleLbl="node0" presStyleIdx="0" presStyleCnt="1" custLinFactNeighborX="12" custLinFactNeighborY="14">
        <dgm:presLayoutVars>
          <dgm:chMax val="6"/>
          <dgm:chPref val="6"/>
        </dgm:presLayoutVars>
      </dgm:prSet>
      <dgm:spPr/>
    </dgm:pt>
    <dgm:pt modelId="{0D8898C2-D2E2-462F-9EF5-D80BD1E43082}" type="pres">
      <dgm:prSet presAssocID="{B86E23A0-63B4-448B-9C00-502B935E747F}" presName="Accent1" presStyleCnt="0"/>
      <dgm:spPr/>
    </dgm:pt>
    <dgm:pt modelId="{03ED0F0F-0A9A-442C-BD09-21AA2459BDEC}" type="pres">
      <dgm:prSet presAssocID="{B86E23A0-63B4-448B-9C00-502B935E747F}" presName="Accent" presStyleLbl="bgShp" presStyleIdx="0" presStyleCnt="6"/>
      <dgm:spPr/>
    </dgm:pt>
    <dgm:pt modelId="{60B9998F-B50D-451D-8291-59C0886481A5}" type="pres">
      <dgm:prSet presAssocID="{B86E23A0-63B4-448B-9C00-502B935E747F}" presName="Child1" presStyleLbl="node1" presStyleIdx="0" presStyleCnt="6">
        <dgm:presLayoutVars>
          <dgm:chMax val="0"/>
          <dgm:chPref val="0"/>
          <dgm:bulletEnabled val="1"/>
        </dgm:presLayoutVars>
      </dgm:prSet>
      <dgm:spPr/>
    </dgm:pt>
    <dgm:pt modelId="{0DBB4586-FC0C-47AE-B90D-07F9BE4DE8BC}" type="pres">
      <dgm:prSet presAssocID="{D2C6BE26-8E74-43F8-986D-2C960EB9614E}" presName="Accent2" presStyleCnt="0"/>
      <dgm:spPr/>
    </dgm:pt>
    <dgm:pt modelId="{792F56C4-2E97-4366-A8D6-1D7030A2C928}" type="pres">
      <dgm:prSet presAssocID="{D2C6BE26-8E74-43F8-986D-2C960EB9614E}" presName="Accent" presStyleLbl="bgShp" presStyleIdx="1" presStyleCnt="6"/>
      <dgm:spPr/>
    </dgm:pt>
    <dgm:pt modelId="{8F84A165-7D20-47FD-AEC4-EE6025941027}" type="pres">
      <dgm:prSet presAssocID="{D2C6BE26-8E74-43F8-986D-2C960EB9614E}" presName="Child2" presStyleLbl="node1" presStyleIdx="1" presStyleCnt="6">
        <dgm:presLayoutVars>
          <dgm:chMax val="0"/>
          <dgm:chPref val="0"/>
          <dgm:bulletEnabled val="1"/>
        </dgm:presLayoutVars>
      </dgm:prSet>
      <dgm:spPr/>
    </dgm:pt>
    <dgm:pt modelId="{8E5D5C46-09A3-4C8D-A7A2-4D13F90484AA}" type="pres">
      <dgm:prSet presAssocID="{74EEA16A-25AF-4CEE-A9EB-60CEFE3D318F}" presName="Accent3" presStyleCnt="0"/>
      <dgm:spPr/>
    </dgm:pt>
    <dgm:pt modelId="{6B078BE0-8D05-4431-981F-06C5E71C0623}" type="pres">
      <dgm:prSet presAssocID="{74EEA16A-25AF-4CEE-A9EB-60CEFE3D318F}" presName="Accent" presStyleLbl="bgShp" presStyleIdx="2" presStyleCnt="6"/>
      <dgm:spPr/>
    </dgm:pt>
    <dgm:pt modelId="{3299215F-E5D3-419A-948E-58E5395E7354}" type="pres">
      <dgm:prSet presAssocID="{74EEA16A-25AF-4CEE-A9EB-60CEFE3D318F}" presName="Child3" presStyleLbl="node1" presStyleIdx="2" presStyleCnt="6">
        <dgm:presLayoutVars>
          <dgm:chMax val="0"/>
          <dgm:chPref val="0"/>
          <dgm:bulletEnabled val="1"/>
        </dgm:presLayoutVars>
      </dgm:prSet>
      <dgm:spPr/>
    </dgm:pt>
    <dgm:pt modelId="{FD61B97C-BB57-49C4-A52A-F933E09241C9}" type="pres">
      <dgm:prSet presAssocID="{C4F3B57A-BF5D-4A9D-B69F-CFC5AA36995A}" presName="Accent4" presStyleCnt="0"/>
      <dgm:spPr/>
    </dgm:pt>
    <dgm:pt modelId="{E89A24B2-7B6A-4E5E-AE4E-03A724181A8D}" type="pres">
      <dgm:prSet presAssocID="{C4F3B57A-BF5D-4A9D-B69F-CFC5AA36995A}" presName="Accent" presStyleLbl="bgShp" presStyleIdx="3" presStyleCnt="6"/>
      <dgm:spPr/>
    </dgm:pt>
    <dgm:pt modelId="{A044F0DC-F6D9-41C8-A557-6F860B6C745A}" type="pres">
      <dgm:prSet presAssocID="{C4F3B57A-BF5D-4A9D-B69F-CFC5AA36995A}" presName="Child4" presStyleLbl="node1" presStyleIdx="3" presStyleCnt="6">
        <dgm:presLayoutVars>
          <dgm:chMax val="0"/>
          <dgm:chPref val="0"/>
          <dgm:bulletEnabled val="1"/>
        </dgm:presLayoutVars>
      </dgm:prSet>
      <dgm:spPr/>
    </dgm:pt>
    <dgm:pt modelId="{1E690CDE-822D-4E79-AED0-2D3EB4FB78BF}" type="pres">
      <dgm:prSet presAssocID="{A716619B-7B7A-4FB8-BF91-78A728E2DD27}" presName="Accent5" presStyleCnt="0"/>
      <dgm:spPr/>
    </dgm:pt>
    <dgm:pt modelId="{5CE4218D-4C2C-4741-9BCD-8AC95B31605A}" type="pres">
      <dgm:prSet presAssocID="{A716619B-7B7A-4FB8-BF91-78A728E2DD27}" presName="Accent" presStyleLbl="bgShp" presStyleIdx="4" presStyleCnt="6"/>
      <dgm:spPr/>
    </dgm:pt>
    <dgm:pt modelId="{2B165E2D-83EA-4A46-A360-22BE2BA5FD72}" type="pres">
      <dgm:prSet presAssocID="{A716619B-7B7A-4FB8-BF91-78A728E2DD27}" presName="Child5" presStyleLbl="node1" presStyleIdx="4" presStyleCnt="6">
        <dgm:presLayoutVars>
          <dgm:chMax val="0"/>
          <dgm:chPref val="0"/>
          <dgm:bulletEnabled val="1"/>
        </dgm:presLayoutVars>
      </dgm:prSet>
      <dgm:spPr/>
    </dgm:pt>
    <dgm:pt modelId="{939084CC-6CB0-4358-95FE-405EE2B8F3F9}" type="pres">
      <dgm:prSet presAssocID="{0D8590C1-4395-4B12-810E-7E2D2EF339A6}" presName="Accent6" presStyleCnt="0"/>
      <dgm:spPr/>
    </dgm:pt>
    <dgm:pt modelId="{8E16464A-8EE2-4FE7-ABDA-B81D60A8540D}" type="pres">
      <dgm:prSet presAssocID="{0D8590C1-4395-4B12-810E-7E2D2EF339A6}" presName="Accent" presStyleLbl="bgShp" presStyleIdx="5" presStyleCnt="6"/>
      <dgm:spPr/>
    </dgm:pt>
    <dgm:pt modelId="{C298BFE3-8D85-4411-BDB7-F5F42D531F4A}" type="pres">
      <dgm:prSet presAssocID="{0D8590C1-4395-4B12-810E-7E2D2EF339A6}" presName="Child6" presStyleLbl="node1" presStyleIdx="5" presStyleCnt="6">
        <dgm:presLayoutVars>
          <dgm:chMax val="0"/>
          <dgm:chPref val="0"/>
          <dgm:bulletEnabled val="1"/>
        </dgm:presLayoutVars>
      </dgm:prSet>
      <dgm:spPr/>
    </dgm:pt>
  </dgm:ptLst>
  <dgm:cxnLst>
    <dgm:cxn modelId="{2EDD760C-281F-4251-93BF-7DA7A79AC79B}" type="presOf" srcId="{C4F3B57A-BF5D-4A9D-B69F-CFC5AA36995A}" destId="{A044F0DC-F6D9-41C8-A557-6F860B6C745A}" srcOrd="0" destOrd="0" presId="urn:microsoft.com/office/officeart/2011/layout/HexagonRadial"/>
    <dgm:cxn modelId="{71A6A20D-70AD-4115-9DCF-D99BBA3F4114}" type="presOf" srcId="{A716619B-7B7A-4FB8-BF91-78A728E2DD27}" destId="{2B165E2D-83EA-4A46-A360-22BE2BA5FD72}" srcOrd="0" destOrd="0" presId="urn:microsoft.com/office/officeart/2011/layout/HexagonRadial"/>
    <dgm:cxn modelId="{20673A25-872F-45A3-A56C-323401BEDBDB}" srcId="{40488E35-691C-44AF-AD53-3BF686B4B2B5}" destId="{8662CC6D-432B-4004-9C28-7036F38ABFE3}" srcOrd="0" destOrd="0" parTransId="{72D82341-7C3B-4663-B760-BCA3969C0218}" sibTransId="{3D017748-3A65-421C-B587-DA8BF9593C4A}"/>
    <dgm:cxn modelId="{5919B45E-0025-4BC7-827A-C6483CC0292E}" type="presOf" srcId="{40488E35-691C-44AF-AD53-3BF686B4B2B5}" destId="{A91129A6-7A69-4870-AB2E-0222DFC74A42}" srcOrd="0" destOrd="0" presId="urn:microsoft.com/office/officeart/2011/layout/HexagonRadial"/>
    <dgm:cxn modelId="{B8A3955F-0F20-4F75-A9AC-5ED58C8E8B3C}" type="presOf" srcId="{74EEA16A-25AF-4CEE-A9EB-60CEFE3D318F}" destId="{3299215F-E5D3-419A-948E-58E5395E7354}" srcOrd="0" destOrd="0" presId="urn:microsoft.com/office/officeart/2011/layout/HexagonRadial"/>
    <dgm:cxn modelId="{8AC50844-1365-452D-8F99-3AE68E91849E}" type="presOf" srcId="{0D8590C1-4395-4B12-810E-7E2D2EF339A6}" destId="{C298BFE3-8D85-4411-BDB7-F5F42D531F4A}" srcOrd="0" destOrd="0" presId="urn:microsoft.com/office/officeart/2011/layout/HexagonRadial"/>
    <dgm:cxn modelId="{4F045A68-05C8-4A9B-B3A6-884CBA3C3413}" type="presOf" srcId="{D2C6BE26-8E74-43F8-986D-2C960EB9614E}" destId="{8F84A165-7D20-47FD-AEC4-EE6025941027}" srcOrd="0" destOrd="0" presId="urn:microsoft.com/office/officeart/2011/layout/HexagonRadial"/>
    <dgm:cxn modelId="{95B5436D-7ADB-4DAC-AB07-60D3F4D3BCCD}" srcId="{8662CC6D-432B-4004-9C28-7036F38ABFE3}" destId="{A716619B-7B7A-4FB8-BF91-78A728E2DD27}" srcOrd="4" destOrd="0" parTransId="{98B82556-CFF3-451B-AE5C-4A4F80CD7654}" sibTransId="{5F8EDF1E-D28A-4CCA-BDD2-EBFA1A816747}"/>
    <dgm:cxn modelId="{80212F75-D067-47C9-AB1A-249FCFF5981A}" srcId="{8662CC6D-432B-4004-9C28-7036F38ABFE3}" destId="{B86E23A0-63B4-448B-9C00-502B935E747F}" srcOrd="0" destOrd="0" parTransId="{C2FA2BC0-5F83-4836-89E0-1C90DD0C11BE}" sibTransId="{8E152945-29F0-4852-8C6B-DA1D52B9F619}"/>
    <dgm:cxn modelId="{04075657-945B-4CF2-BB8E-904A94DA0559}" type="presOf" srcId="{8662CC6D-432B-4004-9C28-7036F38ABFE3}" destId="{18794DEE-DC62-497E-B12D-583FE4225822}" srcOrd="0" destOrd="0" presId="urn:microsoft.com/office/officeart/2011/layout/HexagonRadial"/>
    <dgm:cxn modelId="{880B4F9B-606C-483A-BA7A-3D228C37ACA8}" srcId="{8662CC6D-432B-4004-9C28-7036F38ABFE3}" destId="{D2C6BE26-8E74-43F8-986D-2C960EB9614E}" srcOrd="1" destOrd="0" parTransId="{F4BC26CB-4338-4FFC-BFFD-37EA5BB8297E}" sibTransId="{A38B034E-5342-4665-8380-B5A266BF1EB8}"/>
    <dgm:cxn modelId="{C9099AA0-E9B1-4F64-BFCD-073580904D8F}" type="presOf" srcId="{B86E23A0-63B4-448B-9C00-502B935E747F}" destId="{60B9998F-B50D-451D-8291-59C0886481A5}" srcOrd="0" destOrd="0" presId="urn:microsoft.com/office/officeart/2011/layout/HexagonRadial"/>
    <dgm:cxn modelId="{3FAE5BBE-7CCE-4FA8-BD00-106D16C53CCB}" srcId="{8662CC6D-432B-4004-9C28-7036F38ABFE3}" destId="{74EEA16A-25AF-4CEE-A9EB-60CEFE3D318F}" srcOrd="2" destOrd="0" parTransId="{8A1F8EFF-5406-44B2-B385-F00E0999B83B}" sibTransId="{991961DE-6C81-467F-937D-BB5F47013840}"/>
    <dgm:cxn modelId="{A695B3CE-6A58-46B5-9813-929B01151E53}" srcId="{8662CC6D-432B-4004-9C28-7036F38ABFE3}" destId="{0D8590C1-4395-4B12-810E-7E2D2EF339A6}" srcOrd="5" destOrd="0" parTransId="{738F93BE-C0EE-4CBB-B475-BC7D8A008705}" sibTransId="{D29C458D-9A34-4B0C-9B98-0BA897B770E9}"/>
    <dgm:cxn modelId="{21EBEBD3-AE0D-4505-AFE2-DA67146708FA}" srcId="{8662CC6D-432B-4004-9C28-7036F38ABFE3}" destId="{C4F3B57A-BF5D-4A9D-B69F-CFC5AA36995A}" srcOrd="3" destOrd="0" parTransId="{DB3DBE62-9F5E-492B-86E9-FF6B106F01AD}" sibTransId="{D403D03A-D296-43E0-9BA9-B098D38581A2}"/>
    <dgm:cxn modelId="{E759231F-4506-4B91-9DB4-B371B8FC733A}" type="presParOf" srcId="{A91129A6-7A69-4870-AB2E-0222DFC74A42}" destId="{18794DEE-DC62-497E-B12D-583FE4225822}" srcOrd="0" destOrd="0" presId="urn:microsoft.com/office/officeart/2011/layout/HexagonRadial"/>
    <dgm:cxn modelId="{81B22888-16E3-4045-9511-0AA92B9A1CE7}" type="presParOf" srcId="{A91129A6-7A69-4870-AB2E-0222DFC74A42}" destId="{0D8898C2-D2E2-462F-9EF5-D80BD1E43082}" srcOrd="1" destOrd="0" presId="urn:microsoft.com/office/officeart/2011/layout/HexagonRadial"/>
    <dgm:cxn modelId="{0C542C43-86FA-4CD6-B98E-00A6C3FDBC3E}" type="presParOf" srcId="{0D8898C2-D2E2-462F-9EF5-D80BD1E43082}" destId="{03ED0F0F-0A9A-442C-BD09-21AA2459BDEC}" srcOrd="0" destOrd="0" presId="urn:microsoft.com/office/officeart/2011/layout/HexagonRadial"/>
    <dgm:cxn modelId="{DA479D4D-7A94-45C3-BA39-262E1DE6E949}" type="presParOf" srcId="{A91129A6-7A69-4870-AB2E-0222DFC74A42}" destId="{60B9998F-B50D-451D-8291-59C0886481A5}" srcOrd="2" destOrd="0" presId="urn:microsoft.com/office/officeart/2011/layout/HexagonRadial"/>
    <dgm:cxn modelId="{79275328-0648-463B-9C4B-E4BBDDFD31AD}" type="presParOf" srcId="{A91129A6-7A69-4870-AB2E-0222DFC74A42}" destId="{0DBB4586-FC0C-47AE-B90D-07F9BE4DE8BC}" srcOrd="3" destOrd="0" presId="urn:microsoft.com/office/officeart/2011/layout/HexagonRadial"/>
    <dgm:cxn modelId="{069066C0-924B-4CA2-80F5-1FC8C3590659}" type="presParOf" srcId="{0DBB4586-FC0C-47AE-B90D-07F9BE4DE8BC}" destId="{792F56C4-2E97-4366-A8D6-1D7030A2C928}" srcOrd="0" destOrd="0" presId="urn:microsoft.com/office/officeart/2011/layout/HexagonRadial"/>
    <dgm:cxn modelId="{EA6EDC62-EDB1-49DD-88B2-A30C559F8DF5}" type="presParOf" srcId="{A91129A6-7A69-4870-AB2E-0222DFC74A42}" destId="{8F84A165-7D20-47FD-AEC4-EE6025941027}" srcOrd="4" destOrd="0" presId="urn:microsoft.com/office/officeart/2011/layout/HexagonRadial"/>
    <dgm:cxn modelId="{476A0CF4-718C-4401-9C93-D74D6827AF96}" type="presParOf" srcId="{A91129A6-7A69-4870-AB2E-0222DFC74A42}" destId="{8E5D5C46-09A3-4C8D-A7A2-4D13F90484AA}" srcOrd="5" destOrd="0" presId="urn:microsoft.com/office/officeart/2011/layout/HexagonRadial"/>
    <dgm:cxn modelId="{45E68B83-4487-44A7-BBEC-8BA9B4214E4E}" type="presParOf" srcId="{8E5D5C46-09A3-4C8D-A7A2-4D13F90484AA}" destId="{6B078BE0-8D05-4431-981F-06C5E71C0623}" srcOrd="0" destOrd="0" presId="urn:microsoft.com/office/officeart/2011/layout/HexagonRadial"/>
    <dgm:cxn modelId="{440EF140-AA2C-4BA3-8957-B1C4AB98C746}" type="presParOf" srcId="{A91129A6-7A69-4870-AB2E-0222DFC74A42}" destId="{3299215F-E5D3-419A-948E-58E5395E7354}" srcOrd="6" destOrd="0" presId="urn:microsoft.com/office/officeart/2011/layout/HexagonRadial"/>
    <dgm:cxn modelId="{5C694465-52EE-4C9E-A9F9-CAD8C8BC9B7D}" type="presParOf" srcId="{A91129A6-7A69-4870-AB2E-0222DFC74A42}" destId="{FD61B97C-BB57-49C4-A52A-F933E09241C9}" srcOrd="7" destOrd="0" presId="urn:microsoft.com/office/officeart/2011/layout/HexagonRadial"/>
    <dgm:cxn modelId="{162997D1-3F63-48F1-9712-720248FA1C11}" type="presParOf" srcId="{FD61B97C-BB57-49C4-A52A-F933E09241C9}" destId="{E89A24B2-7B6A-4E5E-AE4E-03A724181A8D}" srcOrd="0" destOrd="0" presId="urn:microsoft.com/office/officeart/2011/layout/HexagonRadial"/>
    <dgm:cxn modelId="{AC663867-4516-45CC-B375-D1F6F12F0623}" type="presParOf" srcId="{A91129A6-7A69-4870-AB2E-0222DFC74A42}" destId="{A044F0DC-F6D9-41C8-A557-6F860B6C745A}" srcOrd="8" destOrd="0" presId="urn:microsoft.com/office/officeart/2011/layout/HexagonRadial"/>
    <dgm:cxn modelId="{7131586E-723B-4573-A480-24B493E5D61D}" type="presParOf" srcId="{A91129A6-7A69-4870-AB2E-0222DFC74A42}" destId="{1E690CDE-822D-4E79-AED0-2D3EB4FB78BF}" srcOrd="9" destOrd="0" presId="urn:microsoft.com/office/officeart/2011/layout/HexagonRadial"/>
    <dgm:cxn modelId="{5736D56C-E503-46D4-9755-3FB5BBF9EAAD}" type="presParOf" srcId="{1E690CDE-822D-4E79-AED0-2D3EB4FB78BF}" destId="{5CE4218D-4C2C-4741-9BCD-8AC95B31605A}" srcOrd="0" destOrd="0" presId="urn:microsoft.com/office/officeart/2011/layout/HexagonRadial"/>
    <dgm:cxn modelId="{63C011B5-A187-4B6E-B372-2C44F1A7B889}" type="presParOf" srcId="{A91129A6-7A69-4870-AB2E-0222DFC74A42}" destId="{2B165E2D-83EA-4A46-A360-22BE2BA5FD72}" srcOrd="10" destOrd="0" presId="urn:microsoft.com/office/officeart/2011/layout/HexagonRadial"/>
    <dgm:cxn modelId="{45DC9157-F256-42DA-915E-4F2D7301EA86}" type="presParOf" srcId="{A91129A6-7A69-4870-AB2E-0222DFC74A42}" destId="{939084CC-6CB0-4358-95FE-405EE2B8F3F9}" srcOrd="11" destOrd="0" presId="urn:microsoft.com/office/officeart/2011/layout/HexagonRadial"/>
    <dgm:cxn modelId="{25F7E538-1F69-45D1-8F38-1DDB33388C36}" type="presParOf" srcId="{939084CC-6CB0-4358-95FE-405EE2B8F3F9}" destId="{8E16464A-8EE2-4FE7-ABDA-B81D60A8540D}" srcOrd="0" destOrd="0" presId="urn:microsoft.com/office/officeart/2011/layout/HexagonRadial"/>
    <dgm:cxn modelId="{36B358DD-259A-40A5-ABA2-1BD5D59431C0}" type="presParOf" srcId="{A91129A6-7A69-4870-AB2E-0222DFC74A42}" destId="{C298BFE3-8D85-4411-BDB7-F5F42D531F4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614CE-3FE4-429C-B8F5-56E64B899C38}">
      <dsp:nvSpPr>
        <dsp:cNvPr id="0" name=""/>
        <dsp:cNvSpPr/>
      </dsp:nvSpPr>
      <dsp:spPr>
        <a:xfrm>
          <a:off x="431841" y="475174"/>
          <a:ext cx="4030524" cy="4030524"/>
        </a:xfrm>
        <a:prstGeom prst="pie">
          <a:avLst>
            <a:gd name="adj1" fmla="val 16200000"/>
            <a:gd name="adj2" fmla="val 19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Presales</a:t>
          </a:r>
          <a:endParaRPr lang="en-US" sz="1100" kern="1200" dirty="0"/>
        </a:p>
      </dsp:txBody>
      <dsp:txXfrm>
        <a:off x="2543069" y="990025"/>
        <a:ext cx="1055613" cy="815701"/>
      </dsp:txXfrm>
    </dsp:sp>
    <dsp:sp modelId="{F0E412AD-FC83-4A64-A3BA-70638C57811C}">
      <dsp:nvSpPr>
        <dsp:cNvPr id="0" name=""/>
        <dsp:cNvSpPr/>
      </dsp:nvSpPr>
      <dsp:spPr>
        <a:xfrm>
          <a:off x="479824" y="558184"/>
          <a:ext cx="4030524" cy="4030524"/>
        </a:xfrm>
        <a:prstGeom prst="pie">
          <a:avLst>
            <a:gd name="adj1" fmla="val 19800000"/>
            <a:gd name="adj2" fmla="val 180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Client Meeting</a:t>
          </a:r>
          <a:endParaRPr lang="en-US" sz="1400" kern="1200" dirty="0"/>
        </a:p>
      </dsp:txBody>
      <dsp:txXfrm>
        <a:off x="3214823" y="2189586"/>
        <a:ext cx="1103596" cy="791710"/>
      </dsp:txXfrm>
    </dsp:sp>
    <dsp:sp modelId="{BF847141-FF5D-4866-BBAF-5C6D2BE14C5F}">
      <dsp:nvSpPr>
        <dsp:cNvPr id="0" name=""/>
        <dsp:cNvSpPr/>
      </dsp:nvSpPr>
      <dsp:spPr>
        <a:xfrm>
          <a:off x="431841" y="641193"/>
          <a:ext cx="4030524" cy="4030524"/>
        </a:xfrm>
        <a:prstGeom prst="pie">
          <a:avLst>
            <a:gd name="adj1" fmla="val 1800000"/>
            <a:gd name="adj2" fmla="val 540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P&amp;L and BS</a:t>
          </a:r>
        </a:p>
      </dsp:txBody>
      <dsp:txXfrm>
        <a:off x="2543069" y="3365156"/>
        <a:ext cx="1055613" cy="815701"/>
      </dsp:txXfrm>
    </dsp:sp>
    <dsp:sp modelId="{E92EC7AD-694B-40F7-9FED-A72507ED2A5B}">
      <dsp:nvSpPr>
        <dsp:cNvPr id="0" name=""/>
        <dsp:cNvSpPr/>
      </dsp:nvSpPr>
      <dsp:spPr>
        <a:xfrm>
          <a:off x="335877" y="641193"/>
          <a:ext cx="4030524" cy="4030524"/>
        </a:xfrm>
        <a:prstGeom prst="pie">
          <a:avLst>
            <a:gd name="adj1" fmla="val 54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Assessment &amp; Application</a:t>
          </a:r>
          <a:endParaRPr lang="en-US" sz="1100" kern="1200" dirty="0"/>
        </a:p>
      </dsp:txBody>
      <dsp:txXfrm>
        <a:off x="1199561" y="3365156"/>
        <a:ext cx="1055613" cy="815701"/>
      </dsp:txXfrm>
    </dsp:sp>
    <dsp:sp modelId="{8DED3EE2-D278-41EE-B171-C6B09EC30239}">
      <dsp:nvSpPr>
        <dsp:cNvPr id="0" name=""/>
        <dsp:cNvSpPr/>
      </dsp:nvSpPr>
      <dsp:spPr>
        <a:xfrm>
          <a:off x="287894" y="558184"/>
          <a:ext cx="4030524" cy="4030524"/>
        </a:xfrm>
        <a:prstGeom prst="pie">
          <a:avLst>
            <a:gd name="adj1" fmla="val 9000000"/>
            <a:gd name="adj2" fmla="val 1260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solidFill>
                <a:schemeClr val="tx1"/>
              </a:solidFill>
            </a:rPr>
            <a:t>Approval</a:t>
          </a:r>
          <a:r>
            <a:rPr lang="de-DE" sz="1000" kern="1200" dirty="0">
              <a:solidFill>
                <a:schemeClr val="tx1"/>
              </a:solidFill>
            </a:rPr>
            <a:t> </a:t>
          </a:r>
        </a:p>
        <a:p>
          <a:pPr marL="0" lvl="0" indent="0" algn="ctr" defTabSz="444500">
            <a:lnSpc>
              <a:spcPct val="90000"/>
            </a:lnSpc>
            <a:spcBef>
              <a:spcPct val="0"/>
            </a:spcBef>
            <a:spcAft>
              <a:spcPct val="35000"/>
            </a:spcAft>
            <a:buNone/>
          </a:pPr>
          <a:r>
            <a:rPr lang="de-DE" sz="1000" kern="1200" dirty="0">
              <a:solidFill>
                <a:schemeClr val="tx1"/>
              </a:solidFill>
            </a:rPr>
            <a:t>&amp; </a:t>
          </a:r>
          <a:r>
            <a:rPr lang="de-DE" sz="1000" kern="1200" dirty="0" err="1">
              <a:solidFill>
                <a:schemeClr val="tx1"/>
              </a:solidFill>
            </a:rPr>
            <a:t>Disbursement</a:t>
          </a:r>
          <a:endParaRPr lang="en-US" sz="1000" kern="1200" dirty="0">
            <a:solidFill>
              <a:schemeClr val="tx1"/>
            </a:solidFill>
          </a:endParaRPr>
        </a:p>
      </dsp:txBody>
      <dsp:txXfrm>
        <a:off x="479824" y="2189586"/>
        <a:ext cx="1103596" cy="791710"/>
      </dsp:txXfrm>
    </dsp:sp>
    <dsp:sp modelId="{ECCF897A-5BF5-4D2E-8B00-4994477E157D}">
      <dsp:nvSpPr>
        <dsp:cNvPr id="0" name=""/>
        <dsp:cNvSpPr/>
      </dsp:nvSpPr>
      <dsp:spPr>
        <a:xfrm>
          <a:off x="335877" y="475174"/>
          <a:ext cx="4030524" cy="4030524"/>
        </a:xfrm>
        <a:prstGeom prst="pie">
          <a:avLst>
            <a:gd name="adj1" fmla="val 12600000"/>
            <a:gd name="adj2" fmla="val 1620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Aftersales</a:t>
          </a:r>
          <a:endParaRPr lang="en-US" sz="800" kern="1200" dirty="0"/>
        </a:p>
      </dsp:txBody>
      <dsp:txXfrm>
        <a:off x="1199561" y="990025"/>
        <a:ext cx="1055613" cy="815701"/>
      </dsp:txXfrm>
    </dsp:sp>
    <dsp:sp modelId="{B1C80338-6F0C-41B3-B4A7-8B9903F5CC7D}">
      <dsp:nvSpPr>
        <dsp:cNvPr id="0" name=""/>
        <dsp:cNvSpPr/>
      </dsp:nvSpPr>
      <dsp:spPr>
        <a:xfrm>
          <a:off x="182186" y="225665"/>
          <a:ext cx="4529542" cy="4529542"/>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C1197B-5D4C-425B-A3FC-D8F50A010916}">
      <dsp:nvSpPr>
        <dsp:cNvPr id="0" name=""/>
        <dsp:cNvSpPr/>
      </dsp:nvSpPr>
      <dsp:spPr>
        <a:xfrm>
          <a:off x="230168" y="308675"/>
          <a:ext cx="4529542" cy="4529542"/>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8E8DC9-B687-4BCF-99FB-AEF8F36D254C}">
      <dsp:nvSpPr>
        <dsp:cNvPr id="0" name=""/>
        <dsp:cNvSpPr/>
      </dsp:nvSpPr>
      <dsp:spPr>
        <a:xfrm>
          <a:off x="182186" y="391684"/>
          <a:ext cx="4529542" cy="4529542"/>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180BD5-2A6D-43FC-91EA-AF989816FAD6}">
      <dsp:nvSpPr>
        <dsp:cNvPr id="0" name=""/>
        <dsp:cNvSpPr/>
      </dsp:nvSpPr>
      <dsp:spPr>
        <a:xfrm>
          <a:off x="86515" y="391684"/>
          <a:ext cx="4529542" cy="4529542"/>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E40496-B2CF-4A99-99AB-6E50E9F04D67}">
      <dsp:nvSpPr>
        <dsp:cNvPr id="0" name=""/>
        <dsp:cNvSpPr/>
      </dsp:nvSpPr>
      <dsp:spPr>
        <a:xfrm>
          <a:off x="38533" y="308675"/>
          <a:ext cx="4529542" cy="4529542"/>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7B625E-7590-408A-94EE-E8CE9EE0E73B}">
      <dsp:nvSpPr>
        <dsp:cNvPr id="0" name=""/>
        <dsp:cNvSpPr/>
      </dsp:nvSpPr>
      <dsp:spPr>
        <a:xfrm>
          <a:off x="86515" y="225665"/>
          <a:ext cx="4529542" cy="4529542"/>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94DEE-DC62-497E-B12D-583FE4225822}">
      <dsp:nvSpPr>
        <dsp:cNvPr id="0" name=""/>
        <dsp:cNvSpPr/>
      </dsp:nvSpPr>
      <dsp:spPr>
        <a:xfrm>
          <a:off x="2214807" y="1311248"/>
          <a:ext cx="1666396" cy="144150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MSME-</a:t>
          </a:r>
        </a:p>
        <a:p>
          <a:pPr marL="0" lvl="0" indent="0" algn="ctr" defTabSz="622300">
            <a:lnSpc>
              <a:spcPct val="90000"/>
            </a:lnSpc>
            <a:spcBef>
              <a:spcPct val="0"/>
            </a:spcBef>
            <a:spcAft>
              <a:spcPct val="35000"/>
            </a:spcAft>
            <a:buNone/>
          </a:pPr>
          <a:r>
            <a:rPr lang="de-DE" sz="1400" kern="1200" dirty="0"/>
            <a:t>Lending</a:t>
          </a:r>
          <a:endParaRPr lang="en-US" sz="1400" kern="1200" dirty="0"/>
        </a:p>
      </dsp:txBody>
      <dsp:txXfrm>
        <a:off x="2490952" y="1550125"/>
        <a:ext cx="1114106" cy="963746"/>
      </dsp:txXfrm>
    </dsp:sp>
    <dsp:sp modelId="{792F56C4-2E97-4366-A8D6-1D7030A2C928}">
      <dsp:nvSpPr>
        <dsp:cNvPr id="0" name=""/>
        <dsp:cNvSpPr/>
      </dsp:nvSpPr>
      <dsp:spPr>
        <a:xfrm>
          <a:off x="32580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9998F-B50D-451D-8291-59C0886481A5}">
      <dsp:nvSpPr>
        <dsp:cNvPr id="0" name=""/>
        <dsp:cNvSpPr/>
      </dsp:nvSpPr>
      <dsp:spPr>
        <a:xfrm>
          <a:off x="2368106" y="0"/>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Lean Canvas</a:t>
          </a:r>
          <a:endParaRPr lang="en-US" sz="1400" kern="1200" dirty="0"/>
        </a:p>
      </dsp:txBody>
      <dsp:txXfrm>
        <a:off x="2594415" y="195784"/>
        <a:ext cx="912982" cy="789836"/>
      </dsp:txXfrm>
    </dsp:sp>
    <dsp:sp modelId="{6B078BE0-8D05-4431-981F-06C5E71C0623}">
      <dsp:nvSpPr>
        <dsp:cNvPr id="0" name=""/>
        <dsp:cNvSpPr/>
      </dsp:nvSpPr>
      <dsp:spPr>
        <a:xfrm>
          <a:off x="39918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84A165-7D20-47FD-AEC4-EE6025941027}">
      <dsp:nvSpPr>
        <dsp:cNvPr id="0" name=""/>
        <dsp:cNvSpPr/>
      </dsp:nvSpPr>
      <dsp:spPr>
        <a:xfrm>
          <a:off x="3620521" y="726643"/>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Questions</a:t>
          </a:r>
          <a:endParaRPr lang="en-US" sz="1400" kern="1200" dirty="0"/>
        </a:p>
      </dsp:txBody>
      <dsp:txXfrm>
        <a:off x="3846830" y="922427"/>
        <a:ext cx="912982" cy="789836"/>
      </dsp:txXfrm>
    </dsp:sp>
    <dsp:sp modelId="{E89A24B2-7B6A-4E5E-AE4E-03A724181A8D}">
      <dsp:nvSpPr>
        <dsp:cNvPr id="0" name=""/>
        <dsp:cNvSpPr/>
      </dsp:nvSpPr>
      <dsp:spPr>
        <a:xfrm>
          <a:off x="34821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9215F-E5D3-419A-948E-58E5395E7354}">
      <dsp:nvSpPr>
        <dsp:cNvPr id="0" name=""/>
        <dsp:cNvSpPr/>
      </dsp:nvSpPr>
      <dsp:spPr>
        <a:xfrm>
          <a:off x="3620521" y="2155139"/>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Rating</a:t>
          </a:r>
          <a:endParaRPr lang="en-US" sz="1400" kern="1200" dirty="0"/>
        </a:p>
      </dsp:txBody>
      <dsp:txXfrm>
        <a:off x="3846830" y="2350923"/>
        <a:ext cx="912982" cy="789836"/>
      </dsp:txXfrm>
    </dsp:sp>
    <dsp:sp modelId="{5CE4218D-4C2C-4741-9BCD-8AC95B31605A}">
      <dsp:nvSpPr>
        <dsp:cNvPr id="0" name=""/>
        <dsp:cNvSpPr/>
      </dsp:nvSpPr>
      <dsp:spPr>
        <a:xfrm>
          <a:off x="22177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4F0DC-F6D9-41C8-A557-6F860B6C745A}">
      <dsp:nvSpPr>
        <dsp:cNvPr id="0" name=""/>
        <dsp:cNvSpPr/>
      </dsp:nvSpPr>
      <dsp:spPr>
        <a:xfrm>
          <a:off x="2368106" y="2882595"/>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Risk-</a:t>
          </a:r>
          <a:r>
            <a:rPr lang="de-DE" sz="1400" kern="1200" dirty="0" err="1"/>
            <a:t>Adjusted</a:t>
          </a:r>
          <a:r>
            <a:rPr lang="de-DE" sz="1400" kern="1200" dirty="0"/>
            <a:t> Pricing</a:t>
          </a:r>
          <a:endParaRPr lang="en-US" sz="1400" kern="1200" dirty="0"/>
        </a:p>
      </dsp:txBody>
      <dsp:txXfrm>
        <a:off x="2594415" y="3078379"/>
        <a:ext cx="912982" cy="789836"/>
      </dsp:txXfrm>
    </dsp:sp>
    <dsp:sp modelId="{8E16464A-8EE2-4FE7-ABDA-B81D60A8540D}">
      <dsp:nvSpPr>
        <dsp:cNvPr id="0" name=""/>
        <dsp:cNvSpPr/>
      </dsp:nvSpPr>
      <dsp:spPr>
        <a:xfrm>
          <a:off x="1471919"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65E2D-83EA-4A46-A360-22BE2BA5FD72}">
      <dsp:nvSpPr>
        <dsp:cNvPr id="0" name=""/>
        <dsp:cNvSpPr/>
      </dsp:nvSpPr>
      <dsp:spPr>
        <a:xfrm>
          <a:off x="1109878" y="2155952"/>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Financial</a:t>
          </a:r>
        </a:p>
        <a:p>
          <a:pPr marL="0" lvl="0" indent="0" algn="ctr" defTabSz="622300">
            <a:lnSpc>
              <a:spcPct val="90000"/>
            </a:lnSpc>
            <a:spcBef>
              <a:spcPct val="0"/>
            </a:spcBef>
            <a:spcAft>
              <a:spcPct val="35000"/>
            </a:spcAft>
            <a:buNone/>
          </a:pPr>
          <a:r>
            <a:rPr lang="de-DE" sz="1400" kern="1200" dirty="0"/>
            <a:t>Analysis</a:t>
          </a:r>
          <a:endParaRPr lang="en-US" sz="1400" kern="1200" dirty="0"/>
        </a:p>
      </dsp:txBody>
      <dsp:txXfrm>
        <a:off x="1336187" y="2351736"/>
        <a:ext cx="912982" cy="789836"/>
      </dsp:txXfrm>
    </dsp:sp>
    <dsp:sp modelId="{C298BFE3-8D85-4411-BDB7-F5F42D531F4A}">
      <dsp:nvSpPr>
        <dsp:cNvPr id="0" name=""/>
        <dsp:cNvSpPr/>
      </dsp:nvSpPr>
      <dsp:spPr>
        <a:xfrm>
          <a:off x="1109878" y="725017"/>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err="1"/>
            <a:t>Collaterals</a:t>
          </a:r>
          <a:r>
            <a:rPr lang="de-DE" sz="1400" kern="1200" dirty="0"/>
            <a:t> ? </a:t>
          </a:r>
          <a:endParaRPr lang="en-US" sz="1400" kern="1200" dirty="0"/>
        </a:p>
      </dsp:txBody>
      <dsp:txXfrm>
        <a:off x="1336187" y="920801"/>
        <a:ext cx="912982" cy="7898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00706-719B-4F1B-84F1-04F0F4724B46}">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219AF-50B9-4D15-97B7-8E95480B5D30}">
      <dsp:nvSpPr>
        <dsp:cNvPr id="0" name=""/>
        <dsp:cNvSpPr/>
      </dsp:nvSpPr>
      <dsp:spPr>
        <a:xfrm>
          <a:off x="2636234" y="2951479"/>
          <a:ext cx="635000" cy="4064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731F89-E6C5-4D0F-98B5-408DAFC72329}">
      <dsp:nvSpPr>
        <dsp:cNvPr id="0" name=""/>
        <dsp:cNvSpPr/>
      </dsp:nvSpPr>
      <dsp:spPr>
        <a:xfrm>
          <a:off x="1332798" y="3301999"/>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de-DE" sz="1900" kern="1200" dirty="0"/>
            <a:t>Reliable </a:t>
          </a:r>
          <a:r>
            <a:rPr lang="de-DE" sz="1900" kern="1200" dirty="0" err="1"/>
            <a:t>success</a:t>
          </a:r>
          <a:r>
            <a:rPr lang="de-DE" sz="1900" kern="1200" dirty="0"/>
            <a:t> and </a:t>
          </a:r>
          <a:r>
            <a:rPr lang="de-DE" sz="1900" kern="1200" dirty="0" err="1"/>
            <a:t>good</a:t>
          </a:r>
          <a:r>
            <a:rPr lang="de-DE" sz="1900" kern="1200" dirty="0"/>
            <a:t> </a:t>
          </a:r>
          <a:r>
            <a:rPr lang="de-DE" sz="1900" kern="1200" dirty="0" err="1"/>
            <a:t>deals</a:t>
          </a:r>
          <a:endParaRPr lang="en-US" sz="1900" kern="1200" dirty="0"/>
        </a:p>
      </dsp:txBody>
      <dsp:txXfrm>
        <a:off x="1332798" y="3301999"/>
        <a:ext cx="3048000" cy="762000"/>
      </dsp:txXfrm>
    </dsp:sp>
    <dsp:sp modelId="{5FA12426-F67F-4B1F-9179-895708019308}">
      <dsp:nvSpPr>
        <dsp:cNvPr id="0" name=""/>
        <dsp:cNvSpPr/>
      </dsp:nvSpPr>
      <dsp:spPr>
        <a:xfrm>
          <a:off x="2453370" y="1309768"/>
          <a:ext cx="1428018" cy="1305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t>Communication</a:t>
          </a:r>
          <a:endParaRPr lang="en-US" sz="1000" kern="1200" dirty="0"/>
        </a:p>
      </dsp:txBody>
      <dsp:txXfrm>
        <a:off x="2662498" y="1500921"/>
        <a:ext cx="1009762" cy="922965"/>
      </dsp:txXfrm>
    </dsp:sp>
    <dsp:sp modelId="{747FEBE5-335D-42B2-BF43-E9C9CDEE8293}">
      <dsp:nvSpPr>
        <dsp:cNvPr id="0" name=""/>
        <dsp:cNvSpPr/>
      </dsp:nvSpPr>
      <dsp:spPr>
        <a:xfrm>
          <a:off x="1684942" y="494006"/>
          <a:ext cx="1329114" cy="12217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t>Emotions</a:t>
          </a:r>
          <a:endParaRPr lang="en-US" sz="1000" kern="1200" dirty="0"/>
        </a:p>
      </dsp:txBody>
      <dsp:txXfrm>
        <a:off x="1879586" y="672932"/>
        <a:ext cx="939826" cy="863934"/>
      </dsp:txXfrm>
    </dsp:sp>
    <dsp:sp modelId="{5D41195F-66D7-4297-9E02-A4943326A335}">
      <dsp:nvSpPr>
        <dsp:cNvPr id="0" name=""/>
        <dsp:cNvSpPr/>
      </dsp:nvSpPr>
      <dsp:spPr>
        <a:xfrm>
          <a:off x="2852754" y="135792"/>
          <a:ext cx="1330291" cy="13855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t>Perception</a:t>
          </a:r>
          <a:endParaRPr lang="en-US" sz="1000" kern="1200" dirty="0"/>
        </a:p>
      </dsp:txBody>
      <dsp:txXfrm>
        <a:off x="3047571" y="338695"/>
        <a:ext cx="940657" cy="979704"/>
      </dsp:txXfrm>
    </dsp:sp>
    <dsp:sp modelId="{19BB9575-6724-4CC1-8938-5722E04F6AFF}">
      <dsp:nvSpPr>
        <dsp:cNvPr id="0" name=""/>
        <dsp:cNvSpPr/>
      </dsp:nvSpPr>
      <dsp:spPr>
        <a:xfrm>
          <a:off x="1145611" y="53677"/>
          <a:ext cx="3556000" cy="2844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62BE0-3571-46CE-BE31-8EF304F8E5FE}">
      <dsp:nvSpPr>
        <dsp:cNvPr id="0" name=""/>
        <dsp:cNvSpPr/>
      </dsp:nvSpPr>
      <dsp:spPr>
        <a:xfrm rot="4690801">
          <a:off x="2522638" y="-949120"/>
          <a:ext cx="3175729" cy="6935814"/>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BFEDC-73D8-4E61-8820-3F6C8F7E6B5C}">
      <dsp:nvSpPr>
        <dsp:cNvPr id="0" name=""/>
        <dsp:cNvSpPr/>
      </dsp:nvSpPr>
      <dsp:spPr>
        <a:xfrm rot="2859954" flipV="1">
          <a:off x="4315610" y="1756135"/>
          <a:ext cx="58062" cy="6584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D7E83A21-2E0A-4EAD-B885-720AFAC26303}">
      <dsp:nvSpPr>
        <dsp:cNvPr id="0" name=""/>
        <dsp:cNvSpPr/>
      </dsp:nvSpPr>
      <dsp:spPr>
        <a:xfrm>
          <a:off x="1903569" y="1086161"/>
          <a:ext cx="1401887" cy="409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de-DE" sz="1600" kern="1200" dirty="0" err="1"/>
            <a:t>Strategy</a:t>
          </a:r>
          <a:r>
            <a:rPr lang="de-DE" sz="1600" kern="1200" dirty="0"/>
            <a:t> </a:t>
          </a:r>
          <a:r>
            <a:rPr lang="de-DE" sz="1600" kern="1200" dirty="0" err="1"/>
            <a:t>crisis</a:t>
          </a:r>
          <a:endParaRPr lang="en-US" sz="1600" kern="1200" dirty="0"/>
        </a:p>
      </dsp:txBody>
      <dsp:txXfrm>
        <a:off x="1903569" y="1086161"/>
        <a:ext cx="1401887" cy="409220"/>
      </dsp:txXfrm>
    </dsp:sp>
    <dsp:sp modelId="{D8A62DE1-82A1-4B09-BCBB-A8EB86357777}">
      <dsp:nvSpPr>
        <dsp:cNvPr id="0" name=""/>
        <dsp:cNvSpPr/>
      </dsp:nvSpPr>
      <dsp:spPr>
        <a:xfrm>
          <a:off x="3953528" y="1880764"/>
          <a:ext cx="1164111" cy="406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de-DE" sz="1600" kern="1200" dirty="0"/>
            <a:t>Profit Crisis</a:t>
          </a:r>
          <a:endParaRPr lang="en-US" sz="1600" kern="1200" dirty="0"/>
        </a:p>
      </dsp:txBody>
      <dsp:txXfrm>
        <a:off x="3953528" y="1880764"/>
        <a:ext cx="1164111" cy="406955"/>
      </dsp:txXfrm>
    </dsp:sp>
    <dsp:sp modelId="{A9602082-5788-4375-B0CB-7BA23A6E944E}">
      <dsp:nvSpPr>
        <dsp:cNvPr id="0" name=""/>
        <dsp:cNvSpPr/>
      </dsp:nvSpPr>
      <dsp:spPr>
        <a:xfrm>
          <a:off x="5751762" y="3397061"/>
          <a:ext cx="1638627" cy="32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de-DE" sz="1600" kern="1200" dirty="0" err="1"/>
            <a:t>Liquidity</a:t>
          </a:r>
          <a:r>
            <a:rPr lang="de-DE" sz="1600" kern="1200" dirty="0"/>
            <a:t> Crisis</a:t>
          </a:r>
          <a:endParaRPr lang="en-US" sz="1600" kern="1200" dirty="0"/>
        </a:p>
      </dsp:txBody>
      <dsp:txXfrm>
        <a:off x="5751762" y="3397061"/>
        <a:ext cx="1638627" cy="3266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614CE-3FE4-429C-B8F5-56E64B899C38}">
      <dsp:nvSpPr>
        <dsp:cNvPr id="0" name=""/>
        <dsp:cNvSpPr/>
      </dsp:nvSpPr>
      <dsp:spPr>
        <a:xfrm>
          <a:off x="431841" y="475174"/>
          <a:ext cx="4030524" cy="4030524"/>
        </a:xfrm>
        <a:prstGeom prst="pie">
          <a:avLst>
            <a:gd name="adj1" fmla="val 16200000"/>
            <a:gd name="adj2" fmla="val 19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Presales</a:t>
          </a:r>
          <a:endParaRPr lang="en-US" sz="1100" kern="1200" dirty="0"/>
        </a:p>
      </dsp:txBody>
      <dsp:txXfrm>
        <a:off x="2543069" y="990025"/>
        <a:ext cx="1055613" cy="815701"/>
      </dsp:txXfrm>
    </dsp:sp>
    <dsp:sp modelId="{F0E412AD-FC83-4A64-A3BA-70638C57811C}">
      <dsp:nvSpPr>
        <dsp:cNvPr id="0" name=""/>
        <dsp:cNvSpPr/>
      </dsp:nvSpPr>
      <dsp:spPr>
        <a:xfrm>
          <a:off x="479824" y="558184"/>
          <a:ext cx="4030524" cy="4030524"/>
        </a:xfrm>
        <a:prstGeom prst="pie">
          <a:avLst>
            <a:gd name="adj1" fmla="val 19800000"/>
            <a:gd name="adj2" fmla="val 180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Client Meeting</a:t>
          </a:r>
          <a:endParaRPr lang="en-US" sz="1400" kern="1200" dirty="0"/>
        </a:p>
      </dsp:txBody>
      <dsp:txXfrm>
        <a:off x="3214823" y="2189586"/>
        <a:ext cx="1103596" cy="791710"/>
      </dsp:txXfrm>
    </dsp:sp>
    <dsp:sp modelId="{BF847141-FF5D-4866-BBAF-5C6D2BE14C5F}">
      <dsp:nvSpPr>
        <dsp:cNvPr id="0" name=""/>
        <dsp:cNvSpPr/>
      </dsp:nvSpPr>
      <dsp:spPr>
        <a:xfrm>
          <a:off x="431841" y="641193"/>
          <a:ext cx="4030524" cy="4030524"/>
        </a:xfrm>
        <a:prstGeom prst="pie">
          <a:avLst>
            <a:gd name="adj1" fmla="val 1800000"/>
            <a:gd name="adj2" fmla="val 540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P&amp;L and BS</a:t>
          </a:r>
        </a:p>
      </dsp:txBody>
      <dsp:txXfrm>
        <a:off x="2543069" y="3365156"/>
        <a:ext cx="1055613" cy="815701"/>
      </dsp:txXfrm>
    </dsp:sp>
    <dsp:sp modelId="{E92EC7AD-694B-40F7-9FED-A72507ED2A5B}">
      <dsp:nvSpPr>
        <dsp:cNvPr id="0" name=""/>
        <dsp:cNvSpPr/>
      </dsp:nvSpPr>
      <dsp:spPr>
        <a:xfrm>
          <a:off x="335877" y="641193"/>
          <a:ext cx="4030524" cy="4030524"/>
        </a:xfrm>
        <a:prstGeom prst="pie">
          <a:avLst>
            <a:gd name="adj1" fmla="val 54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Assessment &amp; Application</a:t>
          </a:r>
          <a:endParaRPr lang="en-US" sz="1100" kern="1200" dirty="0"/>
        </a:p>
      </dsp:txBody>
      <dsp:txXfrm>
        <a:off x="1199561" y="3365156"/>
        <a:ext cx="1055613" cy="815701"/>
      </dsp:txXfrm>
    </dsp:sp>
    <dsp:sp modelId="{8DED3EE2-D278-41EE-B171-C6B09EC30239}">
      <dsp:nvSpPr>
        <dsp:cNvPr id="0" name=""/>
        <dsp:cNvSpPr/>
      </dsp:nvSpPr>
      <dsp:spPr>
        <a:xfrm>
          <a:off x="287894" y="558184"/>
          <a:ext cx="4030524" cy="4030524"/>
        </a:xfrm>
        <a:prstGeom prst="pie">
          <a:avLst>
            <a:gd name="adj1" fmla="val 9000000"/>
            <a:gd name="adj2" fmla="val 1260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solidFill>
                <a:schemeClr val="tx1"/>
              </a:solidFill>
            </a:rPr>
            <a:t>Approval</a:t>
          </a:r>
          <a:r>
            <a:rPr lang="de-DE" sz="1000" kern="1200" dirty="0">
              <a:solidFill>
                <a:schemeClr val="tx1"/>
              </a:solidFill>
            </a:rPr>
            <a:t> </a:t>
          </a:r>
        </a:p>
        <a:p>
          <a:pPr marL="0" lvl="0" indent="0" algn="ctr" defTabSz="444500">
            <a:lnSpc>
              <a:spcPct val="90000"/>
            </a:lnSpc>
            <a:spcBef>
              <a:spcPct val="0"/>
            </a:spcBef>
            <a:spcAft>
              <a:spcPct val="35000"/>
            </a:spcAft>
            <a:buNone/>
          </a:pPr>
          <a:r>
            <a:rPr lang="de-DE" sz="1000" kern="1200" dirty="0">
              <a:solidFill>
                <a:schemeClr val="tx1"/>
              </a:solidFill>
            </a:rPr>
            <a:t>&amp; </a:t>
          </a:r>
          <a:r>
            <a:rPr lang="de-DE" sz="1000" kern="1200" dirty="0" err="1">
              <a:solidFill>
                <a:schemeClr val="tx1"/>
              </a:solidFill>
            </a:rPr>
            <a:t>Disbursement</a:t>
          </a:r>
          <a:endParaRPr lang="en-US" sz="1000" kern="1200" dirty="0">
            <a:solidFill>
              <a:schemeClr val="tx1"/>
            </a:solidFill>
          </a:endParaRPr>
        </a:p>
      </dsp:txBody>
      <dsp:txXfrm>
        <a:off x="479824" y="2189586"/>
        <a:ext cx="1103596" cy="791710"/>
      </dsp:txXfrm>
    </dsp:sp>
    <dsp:sp modelId="{ECCF897A-5BF5-4D2E-8B00-4994477E157D}">
      <dsp:nvSpPr>
        <dsp:cNvPr id="0" name=""/>
        <dsp:cNvSpPr/>
      </dsp:nvSpPr>
      <dsp:spPr>
        <a:xfrm>
          <a:off x="335877" y="475174"/>
          <a:ext cx="4030524" cy="4030524"/>
        </a:xfrm>
        <a:prstGeom prst="pie">
          <a:avLst>
            <a:gd name="adj1" fmla="val 12600000"/>
            <a:gd name="adj2" fmla="val 1620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Aftersales</a:t>
          </a:r>
          <a:endParaRPr lang="en-US" sz="800" kern="1200" dirty="0"/>
        </a:p>
      </dsp:txBody>
      <dsp:txXfrm>
        <a:off x="1199561" y="990025"/>
        <a:ext cx="1055613" cy="815701"/>
      </dsp:txXfrm>
    </dsp:sp>
    <dsp:sp modelId="{B1C80338-6F0C-41B3-B4A7-8B9903F5CC7D}">
      <dsp:nvSpPr>
        <dsp:cNvPr id="0" name=""/>
        <dsp:cNvSpPr/>
      </dsp:nvSpPr>
      <dsp:spPr>
        <a:xfrm>
          <a:off x="182186" y="225665"/>
          <a:ext cx="4529542" cy="4529542"/>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C1197B-5D4C-425B-A3FC-D8F50A010916}">
      <dsp:nvSpPr>
        <dsp:cNvPr id="0" name=""/>
        <dsp:cNvSpPr/>
      </dsp:nvSpPr>
      <dsp:spPr>
        <a:xfrm>
          <a:off x="230168" y="308675"/>
          <a:ext cx="4529542" cy="4529542"/>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8E8DC9-B687-4BCF-99FB-AEF8F36D254C}">
      <dsp:nvSpPr>
        <dsp:cNvPr id="0" name=""/>
        <dsp:cNvSpPr/>
      </dsp:nvSpPr>
      <dsp:spPr>
        <a:xfrm>
          <a:off x="182186" y="391684"/>
          <a:ext cx="4529542" cy="4529542"/>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180BD5-2A6D-43FC-91EA-AF989816FAD6}">
      <dsp:nvSpPr>
        <dsp:cNvPr id="0" name=""/>
        <dsp:cNvSpPr/>
      </dsp:nvSpPr>
      <dsp:spPr>
        <a:xfrm>
          <a:off x="86515" y="391684"/>
          <a:ext cx="4529542" cy="4529542"/>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E40496-B2CF-4A99-99AB-6E50E9F04D67}">
      <dsp:nvSpPr>
        <dsp:cNvPr id="0" name=""/>
        <dsp:cNvSpPr/>
      </dsp:nvSpPr>
      <dsp:spPr>
        <a:xfrm>
          <a:off x="38533" y="308675"/>
          <a:ext cx="4529542" cy="4529542"/>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7B625E-7590-408A-94EE-E8CE9EE0E73B}">
      <dsp:nvSpPr>
        <dsp:cNvPr id="0" name=""/>
        <dsp:cNvSpPr/>
      </dsp:nvSpPr>
      <dsp:spPr>
        <a:xfrm>
          <a:off x="86515" y="225665"/>
          <a:ext cx="4529542" cy="4529542"/>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A8550-1216-4701-BB5F-C13FD0B066F8}">
      <dsp:nvSpPr>
        <dsp:cNvPr id="0" name=""/>
        <dsp:cNvSpPr/>
      </dsp:nvSpPr>
      <dsp:spPr>
        <a:xfrm rot="5400000">
          <a:off x="-324601" y="328657"/>
          <a:ext cx="2164010" cy="1514807"/>
        </a:xfrm>
        <a:prstGeom prst="chevron">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dsp:txBody>
      <dsp:txXfrm rot="-5400000">
        <a:off x="1" y="761460"/>
        <a:ext cx="1514807" cy="649203"/>
      </dsp:txXfrm>
    </dsp:sp>
    <dsp:sp modelId="{EB69275E-C76C-4B15-B7FF-8FD9142C3BEA}">
      <dsp:nvSpPr>
        <dsp:cNvPr id="0" name=""/>
        <dsp:cNvSpPr/>
      </dsp:nvSpPr>
      <dsp:spPr>
        <a:xfrm rot="5400000">
          <a:off x="2878038" y="-1359175"/>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de-DE" sz="2200" kern="1200" dirty="0"/>
            <a:t>Skills &amp; Knowledge</a:t>
          </a:r>
          <a:endParaRPr lang="en-US" sz="2200" kern="1200" dirty="0"/>
        </a:p>
        <a:p>
          <a:pPr marL="228600" lvl="1" indent="-228600" algn="l" defTabSz="977900">
            <a:lnSpc>
              <a:spcPct val="90000"/>
            </a:lnSpc>
            <a:spcBef>
              <a:spcPct val="0"/>
            </a:spcBef>
            <a:spcAft>
              <a:spcPct val="15000"/>
            </a:spcAft>
            <a:buChar char="•"/>
          </a:pPr>
          <a:r>
            <a:rPr lang="en-US" sz="2200" kern="1200" dirty="0"/>
            <a:t>Preparation for Client Meeting</a:t>
          </a:r>
        </a:p>
        <a:p>
          <a:pPr marL="228600" lvl="1" indent="-228600" algn="l" defTabSz="977900">
            <a:lnSpc>
              <a:spcPct val="90000"/>
            </a:lnSpc>
            <a:spcBef>
              <a:spcPct val="0"/>
            </a:spcBef>
            <a:spcAft>
              <a:spcPct val="15000"/>
            </a:spcAft>
            <a:buChar char="•"/>
          </a:pPr>
          <a:r>
            <a:rPr lang="en-US" sz="2200" kern="1200"/>
            <a:t>Research</a:t>
          </a:r>
        </a:p>
      </dsp:txBody>
      <dsp:txXfrm rot="-5400000">
        <a:off x="1514807" y="72721"/>
        <a:ext cx="4064404" cy="1269276"/>
      </dsp:txXfrm>
    </dsp:sp>
    <dsp:sp modelId="{38E84E2F-B5A7-4140-9254-CCEC78E28952}">
      <dsp:nvSpPr>
        <dsp:cNvPr id="0" name=""/>
        <dsp:cNvSpPr/>
      </dsp:nvSpPr>
      <dsp:spPr>
        <a:xfrm rot="5400000">
          <a:off x="-324601" y="2303296"/>
          <a:ext cx="2164010" cy="1514807"/>
        </a:xfrm>
        <a:prstGeom prst="chevron">
          <a:avLst/>
        </a:prstGeom>
        <a:solidFill>
          <a:srgbClr val="00B0F0"/>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Client Meeting</a:t>
          </a:r>
        </a:p>
      </dsp:txBody>
      <dsp:txXfrm rot="-5400000">
        <a:off x="1" y="2736099"/>
        <a:ext cx="1514807" cy="649203"/>
      </dsp:txXfrm>
    </dsp:sp>
    <dsp:sp modelId="{6E80B5B8-2AD8-4374-ADEE-527FDF3843F4}">
      <dsp:nvSpPr>
        <dsp:cNvPr id="0" name=""/>
        <dsp:cNvSpPr/>
      </dsp:nvSpPr>
      <dsp:spPr>
        <a:xfrm rot="5400000">
          <a:off x="2878038" y="615463"/>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Information gathering</a:t>
          </a:r>
        </a:p>
        <a:p>
          <a:pPr marL="228600" lvl="1" indent="-228600" algn="l" defTabSz="977900">
            <a:lnSpc>
              <a:spcPct val="90000"/>
            </a:lnSpc>
            <a:spcBef>
              <a:spcPct val="0"/>
            </a:spcBef>
            <a:spcAft>
              <a:spcPct val="15000"/>
            </a:spcAft>
            <a:buChar char="•"/>
          </a:pPr>
          <a:r>
            <a:rPr lang="en-US" sz="2200" kern="1200"/>
            <a:t>Customer relationship management</a:t>
          </a:r>
        </a:p>
        <a:p>
          <a:pPr marL="228600" lvl="1" indent="-228600" algn="l" defTabSz="977900">
            <a:lnSpc>
              <a:spcPct val="90000"/>
            </a:lnSpc>
            <a:spcBef>
              <a:spcPct val="0"/>
            </a:spcBef>
            <a:spcAft>
              <a:spcPct val="15000"/>
            </a:spcAft>
            <a:buChar char="•"/>
          </a:pPr>
          <a:r>
            <a:rPr lang="en-US" sz="2200" kern="1200"/>
            <a:t>Interviewing methods</a:t>
          </a:r>
        </a:p>
      </dsp:txBody>
      <dsp:txXfrm rot="-5400000">
        <a:off x="1514807" y="2047360"/>
        <a:ext cx="4064404" cy="1269276"/>
      </dsp:txXfrm>
    </dsp:sp>
    <dsp:sp modelId="{C7213B0E-E95A-469A-AA1D-20114ADA925A}">
      <dsp:nvSpPr>
        <dsp:cNvPr id="0" name=""/>
        <dsp:cNvSpPr/>
      </dsp:nvSpPr>
      <dsp:spPr>
        <a:xfrm rot="5400000">
          <a:off x="-324601" y="4277935"/>
          <a:ext cx="2164010" cy="1514807"/>
        </a:xfrm>
        <a:prstGeom prst="chevron">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P&amp;L and Balance Sheet</a:t>
          </a:r>
        </a:p>
      </dsp:txBody>
      <dsp:txXfrm rot="-5400000">
        <a:off x="1" y="4710738"/>
        <a:ext cx="1514807" cy="649203"/>
      </dsp:txXfrm>
    </dsp:sp>
    <dsp:sp modelId="{08587AEB-B276-4959-85C0-13954EA16EB7}">
      <dsp:nvSpPr>
        <dsp:cNvPr id="0" name=""/>
        <dsp:cNvSpPr/>
      </dsp:nvSpPr>
      <dsp:spPr>
        <a:xfrm rot="5400000">
          <a:off x="2878038" y="2590102"/>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Understanding, calculating and interpreting selected financial metrics</a:t>
          </a:r>
        </a:p>
        <a:p>
          <a:pPr marL="228600" lvl="1" indent="-228600" algn="l" defTabSz="977900">
            <a:lnSpc>
              <a:spcPct val="90000"/>
            </a:lnSpc>
            <a:spcBef>
              <a:spcPct val="0"/>
            </a:spcBef>
            <a:spcAft>
              <a:spcPct val="15000"/>
            </a:spcAft>
            <a:buChar char="•"/>
          </a:pPr>
          <a:r>
            <a:rPr lang="en-US" sz="2200" kern="1200" dirty="0"/>
            <a:t>Cash-Flow analysis</a:t>
          </a:r>
        </a:p>
      </dsp:txBody>
      <dsp:txXfrm rot="-5400000">
        <a:off x="1514807" y="4021999"/>
        <a:ext cx="4064404" cy="12692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8B889-9629-4463-B14B-9166791A172F}">
      <dsp:nvSpPr>
        <dsp:cNvPr id="0" name=""/>
        <dsp:cNvSpPr/>
      </dsp:nvSpPr>
      <dsp:spPr>
        <a:xfrm rot="5400000">
          <a:off x="-324601" y="328657"/>
          <a:ext cx="2164010" cy="1514807"/>
        </a:xfrm>
        <a:prstGeom prst="chevron">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Assessment &amp; Application</a:t>
          </a:r>
        </a:p>
      </dsp:txBody>
      <dsp:txXfrm rot="-5400000">
        <a:off x="1" y="761460"/>
        <a:ext cx="1514807" cy="649203"/>
      </dsp:txXfrm>
    </dsp:sp>
    <dsp:sp modelId="{C3BD4547-7B05-46E3-B920-D731BF33652A}">
      <dsp:nvSpPr>
        <dsp:cNvPr id="0" name=""/>
        <dsp:cNvSpPr/>
      </dsp:nvSpPr>
      <dsp:spPr>
        <a:xfrm rot="5400000">
          <a:off x="2878038" y="-1359175"/>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Pricing</a:t>
          </a:r>
          <a:endParaRPr lang="en-US" sz="2000" kern="1200" dirty="0"/>
        </a:p>
        <a:p>
          <a:pPr marL="228600" lvl="1" indent="-228600" algn="l" defTabSz="889000">
            <a:lnSpc>
              <a:spcPct val="90000"/>
            </a:lnSpc>
            <a:spcBef>
              <a:spcPct val="0"/>
            </a:spcBef>
            <a:spcAft>
              <a:spcPct val="15000"/>
            </a:spcAft>
            <a:buChar char="•"/>
          </a:pPr>
          <a:r>
            <a:rPr lang="en-US" sz="2000" kern="1200" dirty="0"/>
            <a:t>ECPCGC</a:t>
          </a:r>
        </a:p>
        <a:p>
          <a:pPr marL="228600" lvl="1" indent="-228600" algn="l" defTabSz="889000">
            <a:lnSpc>
              <a:spcPct val="90000"/>
            </a:lnSpc>
            <a:spcBef>
              <a:spcPct val="0"/>
            </a:spcBef>
            <a:spcAft>
              <a:spcPct val="15000"/>
            </a:spcAft>
            <a:buChar char="•"/>
          </a:pPr>
          <a:r>
            <a:rPr lang="en-US" sz="2000" kern="1200" dirty="0"/>
            <a:t>Compiling and verifying data</a:t>
          </a:r>
        </a:p>
      </dsp:txBody>
      <dsp:txXfrm rot="-5400000">
        <a:off x="1514807" y="72721"/>
        <a:ext cx="4064404" cy="1269276"/>
      </dsp:txXfrm>
    </dsp:sp>
    <dsp:sp modelId="{38E84E2F-B5A7-4140-9254-CCEC78E28952}">
      <dsp:nvSpPr>
        <dsp:cNvPr id="0" name=""/>
        <dsp:cNvSpPr/>
      </dsp:nvSpPr>
      <dsp:spPr>
        <a:xfrm rot="5400000">
          <a:off x="-324601" y="2303296"/>
          <a:ext cx="2164010" cy="1514807"/>
        </a:xfrm>
        <a:prstGeom prst="chevron">
          <a:avLst/>
        </a:prstGeom>
        <a:solidFill>
          <a:srgbClr val="FFFF0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Approval &amp; Disbursement</a:t>
          </a:r>
        </a:p>
      </dsp:txBody>
      <dsp:txXfrm rot="-5400000">
        <a:off x="1" y="2736099"/>
        <a:ext cx="1514807" cy="649203"/>
      </dsp:txXfrm>
    </dsp:sp>
    <dsp:sp modelId="{6E80B5B8-2AD8-4374-ADEE-527FDF3843F4}">
      <dsp:nvSpPr>
        <dsp:cNvPr id="0" name=""/>
        <dsp:cNvSpPr/>
      </dsp:nvSpPr>
      <dsp:spPr>
        <a:xfrm rot="5400000">
          <a:off x="2878038" y="615463"/>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Justify credit decision</a:t>
          </a:r>
        </a:p>
        <a:p>
          <a:pPr marL="228600" lvl="1" indent="-228600" algn="l" defTabSz="889000">
            <a:lnSpc>
              <a:spcPct val="90000"/>
            </a:lnSpc>
            <a:spcBef>
              <a:spcPct val="0"/>
            </a:spcBef>
            <a:spcAft>
              <a:spcPct val="15000"/>
            </a:spcAft>
            <a:buChar char="•"/>
          </a:pPr>
          <a:r>
            <a:rPr lang="en-US" sz="2000" kern="1200" dirty="0"/>
            <a:t>Dealing with loan rejection</a:t>
          </a:r>
        </a:p>
        <a:p>
          <a:pPr marL="228600" lvl="1" indent="-228600" algn="l" defTabSz="889000">
            <a:lnSpc>
              <a:spcPct val="90000"/>
            </a:lnSpc>
            <a:spcBef>
              <a:spcPct val="0"/>
            </a:spcBef>
            <a:spcAft>
              <a:spcPct val="15000"/>
            </a:spcAft>
            <a:buChar char="•"/>
          </a:pPr>
          <a:r>
            <a:rPr lang="en-US" sz="2000" kern="1200" dirty="0"/>
            <a:t>Recovery</a:t>
          </a:r>
        </a:p>
      </dsp:txBody>
      <dsp:txXfrm rot="-5400000">
        <a:off x="1514807" y="2047360"/>
        <a:ext cx="4064404" cy="1269276"/>
      </dsp:txXfrm>
    </dsp:sp>
    <dsp:sp modelId="{C7213B0E-E95A-469A-AA1D-20114ADA925A}">
      <dsp:nvSpPr>
        <dsp:cNvPr id="0" name=""/>
        <dsp:cNvSpPr/>
      </dsp:nvSpPr>
      <dsp:spPr>
        <a:xfrm rot="5400000">
          <a:off x="-324601" y="4277935"/>
          <a:ext cx="2164010" cy="1514807"/>
        </a:xfrm>
        <a:prstGeom prst="chevron">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Aftersales</a:t>
          </a:r>
        </a:p>
      </dsp:txBody>
      <dsp:txXfrm rot="-5400000">
        <a:off x="1" y="4710738"/>
        <a:ext cx="1514807" cy="649203"/>
      </dsp:txXfrm>
    </dsp:sp>
    <dsp:sp modelId="{08587AEB-B276-4959-85C0-13954EA16EB7}">
      <dsp:nvSpPr>
        <dsp:cNvPr id="0" name=""/>
        <dsp:cNvSpPr/>
      </dsp:nvSpPr>
      <dsp:spPr>
        <a:xfrm rot="5400000">
          <a:off x="2878038" y="2590102"/>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Monitor loan usage</a:t>
          </a:r>
        </a:p>
        <a:p>
          <a:pPr marL="228600" lvl="1" indent="-228600" algn="l" defTabSz="889000">
            <a:lnSpc>
              <a:spcPct val="90000"/>
            </a:lnSpc>
            <a:spcBef>
              <a:spcPct val="0"/>
            </a:spcBef>
            <a:spcAft>
              <a:spcPct val="15000"/>
            </a:spcAft>
            <a:buChar char="•"/>
          </a:pPr>
          <a:r>
            <a:rPr lang="en-US" sz="2000" kern="1200" dirty="0"/>
            <a:t>Financial monitoring</a:t>
          </a:r>
        </a:p>
        <a:p>
          <a:pPr marL="228600" lvl="1" indent="-228600" algn="l" defTabSz="889000">
            <a:lnSpc>
              <a:spcPct val="90000"/>
            </a:lnSpc>
            <a:spcBef>
              <a:spcPct val="0"/>
            </a:spcBef>
            <a:spcAft>
              <a:spcPct val="15000"/>
            </a:spcAft>
            <a:buChar char="•"/>
          </a:pPr>
          <a:r>
            <a:rPr lang="en-US" sz="2000" kern="1200" dirty="0"/>
            <a:t>Referral business</a:t>
          </a:r>
        </a:p>
        <a:p>
          <a:pPr marL="228600" lvl="1" indent="-228600" algn="l" defTabSz="889000">
            <a:lnSpc>
              <a:spcPct val="90000"/>
            </a:lnSpc>
            <a:spcBef>
              <a:spcPct val="0"/>
            </a:spcBef>
            <a:spcAft>
              <a:spcPct val="15000"/>
            </a:spcAft>
            <a:buChar char="•"/>
          </a:pPr>
          <a:r>
            <a:rPr lang="en-US" sz="2000" kern="1200" dirty="0"/>
            <a:t>Long term relationship building</a:t>
          </a:r>
        </a:p>
      </dsp:txBody>
      <dsp:txXfrm rot="-5400000">
        <a:off x="1514807" y="4021999"/>
        <a:ext cx="4064404" cy="1269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A8550-1216-4701-BB5F-C13FD0B066F8}">
      <dsp:nvSpPr>
        <dsp:cNvPr id="0" name=""/>
        <dsp:cNvSpPr/>
      </dsp:nvSpPr>
      <dsp:spPr>
        <a:xfrm rot="5400000">
          <a:off x="-324601" y="328657"/>
          <a:ext cx="2164010" cy="1514807"/>
        </a:xfrm>
        <a:prstGeom prst="chevron">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dsp:txBody>
      <dsp:txXfrm rot="-5400000">
        <a:off x="1" y="761460"/>
        <a:ext cx="1514807" cy="649203"/>
      </dsp:txXfrm>
    </dsp:sp>
    <dsp:sp modelId="{EB69275E-C76C-4B15-B7FF-8FD9142C3BEA}">
      <dsp:nvSpPr>
        <dsp:cNvPr id="0" name=""/>
        <dsp:cNvSpPr/>
      </dsp:nvSpPr>
      <dsp:spPr>
        <a:xfrm rot="5400000">
          <a:off x="2878038" y="-1359175"/>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de-DE" sz="2200" kern="1200" dirty="0"/>
            <a:t>Skills &amp; Knowledge</a:t>
          </a:r>
          <a:endParaRPr lang="en-US" sz="2200" kern="1200" dirty="0"/>
        </a:p>
        <a:p>
          <a:pPr marL="228600" lvl="1" indent="-228600" algn="l" defTabSz="977900">
            <a:lnSpc>
              <a:spcPct val="90000"/>
            </a:lnSpc>
            <a:spcBef>
              <a:spcPct val="0"/>
            </a:spcBef>
            <a:spcAft>
              <a:spcPct val="15000"/>
            </a:spcAft>
            <a:buChar char="•"/>
          </a:pPr>
          <a:r>
            <a:rPr lang="en-US" sz="2200" kern="1200" dirty="0"/>
            <a:t>Preparation for Client Meeting</a:t>
          </a:r>
        </a:p>
        <a:p>
          <a:pPr marL="228600" lvl="1" indent="-228600" algn="l" defTabSz="977900">
            <a:lnSpc>
              <a:spcPct val="90000"/>
            </a:lnSpc>
            <a:spcBef>
              <a:spcPct val="0"/>
            </a:spcBef>
            <a:spcAft>
              <a:spcPct val="15000"/>
            </a:spcAft>
            <a:buChar char="•"/>
          </a:pPr>
          <a:r>
            <a:rPr lang="en-US" sz="2200" kern="1200" dirty="0"/>
            <a:t>Research</a:t>
          </a:r>
        </a:p>
      </dsp:txBody>
      <dsp:txXfrm rot="-5400000">
        <a:off x="1514807" y="72721"/>
        <a:ext cx="4064404" cy="1269276"/>
      </dsp:txXfrm>
    </dsp:sp>
    <dsp:sp modelId="{38E84E2F-B5A7-4140-9254-CCEC78E28952}">
      <dsp:nvSpPr>
        <dsp:cNvPr id="0" name=""/>
        <dsp:cNvSpPr/>
      </dsp:nvSpPr>
      <dsp:spPr>
        <a:xfrm rot="5400000">
          <a:off x="-324601" y="2303296"/>
          <a:ext cx="2164010" cy="1514807"/>
        </a:xfrm>
        <a:prstGeom prst="chevron">
          <a:avLst/>
        </a:prstGeom>
        <a:solidFill>
          <a:srgbClr val="00B0F0"/>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Client Meeting</a:t>
          </a:r>
        </a:p>
      </dsp:txBody>
      <dsp:txXfrm rot="-5400000">
        <a:off x="1" y="2736099"/>
        <a:ext cx="1514807" cy="649203"/>
      </dsp:txXfrm>
    </dsp:sp>
    <dsp:sp modelId="{6E80B5B8-2AD8-4374-ADEE-527FDF3843F4}">
      <dsp:nvSpPr>
        <dsp:cNvPr id="0" name=""/>
        <dsp:cNvSpPr/>
      </dsp:nvSpPr>
      <dsp:spPr>
        <a:xfrm rot="5400000">
          <a:off x="2878038" y="615463"/>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Information gathering</a:t>
          </a:r>
        </a:p>
        <a:p>
          <a:pPr marL="228600" lvl="1" indent="-228600" algn="l" defTabSz="977900">
            <a:lnSpc>
              <a:spcPct val="90000"/>
            </a:lnSpc>
            <a:spcBef>
              <a:spcPct val="0"/>
            </a:spcBef>
            <a:spcAft>
              <a:spcPct val="15000"/>
            </a:spcAft>
            <a:buChar char="•"/>
          </a:pPr>
          <a:r>
            <a:rPr lang="en-US" sz="2200" kern="1200"/>
            <a:t>Customer relationship management</a:t>
          </a:r>
        </a:p>
        <a:p>
          <a:pPr marL="228600" lvl="1" indent="-228600" algn="l" defTabSz="977900">
            <a:lnSpc>
              <a:spcPct val="90000"/>
            </a:lnSpc>
            <a:spcBef>
              <a:spcPct val="0"/>
            </a:spcBef>
            <a:spcAft>
              <a:spcPct val="15000"/>
            </a:spcAft>
            <a:buChar char="•"/>
          </a:pPr>
          <a:r>
            <a:rPr lang="en-US" sz="2200" kern="1200"/>
            <a:t>Interviewing methods</a:t>
          </a:r>
        </a:p>
      </dsp:txBody>
      <dsp:txXfrm rot="-5400000">
        <a:off x="1514807" y="2047360"/>
        <a:ext cx="4064404" cy="1269276"/>
      </dsp:txXfrm>
    </dsp:sp>
    <dsp:sp modelId="{C7213B0E-E95A-469A-AA1D-20114ADA925A}">
      <dsp:nvSpPr>
        <dsp:cNvPr id="0" name=""/>
        <dsp:cNvSpPr/>
      </dsp:nvSpPr>
      <dsp:spPr>
        <a:xfrm rot="5400000">
          <a:off x="-324601" y="4277935"/>
          <a:ext cx="2164010" cy="1514807"/>
        </a:xfrm>
        <a:prstGeom prst="chevron">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P&amp;L and Balance Sheet</a:t>
          </a:r>
        </a:p>
      </dsp:txBody>
      <dsp:txXfrm rot="-5400000">
        <a:off x="1" y="4710738"/>
        <a:ext cx="1514807" cy="649203"/>
      </dsp:txXfrm>
    </dsp:sp>
    <dsp:sp modelId="{08587AEB-B276-4959-85C0-13954EA16EB7}">
      <dsp:nvSpPr>
        <dsp:cNvPr id="0" name=""/>
        <dsp:cNvSpPr/>
      </dsp:nvSpPr>
      <dsp:spPr>
        <a:xfrm rot="5400000">
          <a:off x="2878038" y="2590102"/>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Understanding, calculating and interpreting selected financial metrics</a:t>
          </a:r>
        </a:p>
        <a:p>
          <a:pPr marL="228600" lvl="1" indent="-228600" algn="l" defTabSz="977900">
            <a:lnSpc>
              <a:spcPct val="90000"/>
            </a:lnSpc>
            <a:spcBef>
              <a:spcPct val="0"/>
            </a:spcBef>
            <a:spcAft>
              <a:spcPct val="15000"/>
            </a:spcAft>
            <a:buChar char="•"/>
          </a:pPr>
          <a:r>
            <a:rPr lang="en-US" sz="2200" kern="1200" dirty="0"/>
            <a:t>Cash-Flow analysis</a:t>
          </a:r>
        </a:p>
      </dsp:txBody>
      <dsp:txXfrm rot="-5400000">
        <a:off x="1514807" y="4021999"/>
        <a:ext cx="4064404" cy="1269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8B889-9629-4463-B14B-9166791A172F}">
      <dsp:nvSpPr>
        <dsp:cNvPr id="0" name=""/>
        <dsp:cNvSpPr/>
      </dsp:nvSpPr>
      <dsp:spPr>
        <a:xfrm rot="5400000">
          <a:off x="-324601" y="328657"/>
          <a:ext cx="2164010" cy="1514807"/>
        </a:xfrm>
        <a:prstGeom prst="chevron">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Assessment &amp; Application</a:t>
          </a:r>
        </a:p>
      </dsp:txBody>
      <dsp:txXfrm rot="-5400000">
        <a:off x="1" y="761460"/>
        <a:ext cx="1514807" cy="649203"/>
      </dsp:txXfrm>
    </dsp:sp>
    <dsp:sp modelId="{C3BD4547-7B05-46E3-B920-D731BF33652A}">
      <dsp:nvSpPr>
        <dsp:cNvPr id="0" name=""/>
        <dsp:cNvSpPr/>
      </dsp:nvSpPr>
      <dsp:spPr>
        <a:xfrm rot="5400000">
          <a:off x="2878038" y="-1359175"/>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Pricing</a:t>
          </a:r>
          <a:endParaRPr lang="en-US" sz="2000" kern="1200" dirty="0"/>
        </a:p>
        <a:p>
          <a:pPr marL="228600" lvl="1" indent="-228600" algn="l" defTabSz="889000">
            <a:lnSpc>
              <a:spcPct val="90000"/>
            </a:lnSpc>
            <a:spcBef>
              <a:spcPct val="0"/>
            </a:spcBef>
            <a:spcAft>
              <a:spcPct val="15000"/>
            </a:spcAft>
            <a:buChar char="•"/>
          </a:pPr>
          <a:r>
            <a:rPr lang="en-US" sz="2000" kern="1200" dirty="0"/>
            <a:t>ECPCGC</a:t>
          </a:r>
        </a:p>
        <a:p>
          <a:pPr marL="228600" lvl="1" indent="-228600" algn="l" defTabSz="889000">
            <a:lnSpc>
              <a:spcPct val="90000"/>
            </a:lnSpc>
            <a:spcBef>
              <a:spcPct val="0"/>
            </a:spcBef>
            <a:spcAft>
              <a:spcPct val="15000"/>
            </a:spcAft>
            <a:buChar char="•"/>
          </a:pPr>
          <a:r>
            <a:rPr lang="en-US" sz="2000" kern="1200" dirty="0"/>
            <a:t>Compiling and verifying data</a:t>
          </a:r>
        </a:p>
      </dsp:txBody>
      <dsp:txXfrm rot="-5400000">
        <a:off x="1514807" y="72721"/>
        <a:ext cx="4064404" cy="1269276"/>
      </dsp:txXfrm>
    </dsp:sp>
    <dsp:sp modelId="{38E84E2F-B5A7-4140-9254-CCEC78E28952}">
      <dsp:nvSpPr>
        <dsp:cNvPr id="0" name=""/>
        <dsp:cNvSpPr/>
      </dsp:nvSpPr>
      <dsp:spPr>
        <a:xfrm rot="5400000">
          <a:off x="-324601" y="2303296"/>
          <a:ext cx="2164010" cy="1514807"/>
        </a:xfrm>
        <a:prstGeom prst="chevron">
          <a:avLst/>
        </a:prstGeom>
        <a:solidFill>
          <a:srgbClr val="FFFF0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Approval &amp; Disbursement</a:t>
          </a:r>
        </a:p>
      </dsp:txBody>
      <dsp:txXfrm rot="-5400000">
        <a:off x="1" y="2736099"/>
        <a:ext cx="1514807" cy="649203"/>
      </dsp:txXfrm>
    </dsp:sp>
    <dsp:sp modelId="{6E80B5B8-2AD8-4374-ADEE-527FDF3843F4}">
      <dsp:nvSpPr>
        <dsp:cNvPr id="0" name=""/>
        <dsp:cNvSpPr/>
      </dsp:nvSpPr>
      <dsp:spPr>
        <a:xfrm rot="5400000">
          <a:off x="2878038" y="615463"/>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Justify credit decision</a:t>
          </a:r>
        </a:p>
        <a:p>
          <a:pPr marL="228600" lvl="1" indent="-228600" algn="l" defTabSz="889000">
            <a:lnSpc>
              <a:spcPct val="90000"/>
            </a:lnSpc>
            <a:spcBef>
              <a:spcPct val="0"/>
            </a:spcBef>
            <a:spcAft>
              <a:spcPct val="15000"/>
            </a:spcAft>
            <a:buChar char="•"/>
          </a:pPr>
          <a:r>
            <a:rPr lang="en-US" sz="2000" kern="1200" dirty="0"/>
            <a:t>Dealing with loan rejection</a:t>
          </a:r>
        </a:p>
        <a:p>
          <a:pPr marL="228600" lvl="1" indent="-228600" algn="l" defTabSz="889000">
            <a:lnSpc>
              <a:spcPct val="90000"/>
            </a:lnSpc>
            <a:spcBef>
              <a:spcPct val="0"/>
            </a:spcBef>
            <a:spcAft>
              <a:spcPct val="15000"/>
            </a:spcAft>
            <a:buChar char="•"/>
          </a:pPr>
          <a:r>
            <a:rPr lang="en-US" sz="2000" kern="1200" dirty="0"/>
            <a:t>Recovery</a:t>
          </a:r>
        </a:p>
      </dsp:txBody>
      <dsp:txXfrm rot="-5400000">
        <a:off x="1514807" y="2047360"/>
        <a:ext cx="4064404" cy="1269276"/>
      </dsp:txXfrm>
    </dsp:sp>
    <dsp:sp modelId="{C7213B0E-E95A-469A-AA1D-20114ADA925A}">
      <dsp:nvSpPr>
        <dsp:cNvPr id="0" name=""/>
        <dsp:cNvSpPr/>
      </dsp:nvSpPr>
      <dsp:spPr>
        <a:xfrm rot="5400000">
          <a:off x="-324601" y="4277935"/>
          <a:ext cx="2164010" cy="1514807"/>
        </a:xfrm>
        <a:prstGeom prst="chevron">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Aftersales</a:t>
          </a:r>
        </a:p>
      </dsp:txBody>
      <dsp:txXfrm rot="-5400000">
        <a:off x="1" y="4710738"/>
        <a:ext cx="1514807" cy="649203"/>
      </dsp:txXfrm>
    </dsp:sp>
    <dsp:sp modelId="{08587AEB-B276-4959-85C0-13954EA16EB7}">
      <dsp:nvSpPr>
        <dsp:cNvPr id="0" name=""/>
        <dsp:cNvSpPr/>
      </dsp:nvSpPr>
      <dsp:spPr>
        <a:xfrm rot="5400000">
          <a:off x="2878038" y="2590102"/>
          <a:ext cx="1406606" cy="41330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Monitor loan usage</a:t>
          </a:r>
        </a:p>
        <a:p>
          <a:pPr marL="228600" lvl="1" indent="-228600" algn="l" defTabSz="889000">
            <a:lnSpc>
              <a:spcPct val="90000"/>
            </a:lnSpc>
            <a:spcBef>
              <a:spcPct val="0"/>
            </a:spcBef>
            <a:spcAft>
              <a:spcPct val="15000"/>
            </a:spcAft>
            <a:buChar char="•"/>
          </a:pPr>
          <a:r>
            <a:rPr lang="en-US" sz="2000" kern="1200" dirty="0"/>
            <a:t>Financial monitoring</a:t>
          </a:r>
        </a:p>
        <a:p>
          <a:pPr marL="228600" lvl="1" indent="-228600" algn="l" defTabSz="889000">
            <a:lnSpc>
              <a:spcPct val="90000"/>
            </a:lnSpc>
            <a:spcBef>
              <a:spcPct val="0"/>
            </a:spcBef>
            <a:spcAft>
              <a:spcPct val="15000"/>
            </a:spcAft>
            <a:buChar char="•"/>
          </a:pPr>
          <a:r>
            <a:rPr lang="en-US" sz="2000" kern="1200" dirty="0"/>
            <a:t>Referral business</a:t>
          </a:r>
        </a:p>
        <a:p>
          <a:pPr marL="228600" lvl="1" indent="-228600" algn="l" defTabSz="889000">
            <a:lnSpc>
              <a:spcPct val="90000"/>
            </a:lnSpc>
            <a:spcBef>
              <a:spcPct val="0"/>
            </a:spcBef>
            <a:spcAft>
              <a:spcPct val="15000"/>
            </a:spcAft>
            <a:buChar char="•"/>
          </a:pPr>
          <a:r>
            <a:rPr lang="en-US" sz="2000" kern="1200" dirty="0"/>
            <a:t>Long term relationship building</a:t>
          </a:r>
        </a:p>
      </dsp:txBody>
      <dsp:txXfrm rot="-5400000">
        <a:off x="1514807" y="4021999"/>
        <a:ext cx="4064404" cy="12692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1A727-77B3-4B15-BF74-44CB46D3798E}">
      <dsp:nvSpPr>
        <dsp:cNvPr id="0" name=""/>
        <dsp:cNvSpPr/>
      </dsp:nvSpPr>
      <dsp:spPr>
        <a:xfrm>
          <a:off x="937259" y="632459"/>
          <a:ext cx="4221480" cy="4221480"/>
        </a:xfrm>
        <a:prstGeom prst="blockArc">
          <a:avLst>
            <a:gd name="adj1" fmla="val 1080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732BEE-5114-4C59-838D-24693AC95A30}">
      <dsp:nvSpPr>
        <dsp:cNvPr id="0" name=""/>
        <dsp:cNvSpPr/>
      </dsp:nvSpPr>
      <dsp:spPr>
        <a:xfrm>
          <a:off x="937259" y="632459"/>
          <a:ext cx="4221480" cy="4221480"/>
        </a:xfrm>
        <a:prstGeom prst="blockArc">
          <a:avLst>
            <a:gd name="adj1" fmla="val 5400000"/>
            <a:gd name="adj2" fmla="val 108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C374D6-BB1B-41E3-A476-BD6CB36ECE31}">
      <dsp:nvSpPr>
        <dsp:cNvPr id="0" name=""/>
        <dsp:cNvSpPr/>
      </dsp:nvSpPr>
      <dsp:spPr>
        <a:xfrm>
          <a:off x="937259" y="632459"/>
          <a:ext cx="4221480" cy="4221480"/>
        </a:xfrm>
        <a:prstGeom prst="blockArc">
          <a:avLst>
            <a:gd name="adj1" fmla="val 0"/>
            <a:gd name="adj2" fmla="val 54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2ADA06-63B9-4277-A3BC-89D46CECA164}">
      <dsp:nvSpPr>
        <dsp:cNvPr id="0" name=""/>
        <dsp:cNvSpPr/>
      </dsp:nvSpPr>
      <dsp:spPr>
        <a:xfrm>
          <a:off x="937259" y="632459"/>
          <a:ext cx="4221480" cy="4221480"/>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7B8A64-9D8C-49D7-8BFE-C5174AFCC1DB}">
      <dsp:nvSpPr>
        <dsp:cNvPr id="0" name=""/>
        <dsp:cNvSpPr/>
      </dsp:nvSpPr>
      <dsp:spPr>
        <a:xfrm>
          <a:off x="2076152" y="1771352"/>
          <a:ext cx="1943695" cy="19436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de-DE" sz="3400" kern="1200" dirty="0"/>
            <a:t>Think </a:t>
          </a:r>
          <a:r>
            <a:rPr lang="de-DE" sz="3400" kern="1200" dirty="0" err="1"/>
            <a:t>as</a:t>
          </a:r>
          <a:r>
            <a:rPr lang="de-DE" sz="3400" kern="1200" dirty="0"/>
            <a:t> a </a:t>
          </a:r>
          <a:r>
            <a:rPr lang="de-DE" sz="3400" kern="1200" dirty="0" err="1"/>
            <a:t>client</a:t>
          </a:r>
          <a:endParaRPr lang="en-US" sz="3400" kern="1200" dirty="0"/>
        </a:p>
      </dsp:txBody>
      <dsp:txXfrm>
        <a:off x="2360800" y="2056000"/>
        <a:ext cx="1374399" cy="1374399"/>
      </dsp:txXfrm>
    </dsp:sp>
    <dsp:sp modelId="{757A7622-947B-41A3-AAAE-B6AC61568922}">
      <dsp:nvSpPr>
        <dsp:cNvPr id="0" name=""/>
        <dsp:cNvSpPr/>
      </dsp:nvSpPr>
      <dsp:spPr>
        <a:xfrm>
          <a:off x="2367706" y="1147"/>
          <a:ext cx="1360586" cy="13605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Fast </a:t>
          </a:r>
          <a:r>
            <a:rPr lang="de-DE" sz="1400" kern="1200" dirty="0" err="1"/>
            <a:t>decision</a:t>
          </a:r>
          <a:endParaRPr lang="en-US" sz="1400" kern="1200" dirty="0"/>
        </a:p>
      </dsp:txBody>
      <dsp:txXfrm>
        <a:off x="2566959" y="200400"/>
        <a:ext cx="962080" cy="962080"/>
      </dsp:txXfrm>
    </dsp:sp>
    <dsp:sp modelId="{B4F7EC0A-DBDC-46B7-928B-B7D6CE53535F}">
      <dsp:nvSpPr>
        <dsp:cNvPr id="0" name=""/>
        <dsp:cNvSpPr/>
      </dsp:nvSpPr>
      <dsp:spPr>
        <a:xfrm>
          <a:off x="4429465" y="2062906"/>
          <a:ext cx="1360586" cy="13605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Minimum </a:t>
          </a:r>
          <a:r>
            <a:rPr lang="de-DE" sz="1400" kern="1200" dirty="0" err="1"/>
            <a:t>documents</a:t>
          </a:r>
          <a:endParaRPr lang="en-US" sz="1400" kern="1200" dirty="0"/>
        </a:p>
      </dsp:txBody>
      <dsp:txXfrm>
        <a:off x="4628718" y="2262159"/>
        <a:ext cx="962080" cy="962080"/>
      </dsp:txXfrm>
    </dsp:sp>
    <dsp:sp modelId="{AE331162-81B5-4464-967A-4020A099BC94}">
      <dsp:nvSpPr>
        <dsp:cNvPr id="0" name=""/>
        <dsp:cNvSpPr/>
      </dsp:nvSpPr>
      <dsp:spPr>
        <a:xfrm>
          <a:off x="2367706" y="4124665"/>
          <a:ext cx="1360586" cy="13605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err="1"/>
            <a:t>Less</a:t>
          </a:r>
          <a:r>
            <a:rPr lang="de-DE" sz="1400" kern="1200" dirty="0"/>
            <a:t> </a:t>
          </a:r>
          <a:r>
            <a:rPr lang="de-DE" sz="1400" kern="1200" dirty="0" err="1"/>
            <a:t>collateral</a:t>
          </a:r>
          <a:endParaRPr lang="en-US" sz="1400" kern="1200" dirty="0"/>
        </a:p>
      </dsp:txBody>
      <dsp:txXfrm>
        <a:off x="2566959" y="4323918"/>
        <a:ext cx="962080" cy="962080"/>
      </dsp:txXfrm>
    </dsp:sp>
    <dsp:sp modelId="{8B222286-AED8-4700-A816-AE2A2DD436C4}">
      <dsp:nvSpPr>
        <dsp:cNvPr id="0" name=""/>
        <dsp:cNvSpPr/>
      </dsp:nvSpPr>
      <dsp:spPr>
        <a:xfrm>
          <a:off x="305947" y="2062906"/>
          <a:ext cx="1360586" cy="13605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err="1"/>
            <a:t>Proactive</a:t>
          </a:r>
          <a:r>
            <a:rPr lang="de-DE" sz="1400" kern="1200" dirty="0"/>
            <a:t> </a:t>
          </a:r>
          <a:r>
            <a:rPr lang="de-DE" sz="1400" kern="1200" dirty="0" err="1"/>
            <a:t>approach</a:t>
          </a:r>
          <a:endParaRPr lang="en-US" sz="1400" kern="1200" dirty="0"/>
        </a:p>
      </dsp:txBody>
      <dsp:txXfrm>
        <a:off x="505200" y="2262159"/>
        <a:ext cx="962080" cy="962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596D4-949A-454A-B2E1-65B63549185C}">
      <dsp:nvSpPr>
        <dsp:cNvPr id="0" name=""/>
        <dsp:cNvSpPr/>
      </dsp:nvSpPr>
      <dsp:spPr>
        <a:xfrm rot="5400000">
          <a:off x="-320927" y="320927"/>
          <a:ext cx="2139519" cy="1497663"/>
        </a:xfrm>
        <a:prstGeom prst="chevron">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Presales</a:t>
          </a:r>
          <a:endParaRPr lang="en-US" sz="2400" kern="1200" dirty="0"/>
        </a:p>
      </dsp:txBody>
      <dsp:txXfrm rot="-5400000">
        <a:off x="2" y="748831"/>
        <a:ext cx="1497663" cy="641856"/>
      </dsp:txXfrm>
    </dsp:sp>
    <dsp:sp modelId="{C950D296-8F3F-4093-A987-9B97BA9018C3}">
      <dsp:nvSpPr>
        <dsp:cNvPr id="0" name=""/>
        <dsp:cNvSpPr/>
      </dsp:nvSpPr>
      <dsp:spPr>
        <a:xfrm rot="5400000">
          <a:off x="2877426" y="-1379763"/>
          <a:ext cx="1390687" cy="415021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Preparation for Client Meeting</a:t>
          </a:r>
        </a:p>
        <a:p>
          <a:pPr marL="228600" lvl="1" indent="-228600" algn="l" defTabSz="977900">
            <a:lnSpc>
              <a:spcPct val="90000"/>
            </a:lnSpc>
            <a:spcBef>
              <a:spcPct val="0"/>
            </a:spcBef>
            <a:spcAft>
              <a:spcPct val="15000"/>
            </a:spcAft>
            <a:buChar char="•"/>
          </a:pPr>
          <a:r>
            <a:rPr lang="en-US" sz="2200" kern="1200" dirty="0"/>
            <a:t>Research</a:t>
          </a:r>
        </a:p>
        <a:p>
          <a:pPr marL="228600" lvl="1" indent="-228600" algn="l" defTabSz="977900">
            <a:lnSpc>
              <a:spcPct val="90000"/>
            </a:lnSpc>
            <a:spcBef>
              <a:spcPct val="0"/>
            </a:spcBef>
            <a:spcAft>
              <a:spcPct val="15000"/>
            </a:spcAft>
            <a:buChar char="•"/>
          </a:pPr>
          <a:r>
            <a:rPr lang="de-DE" sz="2200" kern="1200" dirty="0"/>
            <a:t>Skills &amp; Knowledge</a:t>
          </a:r>
          <a:endParaRPr lang="en-US" sz="2200" kern="1200" dirty="0"/>
        </a:p>
      </dsp:txBody>
      <dsp:txXfrm rot="-5400000">
        <a:off x="1497663" y="67888"/>
        <a:ext cx="4082325" cy="1254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62BE0-3571-46CE-BE31-8EF304F8E5FE}">
      <dsp:nvSpPr>
        <dsp:cNvPr id="0" name=""/>
        <dsp:cNvSpPr/>
      </dsp:nvSpPr>
      <dsp:spPr>
        <a:xfrm rot="4690801">
          <a:off x="2522638" y="-949120"/>
          <a:ext cx="3175729" cy="6935814"/>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BFEDC-73D8-4E61-8820-3F6C8F7E6B5C}">
      <dsp:nvSpPr>
        <dsp:cNvPr id="0" name=""/>
        <dsp:cNvSpPr/>
      </dsp:nvSpPr>
      <dsp:spPr>
        <a:xfrm rot="2859954" flipV="1">
          <a:off x="4315610" y="1756135"/>
          <a:ext cx="58062" cy="6584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D7E83A21-2E0A-4EAD-B885-720AFAC26303}">
      <dsp:nvSpPr>
        <dsp:cNvPr id="0" name=""/>
        <dsp:cNvSpPr/>
      </dsp:nvSpPr>
      <dsp:spPr>
        <a:xfrm>
          <a:off x="1903569" y="1086161"/>
          <a:ext cx="1401887" cy="409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de-DE" sz="1600" kern="1200" dirty="0" err="1"/>
            <a:t>Strategy</a:t>
          </a:r>
          <a:r>
            <a:rPr lang="de-DE" sz="1600" kern="1200" dirty="0"/>
            <a:t> </a:t>
          </a:r>
          <a:r>
            <a:rPr lang="de-DE" sz="1600" kern="1200" dirty="0" err="1"/>
            <a:t>crisis</a:t>
          </a:r>
          <a:endParaRPr lang="en-US" sz="1600" kern="1200" dirty="0"/>
        </a:p>
      </dsp:txBody>
      <dsp:txXfrm>
        <a:off x="1903569" y="1086161"/>
        <a:ext cx="1401887" cy="409220"/>
      </dsp:txXfrm>
    </dsp:sp>
    <dsp:sp modelId="{D8A62DE1-82A1-4B09-BCBB-A8EB86357777}">
      <dsp:nvSpPr>
        <dsp:cNvPr id="0" name=""/>
        <dsp:cNvSpPr/>
      </dsp:nvSpPr>
      <dsp:spPr>
        <a:xfrm>
          <a:off x="3953528" y="1880764"/>
          <a:ext cx="1164111" cy="406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de-DE" sz="1600" kern="1200" dirty="0"/>
            <a:t>Profit Crisis</a:t>
          </a:r>
          <a:endParaRPr lang="en-US" sz="1600" kern="1200" dirty="0"/>
        </a:p>
      </dsp:txBody>
      <dsp:txXfrm>
        <a:off x="3953528" y="1880764"/>
        <a:ext cx="1164111" cy="406955"/>
      </dsp:txXfrm>
    </dsp:sp>
    <dsp:sp modelId="{A9602082-5788-4375-B0CB-7BA23A6E944E}">
      <dsp:nvSpPr>
        <dsp:cNvPr id="0" name=""/>
        <dsp:cNvSpPr/>
      </dsp:nvSpPr>
      <dsp:spPr>
        <a:xfrm>
          <a:off x="5751762" y="3397061"/>
          <a:ext cx="1638627" cy="32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de-DE" sz="1600" kern="1200" dirty="0" err="1"/>
            <a:t>Liquidity</a:t>
          </a:r>
          <a:r>
            <a:rPr lang="de-DE" sz="1600" kern="1200" dirty="0"/>
            <a:t> Crisis</a:t>
          </a:r>
          <a:endParaRPr lang="en-US" sz="1600" kern="1200" dirty="0"/>
        </a:p>
      </dsp:txBody>
      <dsp:txXfrm>
        <a:off x="5751762" y="3397061"/>
        <a:ext cx="1638627" cy="3266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8714-A9D1-4AD3-9EAD-BC0004380F33}">
      <dsp:nvSpPr>
        <dsp:cNvPr id="0" name=""/>
        <dsp:cNvSpPr/>
      </dsp:nvSpPr>
      <dsp:spPr>
        <a:xfrm>
          <a:off x="0" y="202899"/>
          <a:ext cx="8641237" cy="866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656" tIns="208280" rIns="670656"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Ratios show how well company uses its assets, especially working capital</a:t>
          </a:r>
        </a:p>
      </dsp:txBody>
      <dsp:txXfrm>
        <a:off x="0" y="202899"/>
        <a:ext cx="8641237" cy="866250"/>
      </dsp:txXfrm>
    </dsp:sp>
    <dsp:sp modelId="{BD1D32C7-AC46-472D-9E5E-8AFD3269887B}">
      <dsp:nvSpPr>
        <dsp:cNvPr id="0" name=""/>
        <dsp:cNvSpPr/>
      </dsp:nvSpPr>
      <dsp:spPr>
        <a:xfrm>
          <a:off x="432061" y="55299"/>
          <a:ext cx="6048865"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33" tIns="0" rIns="228633" bIns="0" numCol="1" spcCol="1270" anchor="ctr" anchorCtr="0">
          <a:noAutofit/>
        </a:bodyPr>
        <a:lstStyle/>
        <a:p>
          <a:pPr marL="0" lvl="0" indent="0" algn="l" defTabSz="889000">
            <a:lnSpc>
              <a:spcPct val="90000"/>
            </a:lnSpc>
            <a:spcBef>
              <a:spcPct val="0"/>
            </a:spcBef>
            <a:spcAft>
              <a:spcPct val="35000"/>
            </a:spcAft>
            <a:buNone/>
          </a:pPr>
          <a:r>
            <a:rPr lang="en-CA" sz="2000" kern="1200" dirty="0"/>
            <a:t>Activity ratios </a:t>
          </a:r>
        </a:p>
      </dsp:txBody>
      <dsp:txXfrm>
        <a:off x="446471" y="69709"/>
        <a:ext cx="6020045" cy="266380"/>
      </dsp:txXfrm>
    </dsp:sp>
    <dsp:sp modelId="{D2DC6D85-AC62-43A2-88F5-99BFC58C7D99}">
      <dsp:nvSpPr>
        <dsp:cNvPr id="0" name=""/>
        <dsp:cNvSpPr/>
      </dsp:nvSpPr>
      <dsp:spPr>
        <a:xfrm>
          <a:off x="0" y="1270749"/>
          <a:ext cx="8641237" cy="61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656" tIns="208280" rIns="670656"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Ratios show how well company is managing its liquidity</a:t>
          </a:r>
        </a:p>
      </dsp:txBody>
      <dsp:txXfrm>
        <a:off x="0" y="1270749"/>
        <a:ext cx="8641237" cy="614250"/>
      </dsp:txXfrm>
    </dsp:sp>
    <dsp:sp modelId="{EA8FBC95-F4B5-4251-9B3F-683F7D9A95AC}">
      <dsp:nvSpPr>
        <dsp:cNvPr id="0" name=""/>
        <dsp:cNvSpPr/>
      </dsp:nvSpPr>
      <dsp:spPr>
        <a:xfrm>
          <a:off x="432061" y="1123149"/>
          <a:ext cx="6048865"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33" tIns="0" rIns="228633" bIns="0" numCol="1" spcCol="1270" anchor="ctr" anchorCtr="0">
          <a:noAutofit/>
        </a:bodyPr>
        <a:lstStyle/>
        <a:p>
          <a:pPr marL="0" lvl="0" indent="0" algn="l" defTabSz="889000">
            <a:lnSpc>
              <a:spcPct val="90000"/>
            </a:lnSpc>
            <a:spcBef>
              <a:spcPct val="0"/>
            </a:spcBef>
            <a:spcAft>
              <a:spcPct val="35000"/>
            </a:spcAft>
            <a:buNone/>
          </a:pPr>
          <a:r>
            <a:rPr lang="en-CA" sz="2000" kern="1200" dirty="0"/>
            <a:t>Liquidity Ratios</a:t>
          </a:r>
        </a:p>
      </dsp:txBody>
      <dsp:txXfrm>
        <a:off x="446471" y="1137559"/>
        <a:ext cx="6020045" cy="266380"/>
      </dsp:txXfrm>
    </dsp:sp>
    <dsp:sp modelId="{C510D8FC-CD11-47AA-B84C-DB3C1D7E5641}">
      <dsp:nvSpPr>
        <dsp:cNvPr id="0" name=""/>
        <dsp:cNvSpPr/>
      </dsp:nvSpPr>
      <dsp:spPr>
        <a:xfrm>
          <a:off x="0" y="2086599"/>
          <a:ext cx="8641237" cy="61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656" tIns="208280" rIns="670656"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How well company can serve its liabilities</a:t>
          </a:r>
        </a:p>
      </dsp:txBody>
      <dsp:txXfrm>
        <a:off x="0" y="2086599"/>
        <a:ext cx="8641237" cy="614250"/>
      </dsp:txXfrm>
    </dsp:sp>
    <dsp:sp modelId="{81DA64C1-CD88-497F-A968-2A9B54D39265}">
      <dsp:nvSpPr>
        <dsp:cNvPr id="0" name=""/>
        <dsp:cNvSpPr/>
      </dsp:nvSpPr>
      <dsp:spPr>
        <a:xfrm>
          <a:off x="483529" y="1928561"/>
          <a:ext cx="6048865"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33" tIns="0" rIns="228633" bIns="0" numCol="1" spcCol="1270" anchor="ctr" anchorCtr="0">
          <a:noAutofit/>
        </a:bodyPr>
        <a:lstStyle/>
        <a:p>
          <a:pPr marL="0" lvl="0" indent="0" algn="l" defTabSz="889000">
            <a:lnSpc>
              <a:spcPct val="90000"/>
            </a:lnSpc>
            <a:spcBef>
              <a:spcPct val="0"/>
            </a:spcBef>
            <a:spcAft>
              <a:spcPct val="35000"/>
            </a:spcAft>
            <a:buNone/>
          </a:pPr>
          <a:r>
            <a:rPr lang="en-CA" sz="2000" kern="1200" dirty="0"/>
            <a:t>Solvency Ratios</a:t>
          </a:r>
        </a:p>
      </dsp:txBody>
      <dsp:txXfrm>
        <a:off x="497939" y="1942971"/>
        <a:ext cx="6020045" cy="266380"/>
      </dsp:txXfrm>
    </dsp:sp>
    <dsp:sp modelId="{A3EE88FD-DA89-497A-A175-E84D60D26572}">
      <dsp:nvSpPr>
        <dsp:cNvPr id="0" name=""/>
        <dsp:cNvSpPr/>
      </dsp:nvSpPr>
      <dsp:spPr>
        <a:xfrm>
          <a:off x="0" y="2902450"/>
          <a:ext cx="8641237" cy="61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656" tIns="208280" rIns="670656"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Company capability to generate profit</a:t>
          </a:r>
        </a:p>
      </dsp:txBody>
      <dsp:txXfrm>
        <a:off x="0" y="2902450"/>
        <a:ext cx="8641237" cy="614250"/>
      </dsp:txXfrm>
    </dsp:sp>
    <dsp:sp modelId="{CB306CA4-B6F8-4434-8416-9B96EDC169A2}">
      <dsp:nvSpPr>
        <dsp:cNvPr id="0" name=""/>
        <dsp:cNvSpPr/>
      </dsp:nvSpPr>
      <dsp:spPr>
        <a:xfrm>
          <a:off x="432061" y="2754850"/>
          <a:ext cx="6048865"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33" tIns="0" rIns="228633" bIns="0" numCol="1" spcCol="1270" anchor="ctr" anchorCtr="0">
          <a:noAutofit/>
        </a:bodyPr>
        <a:lstStyle/>
        <a:p>
          <a:pPr marL="0" lvl="0" indent="0" algn="l" defTabSz="889000">
            <a:lnSpc>
              <a:spcPct val="90000"/>
            </a:lnSpc>
            <a:spcBef>
              <a:spcPct val="0"/>
            </a:spcBef>
            <a:spcAft>
              <a:spcPct val="35000"/>
            </a:spcAft>
            <a:buNone/>
          </a:pPr>
          <a:r>
            <a:rPr lang="en-CA" sz="2000" kern="1200" dirty="0"/>
            <a:t>Profitability Ratios</a:t>
          </a:r>
        </a:p>
      </dsp:txBody>
      <dsp:txXfrm>
        <a:off x="446471" y="2769260"/>
        <a:ext cx="6020045" cy="266380"/>
      </dsp:txXfrm>
    </dsp:sp>
    <dsp:sp modelId="{0591705F-0EE7-4E61-8962-85E8840F0A4E}">
      <dsp:nvSpPr>
        <dsp:cNvPr id="0" name=""/>
        <dsp:cNvSpPr/>
      </dsp:nvSpPr>
      <dsp:spPr>
        <a:xfrm>
          <a:off x="0" y="3718300"/>
          <a:ext cx="8641237" cy="61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656" tIns="208280" rIns="670656"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Company ability to service existing obligations</a:t>
          </a:r>
        </a:p>
      </dsp:txBody>
      <dsp:txXfrm>
        <a:off x="0" y="3718300"/>
        <a:ext cx="8641237" cy="614250"/>
      </dsp:txXfrm>
    </dsp:sp>
    <dsp:sp modelId="{54480FAD-2634-4180-AC38-A2FF50619E3E}">
      <dsp:nvSpPr>
        <dsp:cNvPr id="0" name=""/>
        <dsp:cNvSpPr/>
      </dsp:nvSpPr>
      <dsp:spPr>
        <a:xfrm>
          <a:off x="432061" y="3570700"/>
          <a:ext cx="6048865"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33" tIns="0" rIns="228633" bIns="0" numCol="1" spcCol="1270" anchor="ctr" anchorCtr="0">
          <a:noAutofit/>
        </a:bodyPr>
        <a:lstStyle/>
        <a:p>
          <a:pPr marL="0" lvl="0" indent="0" algn="l" defTabSz="889000">
            <a:lnSpc>
              <a:spcPct val="90000"/>
            </a:lnSpc>
            <a:spcBef>
              <a:spcPct val="0"/>
            </a:spcBef>
            <a:spcAft>
              <a:spcPct val="35000"/>
            </a:spcAft>
            <a:buNone/>
          </a:pPr>
          <a:r>
            <a:rPr lang="en-CA" sz="2000" kern="1200" dirty="0"/>
            <a:t>Debt servicing ratios</a:t>
          </a:r>
        </a:p>
      </dsp:txBody>
      <dsp:txXfrm>
        <a:off x="446471" y="3585110"/>
        <a:ext cx="6020045" cy="2663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EAF08-A6B5-4614-9789-A8CAC543F81F}">
      <dsp:nvSpPr>
        <dsp:cNvPr id="0" name=""/>
        <dsp:cNvSpPr/>
      </dsp:nvSpPr>
      <dsp:spPr>
        <a:xfrm>
          <a:off x="509433" y="0"/>
          <a:ext cx="3264555" cy="3264555"/>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7B4D2-7844-4E44-8CF7-FA0980CE9CFC}">
      <dsp:nvSpPr>
        <dsp:cNvPr id="0" name=""/>
        <dsp:cNvSpPr/>
      </dsp:nvSpPr>
      <dsp:spPr>
        <a:xfrm>
          <a:off x="1850790" y="549197"/>
          <a:ext cx="2121960" cy="11604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Risk </a:t>
          </a:r>
          <a:r>
            <a:rPr lang="de-DE" sz="2400" kern="1200" dirty="0" err="1"/>
            <a:t>components</a:t>
          </a:r>
          <a:endParaRPr lang="en-US" sz="2400" kern="1200" dirty="0"/>
        </a:p>
      </dsp:txBody>
      <dsp:txXfrm>
        <a:off x="1907438" y="605845"/>
        <a:ext cx="2008664" cy="1047151"/>
      </dsp:txXfrm>
    </dsp:sp>
    <dsp:sp modelId="{77D7A5AC-CD15-4CAA-9636-D1D1B0CB2723}">
      <dsp:nvSpPr>
        <dsp:cNvPr id="0" name=""/>
        <dsp:cNvSpPr/>
      </dsp:nvSpPr>
      <dsp:spPr>
        <a:xfrm>
          <a:off x="1850790" y="1852692"/>
          <a:ext cx="2121960" cy="11604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Profit </a:t>
          </a:r>
          <a:r>
            <a:rPr lang="de-DE" sz="2400" kern="1200" dirty="0" err="1"/>
            <a:t>components</a:t>
          </a:r>
          <a:endParaRPr lang="en-US" sz="2400" kern="1200" dirty="0"/>
        </a:p>
      </dsp:txBody>
      <dsp:txXfrm>
        <a:off x="1907438" y="1909340"/>
        <a:ext cx="2008664" cy="10471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94DEE-DC62-497E-B12D-583FE4225822}">
      <dsp:nvSpPr>
        <dsp:cNvPr id="0" name=""/>
        <dsp:cNvSpPr/>
      </dsp:nvSpPr>
      <dsp:spPr>
        <a:xfrm>
          <a:off x="2214807" y="1311248"/>
          <a:ext cx="1666396" cy="144150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MSME-</a:t>
          </a:r>
        </a:p>
        <a:p>
          <a:pPr marL="0" lvl="0" indent="0" algn="ctr" defTabSz="622300">
            <a:lnSpc>
              <a:spcPct val="90000"/>
            </a:lnSpc>
            <a:spcBef>
              <a:spcPct val="0"/>
            </a:spcBef>
            <a:spcAft>
              <a:spcPct val="35000"/>
            </a:spcAft>
            <a:buNone/>
          </a:pPr>
          <a:r>
            <a:rPr lang="de-DE" sz="1400" kern="1200" dirty="0"/>
            <a:t>Lending</a:t>
          </a:r>
          <a:endParaRPr lang="en-US" sz="1400" kern="1200" dirty="0"/>
        </a:p>
      </dsp:txBody>
      <dsp:txXfrm>
        <a:off x="2490952" y="1550125"/>
        <a:ext cx="1114106" cy="963746"/>
      </dsp:txXfrm>
    </dsp:sp>
    <dsp:sp modelId="{792F56C4-2E97-4366-A8D6-1D7030A2C928}">
      <dsp:nvSpPr>
        <dsp:cNvPr id="0" name=""/>
        <dsp:cNvSpPr/>
      </dsp:nvSpPr>
      <dsp:spPr>
        <a:xfrm>
          <a:off x="32580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9998F-B50D-451D-8291-59C0886481A5}">
      <dsp:nvSpPr>
        <dsp:cNvPr id="0" name=""/>
        <dsp:cNvSpPr/>
      </dsp:nvSpPr>
      <dsp:spPr>
        <a:xfrm>
          <a:off x="2368106" y="0"/>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Lean Canvas</a:t>
          </a:r>
          <a:endParaRPr lang="en-US" sz="1400" kern="1200" dirty="0"/>
        </a:p>
      </dsp:txBody>
      <dsp:txXfrm>
        <a:off x="2594415" y="195784"/>
        <a:ext cx="912982" cy="789836"/>
      </dsp:txXfrm>
    </dsp:sp>
    <dsp:sp modelId="{6B078BE0-8D05-4431-981F-06C5E71C0623}">
      <dsp:nvSpPr>
        <dsp:cNvPr id="0" name=""/>
        <dsp:cNvSpPr/>
      </dsp:nvSpPr>
      <dsp:spPr>
        <a:xfrm>
          <a:off x="39918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84A165-7D20-47FD-AEC4-EE6025941027}">
      <dsp:nvSpPr>
        <dsp:cNvPr id="0" name=""/>
        <dsp:cNvSpPr/>
      </dsp:nvSpPr>
      <dsp:spPr>
        <a:xfrm>
          <a:off x="3620521" y="726643"/>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Questions</a:t>
          </a:r>
          <a:endParaRPr lang="en-US" sz="1400" kern="1200" dirty="0"/>
        </a:p>
      </dsp:txBody>
      <dsp:txXfrm>
        <a:off x="3846830" y="922427"/>
        <a:ext cx="912982" cy="789836"/>
      </dsp:txXfrm>
    </dsp:sp>
    <dsp:sp modelId="{E89A24B2-7B6A-4E5E-AE4E-03A724181A8D}">
      <dsp:nvSpPr>
        <dsp:cNvPr id="0" name=""/>
        <dsp:cNvSpPr/>
      </dsp:nvSpPr>
      <dsp:spPr>
        <a:xfrm>
          <a:off x="34821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9215F-E5D3-419A-948E-58E5395E7354}">
      <dsp:nvSpPr>
        <dsp:cNvPr id="0" name=""/>
        <dsp:cNvSpPr/>
      </dsp:nvSpPr>
      <dsp:spPr>
        <a:xfrm>
          <a:off x="3620521" y="2155139"/>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Rating</a:t>
          </a:r>
          <a:endParaRPr lang="en-US" sz="1400" kern="1200" dirty="0"/>
        </a:p>
      </dsp:txBody>
      <dsp:txXfrm>
        <a:off x="3846830" y="2350923"/>
        <a:ext cx="912982" cy="789836"/>
      </dsp:txXfrm>
    </dsp:sp>
    <dsp:sp modelId="{5CE4218D-4C2C-4741-9BCD-8AC95B31605A}">
      <dsp:nvSpPr>
        <dsp:cNvPr id="0" name=""/>
        <dsp:cNvSpPr/>
      </dsp:nvSpPr>
      <dsp:spPr>
        <a:xfrm>
          <a:off x="22177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4F0DC-F6D9-41C8-A557-6F860B6C745A}">
      <dsp:nvSpPr>
        <dsp:cNvPr id="0" name=""/>
        <dsp:cNvSpPr/>
      </dsp:nvSpPr>
      <dsp:spPr>
        <a:xfrm>
          <a:off x="2368106" y="2882595"/>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Risk-</a:t>
          </a:r>
          <a:r>
            <a:rPr lang="de-DE" sz="1400" kern="1200" dirty="0" err="1"/>
            <a:t>Adjusted</a:t>
          </a:r>
          <a:r>
            <a:rPr lang="de-DE" sz="1400" kern="1200" dirty="0"/>
            <a:t> Pricing</a:t>
          </a:r>
          <a:endParaRPr lang="en-US" sz="1400" kern="1200" dirty="0"/>
        </a:p>
      </dsp:txBody>
      <dsp:txXfrm>
        <a:off x="2594415" y="3078379"/>
        <a:ext cx="912982" cy="789836"/>
      </dsp:txXfrm>
    </dsp:sp>
    <dsp:sp modelId="{8E16464A-8EE2-4FE7-ABDA-B81D60A8540D}">
      <dsp:nvSpPr>
        <dsp:cNvPr id="0" name=""/>
        <dsp:cNvSpPr/>
      </dsp:nvSpPr>
      <dsp:spPr>
        <a:xfrm>
          <a:off x="1471919"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65E2D-83EA-4A46-A360-22BE2BA5FD72}">
      <dsp:nvSpPr>
        <dsp:cNvPr id="0" name=""/>
        <dsp:cNvSpPr/>
      </dsp:nvSpPr>
      <dsp:spPr>
        <a:xfrm>
          <a:off x="1109878" y="2155952"/>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Financial</a:t>
          </a:r>
        </a:p>
        <a:p>
          <a:pPr marL="0" lvl="0" indent="0" algn="ctr" defTabSz="622300">
            <a:lnSpc>
              <a:spcPct val="90000"/>
            </a:lnSpc>
            <a:spcBef>
              <a:spcPct val="0"/>
            </a:spcBef>
            <a:spcAft>
              <a:spcPct val="35000"/>
            </a:spcAft>
            <a:buNone/>
          </a:pPr>
          <a:r>
            <a:rPr lang="de-DE" sz="1400" kern="1200" dirty="0"/>
            <a:t>Analysis</a:t>
          </a:r>
          <a:endParaRPr lang="en-US" sz="1400" kern="1200" dirty="0"/>
        </a:p>
      </dsp:txBody>
      <dsp:txXfrm>
        <a:off x="1336187" y="2351736"/>
        <a:ext cx="912982" cy="789836"/>
      </dsp:txXfrm>
    </dsp:sp>
    <dsp:sp modelId="{C298BFE3-8D85-4411-BDB7-F5F42D531F4A}">
      <dsp:nvSpPr>
        <dsp:cNvPr id="0" name=""/>
        <dsp:cNvSpPr/>
      </dsp:nvSpPr>
      <dsp:spPr>
        <a:xfrm>
          <a:off x="1109878" y="725017"/>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err="1"/>
            <a:t>Collaterals</a:t>
          </a:r>
          <a:r>
            <a:rPr lang="de-DE" sz="1400" kern="1200" dirty="0"/>
            <a:t> </a:t>
          </a:r>
          <a:endParaRPr lang="en-US" sz="1400" kern="1200" dirty="0"/>
        </a:p>
      </dsp:txBody>
      <dsp:txXfrm>
        <a:off x="1336187" y="920801"/>
        <a:ext cx="912982" cy="78983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3633"/>
          </a:xfrm>
          <a:prstGeom prst="rect">
            <a:avLst/>
          </a:prstGeom>
        </p:spPr>
        <p:txBody>
          <a:bodyPr vert="horz" lIns="91440" tIns="45720" rIns="91440" bIns="45720" rtlCol="0"/>
          <a:lstStyle>
            <a:lvl1pPr algn="r">
              <a:defRPr sz="1200"/>
            </a:lvl1pPr>
          </a:lstStyle>
          <a:p>
            <a:fld id="{F0D0F33A-0377-9347-B548-751990F63F88}" type="datetimeFigureOut">
              <a:rPr lang="de-DE" smtClean="0"/>
              <a:t>07.08.2024</a:t>
            </a:fld>
            <a:endParaRPr lang="de-DE"/>
          </a:p>
        </p:txBody>
      </p:sp>
      <p:sp>
        <p:nvSpPr>
          <p:cNvPr id="4" name="Fußzeilenplatzhalter 3"/>
          <p:cNvSpPr>
            <a:spLocks noGrp="1"/>
          </p:cNvSpPr>
          <p:nvPr>
            <p:ph type="ftr" sz="quarter" idx="2"/>
          </p:nvPr>
        </p:nvSpPr>
        <p:spPr>
          <a:xfrm>
            <a:off x="1" y="9377317"/>
            <a:ext cx="2945659"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377317"/>
            <a:ext cx="2945659" cy="493633"/>
          </a:xfrm>
          <a:prstGeom prst="rect">
            <a:avLst/>
          </a:prstGeom>
        </p:spPr>
        <p:txBody>
          <a:bodyPr vert="horz" lIns="91440" tIns="45720" rIns="91440" bIns="45720" rtlCol="0" anchor="b"/>
          <a:lstStyle>
            <a:lvl1pPr algn="r">
              <a:defRPr sz="1200"/>
            </a:lvl1pPr>
          </a:lstStyle>
          <a:p>
            <a:fld id="{170998EE-3571-3845-9DA4-A284D710AFFA}" type="slidenum">
              <a:rPr lang="de-DE" smtClean="0"/>
              <a:t>‹Nº›</a:t>
            </a:fld>
            <a:endParaRPr lang="de-DE"/>
          </a:p>
        </p:txBody>
      </p:sp>
    </p:spTree>
    <p:extLst>
      <p:ext uri="{BB962C8B-B14F-4D97-AF65-F5344CB8AC3E}">
        <p14:creationId xmlns:p14="http://schemas.microsoft.com/office/powerpoint/2010/main" val="1794190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3633"/>
          </a:xfrm>
          <a:prstGeom prst="rect">
            <a:avLst/>
          </a:prstGeom>
        </p:spPr>
        <p:txBody>
          <a:bodyPr vert="horz" lIns="91440" tIns="45720" rIns="91440" bIns="45720" rtlCol="0"/>
          <a:lstStyle>
            <a:lvl1pPr algn="r">
              <a:defRPr sz="1200"/>
            </a:lvl1pPr>
          </a:lstStyle>
          <a:p>
            <a:fld id="{CDE9F93A-6508-F44A-87B0-FF86501B619F}" type="datetimeFigureOut">
              <a:rPr lang="de-DE" smtClean="0"/>
              <a:t>07.08.2024</a:t>
            </a:fld>
            <a:endParaRPr lang="de-DE"/>
          </a:p>
        </p:txBody>
      </p:sp>
      <p:sp>
        <p:nvSpPr>
          <p:cNvPr id="4" name="Folienbildplatzhalter 3"/>
          <p:cNvSpPr>
            <a:spLocks noGrp="1" noRot="1" noChangeAspect="1"/>
          </p:cNvSpPr>
          <p:nvPr>
            <p:ph type="sldImg" idx="2"/>
          </p:nvPr>
        </p:nvSpPr>
        <p:spPr>
          <a:xfrm>
            <a:off x="930275" y="739775"/>
            <a:ext cx="4937125" cy="37020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689516"/>
            <a:ext cx="5438140" cy="444269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377317"/>
            <a:ext cx="2945659" cy="49363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377317"/>
            <a:ext cx="2945659" cy="493633"/>
          </a:xfrm>
          <a:prstGeom prst="rect">
            <a:avLst/>
          </a:prstGeom>
        </p:spPr>
        <p:txBody>
          <a:bodyPr vert="horz" lIns="91440" tIns="45720" rIns="91440" bIns="45720" rtlCol="0" anchor="b"/>
          <a:lstStyle>
            <a:lvl1pPr algn="r">
              <a:defRPr sz="1200"/>
            </a:lvl1pPr>
          </a:lstStyle>
          <a:p>
            <a:fld id="{5119445F-0B51-BA4F-B863-2656454909AE}" type="slidenum">
              <a:rPr lang="de-DE" smtClean="0"/>
              <a:t>‹Nº›</a:t>
            </a:fld>
            <a:endParaRPr lang="de-DE"/>
          </a:p>
        </p:txBody>
      </p:sp>
    </p:spTree>
    <p:extLst>
      <p:ext uri="{BB962C8B-B14F-4D97-AF65-F5344CB8AC3E}">
        <p14:creationId xmlns:p14="http://schemas.microsoft.com/office/powerpoint/2010/main" val="40994397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Discussion</a:t>
            </a:r>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67</a:t>
            </a:fld>
            <a:endParaRPr lang="de-DE"/>
          </a:p>
        </p:txBody>
      </p:sp>
    </p:spTree>
    <p:extLst>
      <p:ext uri="{BB962C8B-B14F-4D97-AF65-F5344CB8AC3E}">
        <p14:creationId xmlns:p14="http://schemas.microsoft.com/office/powerpoint/2010/main" val="28061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69</a:t>
            </a:fld>
            <a:endParaRPr lang="de-DE"/>
          </a:p>
        </p:txBody>
      </p:sp>
    </p:spTree>
    <p:extLst>
      <p:ext uri="{BB962C8B-B14F-4D97-AF65-F5344CB8AC3E}">
        <p14:creationId xmlns:p14="http://schemas.microsoft.com/office/powerpoint/2010/main" val="85569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What </a:t>
            </a:r>
            <a:r>
              <a:rPr lang="de-DE" dirty="0" err="1"/>
              <a:t>about</a:t>
            </a:r>
            <a:r>
              <a:rPr lang="de-DE" dirty="0"/>
              <a:t> </a:t>
            </a:r>
            <a:r>
              <a:rPr lang="de-DE" dirty="0" err="1"/>
              <a:t>Depreciation</a:t>
            </a:r>
            <a:r>
              <a:rPr lang="de-DE" dirty="0"/>
              <a:t> ?</a:t>
            </a:r>
            <a:endParaRPr lang="en-US" dirty="0"/>
          </a:p>
          <a:p>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70</a:t>
            </a:fld>
            <a:endParaRPr lang="de-DE"/>
          </a:p>
        </p:txBody>
      </p:sp>
    </p:spTree>
    <p:extLst>
      <p:ext uri="{BB962C8B-B14F-4D97-AF65-F5344CB8AC3E}">
        <p14:creationId xmlns:p14="http://schemas.microsoft.com/office/powerpoint/2010/main" val="111264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What </a:t>
            </a:r>
            <a:r>
              <a:rPr lang="de-DE" dirty="0" err="1"/>
              <a:t>about</a:t>
            </a:r>
            <a:r>
              <a:rPr lang="de-DE" dirty="0"/>
              <a:t> </a:t>
            </a:r>
            <a:r>
              <a:rPr lang="de-DE" dirty="0" err="1"/>
              <a:t>Overdraft</a:t>
            </a:r>
            <a:r>
              <a:rPr lang="de-DE" dirty="0"/>
              <a:t> Facility?</a:t>
            </a:r>
            <a:endParaRPr lang="en-US" dirty="0"/>
          </a:p>
          <a:p>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72</a:t>
            </a:fld>
            <a:endParaRPr lang="de-DE"/>
          </a:p>
        </p:txBody>
      </p:sp>
    </p:spTree>
    <p:extLst>
      <p:ext uri="{BB962C8B-B14F-4D97-AF65-F5344CB8AC3E}">
        <p14:creationId xmlns:p14="http://schemas.microsoft.com/office/powerpoint/2010/main" val="149473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What </a:t>
            </a:r>
            <a:r>
              <a:rPr lang="de-DE" dirty="0" err="1"/>
              <a:t>about</a:t>
            </a:r>
            <a:r>
              <a:rPr lang="de-DE" dirty="0"/>
              <a:t> </a:t>
            </a:r>
            <a:r>
              <a:rPr lang="de-DE" dirty="0" err="1"/>
              <a:t>Overdraft</a:t>
            </a:r>
            <a:r>
              <a:rPr lang="de-DE" dirty="0"/>
              <a:t> Facility?</a:t>
            </a:r>
            <a:endParaRPr lang="en-US" dirty="0"/>
          </a:p>
          <a:p>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74</a:t>
            </a:fld>
            <a:endParaRPr lang="de-DE"/>
          </a:p>
        </p:txBody>
      </p:sp>
    </p:spTree>
    <p:extLst>
      <p:ext uri="{BB962C8B-B14F-4D97-AF65-F5344CB8AC3E}">
        <p14:creationId xmlns:p14="http://schemas.microsoft.com/office/powerpoint/2010/main" val="204127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Excel </a:t>
            </a:r>
            <a:r>
              <a:rPr lang="de-DE" dirty="0" err="1"/>
              <a:t>advise</a:t>
            </a:r>
            <a:r>
              <a:rPr lang="de-DE" dirty="0"/>
              <a:t> on </a:t>
            </a:r>
            <a:r>
              <a:rPr lang="de-DE" dirty="0" err="1"/>
              <a:t>multiplying</a:t>
            </a:r>
            <a:r>
              <a:rPr lang="de-DE" dirty="0"/>
              <a:t> </a:t>
            </a:r>
            <a:r>
              <a:rPr lang="de-DE" dirty="0" err="1"/>
              <a:t>answers</a:t>
            </a:r>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77</a:t>
            </a:fld>
            <a:endParaRPr lang="de-DE"/>
          </a:p>
        </p:txBody>
      </p:sp>
    </p:spTree>
    <p:extLst>
      <p:ext uri="{BB962C8B-B14F-4D97-AF65-F5344CB8AC3E}">
        <p14:creationId xmlns:p14="http://schemas.microsoft.com/office/powerpoint/2010/main" val="406982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Discussion</a:t>
            </a:r>
            <a:endParaRPr lang="en-US" dirty="0"/>
          </a:p>
        </p:txBody>
      </p:sp>
      <p:sp>
        <p:nvSpPr>
          <p:cNvPr id="4" name="Slide Number Placeholder 3"/>
          <p:cNvSpPr>
            <a:spLocks noGrp="1"/>
          </p:cNvSpPr>
          <p:nvPr>
            <p:ph type="sldNum" sz="quarter" idx="5"/>
          </p:nvPr>
        </p:nvSpPr>
        <p:spPr/>
        <p:txBody>
          <a:bodyPr/>
          <a:lstStyle/>
          <a:p>
            <a:fld id="{5119445F-0B51-BA4F-B863-2656454909AE}" type="slidenum">
              <a:rPr lang="de-DE" smtClean="0"/>
              <a:t>140</a:t>
            </a:fld>
            <a:endParaRPr lang="de-DE"/>
          </a:p>
        </p:txBody>
      </p:sp>
    </p:spTree>
    <p:extLst>
      <p:ext uri="{BB962C8B-B14F-4D97-AF65-F5344CB8AC3E}">
        <p14:creationId xmlns:p14="http://schemas.microsoft.com/office/powerpoint/2010/main" val="28061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chart 1 SPK">
    <p:spTree>
      <p:nvGrpSpPr>
        <p:cNvPr id="1" name=""/>
        <p:cNvGrpSpPr/>
        <p:nvPr/>
      </p:nvGrpSpPr>
      <p:grpSpPr>
        <a:xfrm>
          <a:off x="0" y="0"/>
          <a:ext cx="0" cy="0"/>
          <a:chOff x="0" y="0"/>
          <a:chExt cx="0" cy="0"/>
        </a:xfrm>
      </p:grpSpPr>
      <p:sp>
        <p:nvSpPr>
          <p:cNvPr id="8" name="Rechteck 7"/>
          <p:cNvSpPr/>
          <p:nvPr userDrawn="1"/>
        </p:nvSpPr>
        <p:spPr>
          <a:xfrm>
            <a:off x="4572000" y="0"/>
            <a:ext cx="4572000" cy="686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el 1"/>
          <p:cNvSpPr>
            <a:spLocks noGrp="1"/>
          </p:cNvSpPr>
          <p:nvPr>
            <p:ph type="ctrTitle" hasCustomPrompt="1"/>
          </p:nvPr>
        </p:nvSpPr>
        <p:spPr>
          <a:xfrm>
            <a:off x="0" y="8368"/>
            <a:ext cx="4572000" cy="2451749"/>
          </a:xfrm>
        </p:spPr>
        <p:txBody>
          <a:bodyPr lIns="360000" tIns="766800"/>
          <a:lstStyle>
            <a:lvl1pPr>
              <a:defRPr sz="4000">
                <a:solidFill>
                  <a:schemeClr val="tx2"/>
                </a:solidFill>
              </a:defRPr>
            </a:lvl1pPr>
          </a:lstStyle>
          <a:p>
            <a:r>
              <a:rPr lang="de-DE"/>
              <a:t>Mastertitel-format</a:t>
            </a:r>
            <a:br>
              <a:rPr lang="de-DE"/>
            </a:br>
            <a:r>
              <a:rPr lang="de-DE"/>
              <a:t>bearbeiten</a:t>
            </a:r>
            <a:endParaRPr lang="en-GB"/>
          </a:p>
        </p:txBody>
      </p:sp>
      <p:sp>
        <p:nvSpPr>
          <p:cNvPr id="3" name="Untertitel 2"/>
          <p:cNvSpPr>
            <a:spLocks noGrp="1"/>
          </p:cNvSpPr>
          <p:nvPr>
            <p:ph type="subTitle" idx="1"/>
          </p:nvPr>
        </p:nvSpPr>
        <p:spPr>
          <a:xfrm>
            <a:off x="0" y="3218731"/>
            <a:ext cx="4572000" cy="1196547"/>
          </a:xfrm>
        </p:spPr>
        <p:txBody>
          <a:bodyPr lIns="360000"/>
          <a:lstStyle>
            <a:lvl1pPr marL="0" indent="0" algn="l">
              <a:buNone/>
              <a:defRPr b="1">
                <a:solidFill>
                  <a:schemeClr val="tx2"/>
                </a:solidFill>
                <a:latin typeface="Sparkasse Rg" panose="020B0504050602020204" pitchFamily="34" charset="0"/>
                <a:cs typeface="Sparkasse Rg" panose="020B05040506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5" name="Grafik 4">
            <a:extLst>
              <a:ext uri="{FF2B5EF4-FFF2-40B4-BE49-F238E27FC236}">
                <a16:creationId xmlns:a16="http://schemas.microsoft.com/office/drawing/2014/main" id="{04F810F2-3D8C-4A50-8D53-980219E868B1}"/>
              </a:ext>
            </a:extLst>
          </p:cNvPr>
          <p:cNvPicPr>
            <a:picLocks noChangeAspect="1"/>
          </p:cNvPicPr>
          <p:nvPr userDrawn="1"/>
        </p:nvPicPr>
        <p:blipFill>
          <a:blip r:embed="rId2"/>
          <a:stretch>
            <a:fillRect/>
          </a:stretch>
        </p:blipFill>
        <p:spPr>
          <a:xfrm>
            <a:off x="3433135" y="668403"/>
            <a:ext cx="6849731" cy="552119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D4249A0-47B7-46D9-A27C-816D4B6A12CB}"/>
              </a:ext>
            </a:extLst>
          </p:cNvPr>
          <p:cNvPicPr>
            <a:picLocks noChangeAspect="1"/>
          </p:cNvPicPr>
          <p:nvPr userDrawn="1"/>
        </p:nvPicPr>
        <p:blipFill>
          <a:blip r:embed="rId3"/>
          <a:stretch>
            <a:fillRect/>
          </a:stretch>
        </p:blipFill>
        <p:spPr>
          <a:xfrm>
            <a:off x="2156661" y="6189596"/>
            <a:ext cx="1916070" cy="555660"/>
          </a:xfrm>
          <a:prstGeom prst="rect">
            <a:avLst/>
          </a:prstGeom>
        </p:spPr>
      </p:pic>
    </p:spTree>
    <p:extLst>
      <p:ext uri="{BB962C8B-B14F-4D97-AF65-F5344CB8AC3E}">
        <p14:creationId xmlns:p14="http://schemas.microsoft.com/office/powerpoint/2010/main" val="344104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orlage Kernkompetenzen">
    <p:spTree>
      <p:nvGrpSpPr>
        <p:cNvPr id="1" name=""/>
        <p:cNvGrpSpPr/>
        <p:nvPr/>
      </p:nvGrpSpPr>
      <p:grpSpPr>
        <a:xfrm>
          <a:off x="0" y="0"/>
          <a:ext cx="0" cy="0"/>
          <a:chOff x="0" y="0"/>
          <a:chExt cx="0" cy="0"/>
        </a:xfrm>
      </p:grpSpPr>
      <p:sp>
        <p:nvSpPr>
          <p:cNvPr id="7" name="Bildplatzhalter 6"/>
          <p:cNvSpPr>
            <a:spLocks noGrp="1"/>
          </p:cNvSpPr>
          <p:nvPr>
            <p:ph type="pic" sz="quarter" idx="15" hasCustomPrompt="1"/>
          </p:nvPr>
        </p:nvSpPr>
        <p:spPr>
          <a:xfrm>
            <a:off x="3060000" y="-1"/>
            <a:ext cx="6084000" cy="3426887"/>
          </a:xfrm>
          <a:solidFill>
            <a:schemeClr val="accent3"/>
          </a:solidFill>
        </p:spPr>
        <p:txBody>
          <a:bodyPr anchor="ctr" anchorCtr="1"/>
          <a:lstStyle>
            <a:lvl1pPr algn="ctr">
              <a:defRPr sz="900" baseline="0">
                <a:solidFill>
                  <a:schemeClr val="bg1"/>
                </a:solidFill>
              </a:defRPr>
            </a:lvl1pPr>
          </a:lstStyle>
          <a:p>
            <a:pPr lvl="0"/>
            <a:r>
              <a:rPr lang="de-DE"/>
              <a:t>Bild oder Grafik hier platzieren</a:t>
            </a:r>
          </a:p>
        </p:txBody>
      </p:sp>
      <p:sp>
        <p:nvSpPr>
          <p:cNvPr id="10" name="Rechteck 9"/>
          <p:cNvSpPr/>
          <p:nvPr userDrawn="1"/>
        </p:nvSpPr>
        <p:spPr>
          <a:xfrm>
            <a:off x="0" y="0"/>
            <a:ext cx="3060000" cy="3426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025652"/>
          </a:xfrm>
        </p:spPr>
        <p:txBody>
          <a:bodyPr/>
          <a:lstStyle>
            <a:lvl1pPr>
              <a:defRPr baseline="0">
                <a:solidFill>
                  <a:schemeClr val="bg1"/>
                </a:solidFill>
              </a:defRPr>
            </a:lvl1pPr>
          </a:lstStyle>
          <a:p>
            <a:r>
              <a:rPr lang="de-DE"/>
              <a:t>Kern-kompetenz</a:t>
            </a:r>
            <a:endParaRPr lang="en-GB"/>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84FDC53A-3975-DE4E-9A2C-B3DD4C55E4D4}" type="slidenum">
              <a:rPr lang="de-DE" smtClean="0"/>
              <a:pPr/>
              <a:t>‹Nº›</a:t>
            </a:fld>
            <a:endParaRPr lang="de-DE"/>
          </a:p>
        </p:txBody>
      </p:sp>
      <p:sp>
        <p:nvSpPr>
          <p:cNvPr id="9" name="Inhaltsplatzhalter 8"/>
          <p:cNvSpPr>
            <a:spLocks noGrp="1"/>
          </p:cNvSpPr>
          <p:nvPr>
            <p:ph sz="quarter" idx="13" hasCustomPrompt="1"/>
          </p:nvPr>
        </p:nvSpPr>
        <p:spPr>
          <a:xfrm>
            <a:off x="0" y="3436596"/>
            <a:ext cx="9144000" cy="287212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Description:</a:t>
            </a:r>
          </a:p>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9" name="Textplatzhalter 28"/>
          <p:cNvSpPr>
            <a:spLocks noGrp="1"/>
          </p:cNvSpPr>
          <p:nvPr>
            <p:ph type="body" sz="quarter" idx="14"/>
          </p:nvPr>
        </p:nvSpPr>
        <p:spPr>
          <a:xfrm>
            <a:off x="0" y="2021420"/>
            <a:ext cx="3068638" cy="1405465"/>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en-US"/>
              <a:t>Click to edit Master text styles</a:t>
            </a:r>
          </a:p>
        </p:txBody>
      </p:sp>
    </p:spTree>
    <p:extLst>
      <p:ext uri="{BB962C8B-B14F-4D97-AF65-F5344CB8AC3E}">
        <p14:creationId xmlns:p14="http://schemas.microsoft.com/office/powerpoint/2010/main" val="360127162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renner 1 SPK">
    <p:spTree>
      <p:nvGrpSpPr>
        <p:cNvPr id="1" name=""/>
        <p:cNvGrpSpPr/>
        <p:nvPr/>
      </p:nvGrpSpPr>
      <p:grpSpPr>
        <a:xfrm>
          <a:off x="0" y="0"/>
          <a:ext cx="0" cy="0"/>
          <a:chOff x="0" y="0"/>
          <a:chExt cx="0" cy="0"/>
        </a:xfrm>
      </p:grpSpPr>
      <p:sp>
        <p:nvSpPr>
          <p:cNvPr id="5" name="Textplatzhalter 4"/>
          <p:cNvSpPr>
            <a:spLocks noGrp="1"/>
          </p:cNvSpPr>
          <p:nvPr>
            <p:ph type="body" sz="quarter" idx="3" hasCustomPrompt="1"/>
          </p:nvPr>
        </p:nvSpPr>
        <p:spPr>
          <a:xfrm>
            <a:off x="4573026" y="5"/>
            <a:ext cx="4570975" cy="6857996"/>
          </a:xfrm>
          <a:solidFill>
            <a:schemeClr val="accent1"/>
          </a:solidFill>
        </p:spPr>
        <p:txBody>
          <a:bodyPr bIns="360000" anchor="ctr" anchorCtr="1"/>
          <a:lstStyle>
            <a:lvl1pPr marL="0" indent="0">
              <a:buNone/>
              <a:defRPr sz="4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Textplatzhalter 2"/>
          <p:cNvSpPr>
            <a:spLocks noGrp="1"/>
          </p:cNvSpPr>
          <p:nvPr>
            <p:ph type="body" idx="1"/>
          </p:nvPr>
        </p:nvSpPr>
        <p:spPr>
          <a:xfrm>
            <a:off x="0" y="5"/>
            <a:ext cx="4569388" cy="6857996"/>
          </a:xfrm>
        </p:spPr>
        <p:txBody>
          <a:bodyPr bIns="360000" anchor="ctr" anchorCtr="1"/>
          <a:lstStyle>
            <a:lvl1pPr marL="0" indent="0" algn="l">
              <a:buNone/>
              <a:defRPr sz="30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Foliennummernplatzhalter 8"/>
          <p:cNvSpPr>
            <a:spLocks noGrp="1"/>
          </p:cNvSpPr>
          <p:nvPr>
            <p:ph type="sldNum" sz="quarter" idx="12"/>
          </p:nvPr>
        </p:nvSpPr>
        <p:spPr/>
        <p:txBody>
          <a:bodyPr/>
          <a:lstStyle>
            <a:lvl1pPr>
              <a:defRPr>
                <a:solidFill>
                  <a:srgbClr val="FFFFFF"/>
                </a:solidFill>
              </a:defRPr>
            </a:lvl1pPr>
          </a:lstStyle>
          <a:p>
            <a:fld id="{929B2722-56F8-B14E-A3EE-727B3EB28504}" type="slidenum">
              <a:rPr lang="en-GB"/>
              <a:pPr/>
              <a:t>‹Nº›</a:t>
            </a:fld>
            <a:endParaRPr lang="en-GB"/>
          </a:p>
        </p:txBody>
      </p:sp>
    </p:spTree>
    <p:extLst>
      <p:ext uri="{BB962C8B-B14F-4D97-AF65-F5344CB8AC3E}">
        <p14:creationId xmlns:p14="http://schemas.microsoft.com/office/powerpoint/2010/main" val="296994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2 SPK">
    <p:spTree>
      <p:nvGrpSpPr>
        <p:cNvPr id="1" name=""/>
        <p:cNvGrpSpPr/>
        <p:nvPr/>
      </p:nvGrpSpPr>
      <p:grpSpPr>
        <a:xfrm>
          <a:off x="0" y="0"/>
          <a:ext cx="0" cy="0"/>
          <a:chOff x="0" y="0"/>
          <a:chExt cx="0" cy="0"/>
        </a:xfrm>
      </p:grpSpPr>
      <p:sp>
        <p:nvSpPr>
          <p:cNvPr id="5" name="Textplatzhalter 4"/>
          <p:cNvSpPr>
            <a:spLocks noGrp="1"/>
          </p:cNvSpPr>
          <p:nvPr>
            <p:ph type="body" sz="quarter" idx="3" hasCustomPrompt="1"/>
          </p:nvPr>
        </p:nvSpPr>
        <p:spPr>
          <a:xfrm>
            <a:off x="4573026" y="5"/>
            <a:ext cx="4570975" cy="6857996"/>
          </a:xfrm>
          <a:solidFill>
            <a:srgbClr val="FF0000"/>
          </a:solidFill>
        </p:spPr>
        <p:txBody>
          <a:bodyPr bIns="360000" anchor="ctr" anchorCtr="1"/>
          <a:lstStyle>
            <a:lvl1pPr marL="0" indent="0">
              <a:buNone/>
              <a:defRPr sz="4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Textplatzhalter 2"/>
          <p:cNvSpPr>
            <a:spLocks noGrp="1"/>
          </p:cNvSpPr>
          <p:nvPr>
            <p:ph type="body" idx="1"/>
          </p:nvPr>
        </p:nvSpPr>
        <p:spPr>
          <a:xfrm>
            <a:off x="0" y="5"/>
            <a:ext cx="4569388" cy="6857996"/>
          </a:xfrm>
        </p:spPr>
        <p:txBody>
          <a:bodyPr bIns="360000" anchor="ctr" anchorCtr="1"/>
          <a:lstStyle>
            <a:lvl1pPr marL="0" indent="0" algn="l">
              <a:buNone/>
              <a:defRPr sz="18000" b="0">
                <a:solidFill>
                  <a:srgbClr val="FF00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Foliennummernplatzhalter 8"/>
          <p:cNvSpPr>
            <a:spLocks noGrp="1"/>
          </p:cNvSpPr>
          <p:nvPr>
            <p:ph type="sldNum" sz="quarter" idx="12"/>
          </p:nvPr>
        </p:nvSpPr>
        <p:spPr/>
        <p:txBody>
          <a:bodyPr/>
          <a:lstStyle>
            <a:lvl1pPr>
              <a:defRPr>
                <a:solidFill>
                  <a:srgbClr val="FFFFFF"/>
                </a:solidFill>
              </a:defRPr>
            </a:lvl1pPr>
          </a:lstStyle>
          <a:p>
            <a:fld id="{929B2722-56F8-B14E-A3EE-727B3EB28504}" type="slidenum">
              <a:rPr lang="en-GB"/>
              <a:pPr/>
              <a:t>‹Nº›</a:t>
            </a:fld>
            <a:endParaRPr lang="en-GB"/>
          </a:p>
        </p:txBody>
      </p:sp>
    </p:spTree>
    <p:extLst>
      <p:ext uri="{BB962C8B-B14F-4D97-AF65-F5344CB8AC3E}">
        <p14:creationId xmlns:p14="http://schemas.microsoft.com/office/powerpoint/2010/main" val="392621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3 SPK">
    <p:spTree>
      <p:nvGrpSpPr>
        <p:cNvPr id="1" name=""/>
        <p:cNvGrpSpPr/>
        <p:nvPr/>
      </p:nvGrpSpPr>
      <p:grpSpPr>
        <a:xfrm>
          <a:off x="0" y="0"/>
          <a:ext cx="0" cy="0"/>
          <a:chOff x="0" y="0"/>
          <a:chExt cx="0" cy="0"/>
        </a:xfrm>
      </p:grpSpPr>
      <p:sp>
        <p:nvSpPr>
          <p:cNvPr id="5" name="Textplatzhalter 4"/>
          <p:cNvSpPr>
            <a:spLocks noGrp="1"/>
          </p:cNvSpPr>
          <p:nvPr>
            <p:ph type="body" sz="quarter" idx="3" hasCustomPrompt="1"/>
          </p:nvPr>
        </p:nvSpPr>
        <p:spPr>
          <a:xfrm>
            <a:off x="4573026" y="5"/>
            <a:ext cx="4570975" cy="6857996"/>
          </a:xfrm>
          <a:solidFill>
            <a:schemeClr val="accent1"/>
          </a:solidFill>
        </p:spPr>
        <p:txBody>
          <a:bodyPr bIns="360000" anchor="ctr" anchorCtr="1"/>
          <a:lstStyle>
            <a:lvl1pPr marL="0" indent="0">
              <a:buNone/>
              <a:defRPr sz="4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 name="Textplatzhalter 2"/>
          <p:cNvSpPr>
            <a:spLocks noGrp="1"/>
          </p:cNvSpPr>
          <p:nvPr>
            <p:ph type="body" idx="1" hasCustomPrompt="1"/>
          </p:nvPr>
        </p:nvSpPr>
        <p:spPr>
          <a:xfrm>
            <a:off x="0" y="5"/>
            <a:ext cx="4569388" cy="6857996"/>
          </a:xfrm>
        </p:spPr>
        <p:txBody>
          <a:bodyPr bIns="360000" anchor="ctr" anchorCtr="1"/>
          <a:lstStyle>
            <a:lvl1pPr marL="0" indent="0" algn="l">
              <a:buNone/>
              <a:defRPr sz="1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a:t>
            </a:r>
          </a:p>
        </p:txBody>
      </p:sp>
      <p:sp>
        <p:nvSpPr>
          <p:cNvPr id="9" name="Foliennummernplatzhalter 8"/>
          <p:cNvSpPr>
            <a:spLocks noGrp="1"/>
          </p:cNvSpPr>
          <p:nvPr>
            <p:ph type="sldNum" sz="quarter" idx="12"/>
          </p:nvPr>
        </p:nvSpPr>
        <p:spPr/>
        <p:txBody>
          <a:bodyPr/>
          <a:lstStyle>
            <a:lvl1pPr>
              <a:defRPr>
                <a:solidFill>
                  <a:srgbClr val="FFFFFF"/>
                </a:solidFill>
              </a:defRPr>
            </a:lvl1pPr>
          </a:lstStyle>
          <a:p>
            <a:fld id="{929B2722-56F8-B14E-A3EE-727B3EB28504}" type="slidenum">
              <a:rPr lang="en-GB"/>
              <a:pPr/>
              <a:t>‹Nº›</a:t>
            </a:fld>
            <a:endParaRPr lang="en-GB"/>
          </a:p>
        </p:txBody>
      </p:sp>
    </p:spTree>
    <p:extLst>
      <p:ext uri="{BB962C8B-B14F-4D97-AF65-F5344CB8AC3E}">
        <p14:creationId xmlns:p14="http://schemas.microsoft.com/office/powerpoint/2010/main" val="3242435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nchline weiß SPK">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9144000" cy="5686916"/>
          </a:xfrm>
        </p:spPr>
        <p:txBody>
          <a:bodyPr tIns="1080000" anchor="t" anchorCtr="0"/>
          <a:lstStyle>
            <a:lvl1pPr>
              <a:defRPr sz="4000">
                <a:solidFill>
                  <a:schemeClr val="tx2"/>
                </a:solidFill>
              </a:defRPr>
            </a:lvl1pPr>
          </a:lstStyle>
          <a:p>
            <a:r>
              <a:rPr lang="en-US"/>
              <a:t>Click to edit Master title style</a:t>
            </a:r>
            <a:endParaRPr lang="en-GB"/>
          </a:p>
        </p:txBody>
      </p:sp>
      <p:sp>
        <p:nvSpPr>
          <p:cNvPr id="5" name="Foliennummernplatzhalter 4"/>
          <p:cNvSpPr>
            <a:spLocks noGrp="1"/>
          </p:cNvSpPr>
          <p:nvPr>
            <p:ph type="sldNum" sz="quarter" idx="12"/>
          </p:nvPr>
        </p:nvSpPr>
        <p:spPr/>
        <p:txBody>
          <a:bodyPr/>
          <a:lstStyle>
            <a:lvl1pPr>
              <a:defRPr>
                <a:solidFill>
                  <a:srgbClr val="FF0000"/>
                </a:solidFill>
              </a:defRPr>
            </a:lvl1pPr>
          </a:lstStyle>
          <a:p>
            <a:fld id="{84FDC53A-3975-DE4E-9A2C-B3DD4C55E4D4}" type="slidenum">
              <a:rPr lang="de-DE" smtClean="0"/>
              <a:pPr/>
              <a:t>‹Nº›</a:t>
            </a:fld>
            <a:endParaRPr lang="de-DE"/>
          </a:p>
        </p:txBody>
      </p:sp>
    </p:spTree>
    <p:extLst>
      <p:ext uri="{BB962C8B-B14F-4D97-AF65-F5344CB8AC3E}">
        <p14:creationId xmlns:p14="http://schemas.microsoft.com/office/powerpoint/2010/main" val="10085808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schlusschart SPK">
    <p:spTree>
      <p:nvGrpSpPr>
        <p:cNvPr id="1" name=""/>
        <p:cNvGrpSpPr/>
        <p:nvPr/>
      </p:nvGrpSpPr>
      <p:grpSpPr>
        <a:xfrm>
          <a:off x="0" y="0"/>
          <a:ext cx="0" cy="0"/>
          <a:chOff x="0" y="0"/>
          <a:chExt cx="0" cy="0"/>
        </a:xfrm>
      </p:grpSpPr>
      <p:sp>
        <p:nvSpPr>
          <p:cNvPr id="8" name="Rechteck 7"/>
          <p:cNvSpPr/>
          <p:nvPr userDrawn="1"/>
        </p:nvSpPr>
        <p:spPr>
          <a:xfrm>
            <a:off x="4572000" y="0"/>
            <a:ext cx="4572000" cy="686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GB"/>
          </a:p>
        </p:txBody>
      </p:sp>
      <p:sp>
        <p:nvSpPr>
          <p:cNvPr id="2" name="Titel 1"/>
          <p:cNvSpPr>
            <a:spLocks noGrp="1"/>
          </p:cNvSpPr>
          <p:nvPr>
            <p:ph type="ctrTitle" hasCustomPrompt="1"/>
          </p:nvPr>
        </p:nvSpPr>
        <p:spPr>
          <a:xfrm>
            <a:off x="0" y="8368"/>
            <a:ext cx="4572000" cy="1895696"/>
          </a:xfrm>
        </p:spPr>
        <p:txBody>
          <a:bodyPr lIns="360000" tIns="766800"/>
          <a:lstStyle>
            <a:lvl1pPr>
              <a:defRPr sz="4000">
                <a:solidFill>
                  <a:schemeClr val="tx2"/>
                </a:solidFill>
              </a:defRPr>
            </a:lvl1pPr>
          </a:lstStyle>
          <a:p>
            <a:r>
              <a:rPr lang="de-DE"/>
              <a:t>Vielen Dank.</a:t>
            </a:r>
            <a:endParaRPr lang="en-GB"/>
          </a:p>
        </p:txBody>
      </p:sp>
      <p:sp>
        <p:nvSpPr>
          <p:cNvPr id="3" name="Untertitel 2"/>
          <p:cNvSpPr>
            <a:spLocks noGrp="1"/>
          </p:cNvSpPr>
          <p:nvPr>
            <p:ph type="subTitle" idx="1" hasCustomPrompt="1"/>
          </p:nvPr>
        </p:nvSpPr>
        <p:spPr>
          <a:xfrm>
            <a:off x="4572000" y="1473201"/>
            <a:ext cx="4572000" cy="3162300"/>
          </a:xfrm>
        </p:spPr>
        <p:txBody>
          <a:bodyPr lIns="360000" tIns="0"/>
          <a:lstStyle>
            <a:lvl1pPr marL="0" indent="0" algn="l">
              <a:spcBef>
                <a:spcPts val="0"/>
              </a:spcBef>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a:t>Ansprechpartner</a:t>
            </a:r>
          </a:p>
          <a:p>
            <a:pPr lvl="0"/>
            <a:br>
              <a:rPr lang="is-IS"/>
            </a:br>
            <a:r>
              <a:rPr lang="nb-NO"/>
              <a:t>Telefonnummer: 0711 782-2200</a:t>
            </a:r>
          </a:p>
          <a:p>
            <a:pPr lvl="0"/>
            <a:r>
              <a:rPr lang="nb-NO"/>
              <a:t>E-Mail-Adresse: hotline@sparkasse-ci.net</a:t>
            </a:r>
            <a:endParaRPr lang="de-DE"/>
          </a:p>
        </p:txBody>
      </p:sp>
    </p:spTree>
    <p:extLst>
      <p:ext uri="{BB962C8B-B14F-4D97-AF65-F5344CB8AC3E}">
        <p14:creationId xmlns:p14="http://schemas.microsoft.com/office/powerpoint/2010/main" val="272340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SPK">
    <p:spTree>
      <p:nvGrpSpPr>
        <p:cNvPr id="1" name=""/>
        <p:cNvGrpSpPr/>
        <p:nvPr/>
      </p:nvGrpSpPr>
      <p:grpSpPr>
        <a:xfrm>
          <a:off x="0" y="0"/>
          <a:ext cx="0" cy="0"/>
          <a:chOff x="0" y="0"/>
          <a:chExt cx="0" cy="0"/>
        </a:xfrm>
      </p:grpSpPr>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368300"/>
            <a:ext cx="3060026" cy="5940425"/>
          </a:xfrm>
        </p:spPr>
        <p:txBody>
          <a:bodyPr anchor="ctr" anchorCtr="0"/>
          <a:lstStyle>
            <a:lvl1pPr>
              <a:defRPr sz="4000">
                <a:solidFill>
                  <a:schemeClr val="bg1"/>
                </a:solidFill>
              </a:defRPr>
            </a:lvl1pPr>
          </a:lstStyle>
          <a:p>
            <a:r>
              <a:rPr lang="de-DE"/>
              <a:t>Master-titel-format </a:t>
            </a:r>
            <a:r>
              <a:rPr lang="de-DE" err="1"/>
              <a:t>bear-beiten</a:t>
            </a:r>
            <a:endParaRPr lang="en-GB"/>
          </a:p>
        </p:txBody>
      </p:sp>
      <p:sp>
        <p:nvSpPr>
          <p:cNvPr id="5" name="Foliennummernplatzhalter 4"/>
          <p:cNvSpPr>
            <a:spLocks noGrp="1"/>
          </p:cNvSpPr>
          <p:nvPr>
            <p:ph type="sldNum" sz="quarter" idx="12"/>
          </p:nvPr>
        </p:nvSpPr>
        <p:spPr/>
        <p:txBody>
          <a:body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368300"/>
            <a:ext cx="6075362" cy="6121401"/>
          </a:xfrm>
        </p:spPr>
        <p:txBody>
          <a:bodyPr anchor="ctr" anchorCtr="0"/>
          <a:lstStyle>
            <a:lvl1pPr>
              <a:spcBef>
                <a:spcPts val="600"/>
              </a:spcBef>
              <a:defRPr sz="1600"/>
            </a:lvl1pPr>
            <a:lvl2pPr>
              <a:spcBef>
                <a:spcPts val="600"/>
              </a:spcBef>
              <a:defRPr sz="1600"/>
            </a:lvl2pPr>
            <a:lvl3pPr>
              <a:spcBef>
                <a:spcPts val="600"/>
              </a:spcBef>
              <a:defRPr sz="1600"/>
            </a:lvl3pPr>
            <a:lvl4pPr>
              <a:spcBef>
                <a:spcPts val="600"/>
              </a:spcBef>
              <a:defRPr sz="1600"/>
            </a:lvl4pPr>
            <a:lvl5pPr>
              <a:spcBef>
                <a:spcPts val="600"/>
              </a:spcBef>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grpSp>
        <p:nvGrpSpPr>
          <p:cNvPr id="11" name="Gruppierung 25"/>
          <p:cNvGrpSpPr/>
          <p:nvPr userDrawn="1"/>
        </p:nvGrpSpPr>
        <p:grpSpPr>
          <a:xfrm>
            <a:off x="5740600" y="5122790"/>
            <a:ext cx="2609849" cy="382281"/>
            <a:chOff x="387351" y="4741051"/>
            <a:chExt cx="2609849" cy="286711"/>
          </a:xfrm>
        </p:grpSpPr>
        <p:sp>
          <p:nvSpPr>
            <p:cNvPr id="12" name="Text Box 26"/>
            <p:cNvSpPr txBox="1">
              <a:spLocks noChangeArrowheads="1"/>
            </p:cNvSpPr>
            <p:nvPr userDrawn="1"/>
          </p:nvSpPr>
          <p:spPr bwMode="auto">
            <a:xfrm>
              <a:off x="492844" y="4750763"/>
              <a:ext cx="25043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5683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altLang="de-DE" sz="900" b="0" i="0" u="none" strike="noStrike" kern="0" cap="none" spc="0" normalizeH="0" baseline="0" noProof="0">
                  <a:ln>
                    <a:noFill/>
                  </a:ln>
                  <a:solidFill>
                    <a:srgbClr val="FFFFFF"/>
                  </a:solidFill>
                  <a:effectLst/>
                  <a:uLnTx/>
                  <a:uFillTx/>
                  <a:latin typeface="Sparkasse Rg"/>
                  <a:cs typeface="Sparkasse Rg"/>
                </a:rPr>
                <a:t>Sparkassenstiftung für </a:t>
              </a:r>
            </a:p>
            <a:p>
              <a:pPr marL="0" marR="0" lvl="0" indent="0" defTabSz="914400" eaLnBrk="1" fontAlgn="auto" latinLnBrk="0" hangingPunct="1">
                <a:lnSpc>
                  <a:spcPct val="100000"/>
                </a:lnSpc>
                <a:spcBef>
                  <a:spcPts val="0"/>
                </a:spcBef>
                <a:spcAft>
                  <a:spcPts val="0"/>
                </a:spcAft>
                <a:buClrTx/>
                <a:buSzTx/>
                <a:buFontTx/>
                <a:buNone/>
                <a:tabLst/>
                <a:defRPr/>
              </a:pPr>
              <a:r>
                <a:rPr kumimoji="0" lang="de-DE" altLang="de-DE" sz="900" b="0" i="0" u="none" strike="noStrike" kern="0" cap="none" spc="0" normalizeH="0" baseline="0" noProof="0">
                  <a:ln>
                    <a:noFill/>
                  </a:ln>
                  <a:solidFill>
                    <a:srgbClr val="FFFFFF"/>
                  </a:solidFill>
                  <a:effectLst/>
                  <a:uLnTx/>
                  <a:uFillTx/>
                  <a:latin typeface="Sparkasse Rg"/>
                  <a:cs typeface="Sparkasse Rg"/>
                </a:rPr>
                <a:t>internationale Kooperation</a:t>
              </a:r>
            </a:p>
          </p:txBody>
        </p:sp>
        <p:sp>
          <p:nvSpPr>
            <p:cNvPr id="13" name="Freeform 27"/>
            <p:cNvSpPr>
              <a:spLocks noChangeAspect="1" noEditPoints="1"/>
            </p:cNvSpPr>
            <p:nvPr userDrawn="1"/>
          </p:nvSpPr>
          <p:spPr bwMode="auto">
            <a:xfrm>
              <a:off x="387351" y="4741051"/>
              <a:ext cx="129159" cy="168021"/>
            </a:xfrm>
            <a:custGeom>
              <a:avLst/>
              <a:gdLst>
                <a:gd name="T0" fmla="*/ 4267 w 12705"/>
                <a:gd name="T1" fmla="*/ 1682 h 16464"/>
                <a:gd name="T2" fmla="*/ 4412 w 12705"/>
                <a:gd name="T3" fmla="*/ 1238 h 16464"/>
                <a:gd name="T4" fmla="*/ 4646 w 12705"/>
                <a:gd name="T5" fmla="*/ 844 h 16464"/>
                <a:gd name="T6" fmla="*/ 4957 w 12705"/>
                <a:gd name="T7" fmla="*/ 513 h 16464"/>
                <a:gd name="T8" fmla="*/ 5334 w 12705"/>
                <a:gd name="T9" fmla="*/ 255 h 16464"/>
                <a:gd name="T10" fmla="*/ 5768 w 12705"/>
                <a:gd name="T11" fmla="*/ 78 h 16464"/>
                <a:gd name="T12" fmla="*/ 6238 w 12705"/>
                <a:gd name="T13" fmla="*/ 3 h 16464"/>
                <a:gd name="T14" fmla="*/ 6720 w 12705"/>
                <a:gd name="T15" fmla="*/ 32 h 16464"/>
                <a:gd name="T16" fmla="*/ 7171 w 12705"/>
                <a:gd name="T17" fmla="*/ 166 h 16464"/>
                <a:gd name="T18" fmla="*/ 7571 w 12705"/>
                <a:gd name="T19" fmla="*/ 389 h 16464"/>
                <a:gd name="T20" fmla="*/ 7909 w 12705"/>
                <a:gd name="T21" fmla="*/ 688 h 16464"/>
                <a:gd name="T22" fmla="*/ 8176 w 12705"/>
                <a:gd name="T23" fmla="*/ 1056 h 16464"/>
                <a:gd name="T24" fmla="*/ 8364 w 12705"/>
                <a:gd name="T25" fmla="*/ 1481 h 16464"/>
                <a:gd name="T26" fmla="*/ 8451 w 12705"/>
                <a:gd name="T27" fmla="*/ 1944 h 16464"/>
                <a:gd name="T28" fmla="*/ 8434 w 12705"/>
                <a:gd name="T29" fmla="*/ 2426 h 16464"/>
                <a:gd name="T30" fmla="*/ 8311 w 12705"/>
                <a:gd name="T31" fmla="*/ 2880 h 16464"/>
                <a:gd name="T32" fmla="*/ 8096 w 12705"/>
                <a:gd name="T33" fmla="*/ 3287 h 16464"/>
                <a:gd name="T34" fmla="*/ 7804 w 12705"/>
                <a:gd name="T35" fmla="*/ 3631 h 16464"/>
                <a:gd name="T36" fmla="*/ 7444 w 12705"/>
                <a:gd name="T37" fmla="*/ 3906 h 16464"/>
                <a:gd name="T38" fmla="*/ 7023 w 12705"/>
                <a:gd name="T39" fmla="*/ 4104 h 16464"/>
                <a:gd name="T40" fmla="*/ 6562 w 12705"/>
                <a:gd name="T41" fmla="*/ 4202 h 16464"/>
                <a:gd name="T42" fmla="*/ 6078 w 12705"/>
                <a:gd name="T43" fmla="*/ 4197 h 16464"/>
                <a:gd name="T44" fmla="*/ 5619 w 12705"/>
                <a:gd name="T45" fmla="*/ 4086 h 16464"/>
                <a:gd name="T46" fmla="*/ 5201 w 12705"/>
                <a:gd name="T47" fmla="*/ 3879 h 16464"/>
                <a:gd name="T48" fmla="*/ 4845 w 12705"/>
                <a:gd name="T49" fmla="*/ 3596 h 16464"/>
                <a:gd name="T50" fmla="*/ 4560 w 12705"/>
                <a:gd name="T51" fmla="*/ 3244 h 16464"/>
                <a:gd name="T52" fmla="*/ 4353 w 12705"/>
                <a:gd name="T53" fmla="*/ 2831 h 16464"/>
                <a:gd name="T54" fmla="*/ 4241 w 12705"/>
                <a:gd name="T55" fmla="*/ 2374 h 16464"/>
                <a:gd name="T56" fmla="*/ 1948 w 12705"/>
                <a:gd name="T57" fmla="*/ 16459 h 16464"/>
                <a:gd name="T58" fmla="*/ 1483 w 12705"/>
                <a:gd name="T59" fmla="*/ 16371 h 16464"/>
                <a:gd name="T60" fmla="*/ 1056 w 12705"/>
                <a:gd name="T61" fmla="*/ 16184 h 16464"/>
                <a:gd name="T62" fmla="*/ 690 w 12705"/>
                <a:gd name="T63" fmla="*/ 15919 h 16464"/>
                <a:gd name="T64" fmla="*/ 390 w 12705"/>
                <a:gd name="T65" fmla="*/ 15580 h 16464"/>
                <a:gd name="T66" fmla="*/ 166 w 12705"/>
                <a:gd name="T67" fmla="*/ 15179 h 16464"/>
                <a:gd name="T68" fmla="*/ 31 w 12705"/>
                <a:gd name="T69" fmla="*/ 14730 h 16464"/>
                <a:gd name="T70" fmla="*/ 9729 w 12705"/>
                <a:gd name="T71" fmla="*/ 13516 h 16464"/>
                <a:gd name="T72" fmla="*/ 23 w 12705"/>
                <a:gd name="T73" fmla="*/ 7277 h 16464"/>
                <a:gd name="T74" fmla="*/ 145 w 12705"/>
                <a:gd name="T75" fmla="*/ 6825 h 16464"/>
                <a:gd name="T76" fmla="*/ 361 w 12705"/>
                <a:gd name="T77" fmla="*/ 6418 h 16464"/>
                <a:gd name="T78" fmla="*/ 653 w 12705"/>
                <a:gd name="T79" fmla="*/ 6072 h 16464"/>
                <a:gd name="T80" fmla="*/ 1013 w 12705"/>
                <a:gd name="T81" fmla="*/ 5798 h 16464"/>
                <a:gd name="T82" fmla="*/ 1433 w 12705"/>
                <a:gd name="T83" fmla="*/ 5602 h 16464"/>
                <a:gd name="T84" fmla="*/ 1894 w 12705"/>
                <a:gd name="T85" fmla="*/ 5503 h 16464"/>
                <a:gd name="T86" fmla="*/ 10806 w 12705"/>
                <a:gd name="T87" fmla="*/ 5503 h 16464"/>
                <a:gd name="T88" fmla="*/ 11268 w 12705"/>
                <a:gd name="T89" fmla="*/ 5602 h 16464"/>
                <a:gd name="T90" fmla="*/ 11690 w 12705"/>
                <a:gd name="T91" fmla="*/ 5798 h 16464"/>
                <a:gd name="T92" fmla="*/ 12051 w 12705"/>
                <a:gd name="T93" fmla="*/ 6072 h 16464"/>
                <a:gd name="T94" fmla="*/ 12343 w 12705"/>
                <a:gd name="T95" fmla="*/ 6418 h 16464"/>
                <a:gd name="T96" fmla="*/ 12560 w 12705"/>
                <a:gd name="T97" fmla="*/ 6825 h 16464"/>
                <a:gd name="T98" fmla="*/ 12681 w 12705"/>
                <a:gd name="T99" fmla="*/ 7277 h 16464"/>
                <a:gd name="T100" fmla="*/ 2954 w 12705"/>
                <a:gd name="T101" fmla="*/ 9703 h 16464"/>
                <a:gd name="T102" fmla="*/ 12673 w 12705"/>
                <a:gd name="T103" fmla="*/ 14730 h 16464"/>
                <a:gd name="T104" fmla="*/ 12539 w 12705"/>
                <a:gd name="T105" fmla="*/ 15179 h 16464"/>
                <a:gd name="T106" fmla="*/ 12314 w 12705"/>
                <a:gd name="T107" fmla="*/ 15580 h 16464"/>
                <a:gd name="T108" fmla="*/ 12014 w 12705"/>
                <a:gd name="T109" fmla="*/ 15919 h 16464"/>
                <a:gd name="T110" fmla="*/ 11646 w 12705"/>
                <a:gd name="T111" fmla="*/ 16184 h 16464"/>
                <a:gd name="T112" fmla="*/ 11218 w 12705"/>
                <a:gd name="T113" fmla="*/ 16371 h 16464"/>
                <a:gd name="T114" fmla="*/ 10752 w 12705"/>
                <a:gd name="T115" fmla="*/ 16459 h 16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05" h="16464">
                  <a:moveTo>
                    <a:pt x="4226" y="2105"/>
                  </a:moveTo>
                  <a:lnTo>
                    <a:pt x="4226" y="2052"/>
                  </a:lnTo>
                  <a:lnTo>
                    <a:pt x="4228" y="1997"/>
                  </a:lnTo>
                  <a:lnTo>
                    <a:pt x="4231" y="1944"/>
                  </a:lnTo>
                  <a:lnTo>
                    <a:pt x="4236" y="1890"/>
                  </a:lnTo>
                  <a:lnTo>
                    <a:pt x="4241" y="1838"/>
                  </a:lnTo>
                  <a:lnTo>
                    <a:pt x="4248" y="1786"/>
                  </a:lnTo>
                  <a:lnTo>
                    <a:pt x="4258" y="1734"/>
                  </a:lnTo>
                  <a:lnTo>
                    <a:pt x="4267" y="1682"/>
                  </a:lnTo>
                  <a:lnTo>
                    <a:pt x="4278" y="1631"/>
                  </a:lnTo>
                  <a:lnTo>
                    <a:pt x="4291" y="1581"/>
                  </a:lnTo>
                  <a:lnTo>
                    <a:pt x="4304" y="1531"/>
                  </a:lnTo>
                  <a:lnTo>
                    <a:pt x="4320" y="1481"/>
                  </a:lnTo>
                  <a:lnTo>
                    <a:pt x="4335" y="1431"/>
                  </a:lnTo>
                  <a:lnTo>
                    <a:pt x="4353" y="1382"/>
                  </a:lnTo>
                  <a:lnTo>
                    <a:pt x="4371" y="1334"/>
                  </a:lnTo>
                  <a:lnTo>
                    <a:pt x="4392" y="1285"/>
                  </a:lnTo>
                  <a:lnTo>
                    <a:pt x="4412" y="1238"/>
                  </a:lnTo>
                  <a:lnTo>
                    <a:pt x="4435" y="1191"/>
                  </a:lnTo>
                  <a:lnTo>
                    <a:pt x="4458" y="1145"/>
                  </a:lnTo>
                  <a:lnTo>
                    <a:pt x="4482" y="1100"/>
                  </a:lnTo>
                  <a:lnTo>
                    <a:pt x="4507" y="1056"/>
                  </a:lnTo>
                  <a:lnTo>
                    <a:pt x="4533" y="1012"/>
                  </a:lnTo>
                  <a:lnTo>
                    <a:pt x="4560" y="968"/>
                  </a:lnTo>
                  <a:lnTo>
                    <a:pt x="4588" y="926"/>
                  </a:lnTo>
                  <a:lnTo>
                    <a:pt x="4617" y="885"/>
                  </a:lnTo>
                  <a:lnTo>
                    <a:pt x="4646" y="844"/>
                  </a:lnTo>
                  <a:lnTo>
                    <a:pt x="4677" y="805"/>
                  </a:lnTo>
                  <a:lnTo>
                    <a:pt x="4709" y="765"/>
                  </a:lnTo>
                  <a:lnTo>
                    <a:pt x="4741" y="726"/>
                  </a:lnTo>
                  <a:lnTo>
                    <a:pt x="4775" y="688"/>
                  </a:lnTo>
                  <a:lnTo>
                    <a:pt x="4809" y="651"/>
                  </a:lnTo>
                  <a:lnTo>
                    <a:pt x="4845" y="615"/>
                  </a:lnTo>
                  <a:lnTo>
                    <a:pt x="4882" y="580"/>
                  </a:lnTo>
                  <a:lnTo>
                    <a:pt x="4919" y="546"/>
                  </a:lnTo>
                  <a:lnTo>
                    <a:pt x="4957" y="513"/>
                  </a:lnTo>
                  <a:lnTo>
                    <a:pt x="4996" y="481"/>
                  </a:lnTo>
                  <a:lnTo>
                    <a:pt x="5035" y="450"/>
                  </a:lnTo>
                  <a:lnTo>
                    <a:pt x="5076" y="419"/>
                  </a:lnTo>
                  <a:lnTo>
                    <a:pt x="5117" y="389"/>
                  </a:lnTo>
                  <a:lnTo>
                    <a:pt x="5159" y="360"/>
                  </a:lnTo>
                  <a:lnTo>
                    <a:pt x="5201" y="333"/>
                  </a:lnTo>
                  <a:lnTo>
                    <a:pt x="5245" y="307"/>
                  </a:lnTo>
                  <a:lnTo>
                    <a:pt x="5289" y="281"/>
                  </a:lnTo>
                  <a:lnTo>
                    <a:pt x="5334" y="255"/>
                  </a:lnTo>
                  <a:lnTo>
                    <a:pt x="5380" y="232"/>
                  </a:lnTo>
                  <a:lnTo>
                    <a:pt x="5426" y="209"/>
                  </a:lnTo>
                  <a:lnTo>
                    <a:pt x="5473" y="186"/>
                  </a:lnTo>
                  <a:lnTo>
                    <a:pt x="5522" y="166"/>
                  </a:lnTo>
                  <a:lnTo>
                    <a:pt x="5570" y="145"/>
                  </a:lnTo>
                  <a:lnTo>
                    <a:pt x="5619" y="127"/>
                  </a:lnTo>
                  <a:lnTo>
                    <a:pt x="5668" y="109"/>
                  </a:lnTo>
                  <a:lnTo>
                    <a:pt x="5718" y="93"/>
                  </a:lnTo>
                  <a:lnTo>
                    <a:pt x="5768" y="78"/>
                  </a:lnTo>
                  <a:lnTo>
                    <a:pt x="5819" y="65"/>
                  </a:lnTo>
                  <a:lnTo>
                    <a:pt x="5869" y="52"/>
                  </a:lnTo>
                  <a:lnTo>
                    <a:pt x="5921" y="41"/>
                  </a:lnTo>
                  <a:lnTo>
                    <a:pt x="5973" y="32"/>
                  </a:lnTo>
                  <a:lnTo>
                    <a:pt x="6025" y="24"/>
                  </a:lnTo>
                  <a:lnTo>
                    <a:pt x="6078" y="16"/>
                  </a:lnTo>
                  <a:lnTo>
                    <a:pt x="6130" y="10"/>
                  </a:lnTo>
                  <a:lnTo>
                    <a:pt x="6184" y="6"/>
                  </a:lnTo>
                  <a:lnTo>
                    <a:pt x="6238" y="3"/>
                  </a:lnTo>
                  <a:lnTo>
                    <a:pt x="6291" y="1"/>
                  </a:lnTo>
                  <a:lnTo>
                    <a:pt x="6346" y="0"/>
                  </a:lnTo>
                  <a:lnTo>
                    <a:pt x="6400" y="1"/>
                  </a:lnTo>
                  <a:lnTo>
                    <a:pt x="6455" y="3"/>
                  </a:lnTo>
                  <a:lnTo>
                    <a:pt x="6509" y="6"/>
                  </a:lnTo>
                  <a:lnTo>
                    <a:pt x="6562" y="10"/>
                  </a:lnTo>
                  <a:lnTo>
                    <a:pt x="6615" y="16"/>
                  </a:lnTo>
                  <a:lnTo>
                    <a:pt x="6668" y="24"/>
                  </a:lnTo>
                  <a:lnTo>
                    <a:pt x="6720" y="32"/>
                  </a:lnTo>
                  <a:lnTo>
                    <a:pt x="6772" y="41"/>
                  </a:lnTo>
                  <a:lnTo>
                    <a:pt x="6823" y="52"/>
                  </a:lnTo>
                  <a:lnTo>
                    <a:pt x="6874" y="65"/>
                  </a:lnTo>
                  <a:lnTo>
                    <a:pt x="6924" y="78"/>
                  </a:lnTo>
                  <a:lnTo>
                    <a:pt x="6974" y="93"/>
                  </a:lnTo>
                  <a:lnTo>
                    <a:pt x="7023" y="109"/>
                  </a:lnTo>
                  <a:lnTo>
                    <a:pt x="7073" y="127"/>
                  </a:lnTo>
                  <a:lnTo>
                    <a:pt x="7122" y="145"/>
                  </a:lnTo>
                  <a:lnTo>
                    <a:pt x="7171" y="166"/>
                  </a:lnTo>
                  <a:lnTo>
                    <a:pt x="7218" y="186"/>
                  </a:lnTo>
                  <a:lnTo>
                    <a:pt x="7265" y="209"/>
                  </a:lnTo>
                  <a:lnTo>
                    <a:pt x="7311" y="232"/>
                  </a:lnTo>
                  <a:lnTo>
                    <a:pt x="7356" y="255"/>
                  </a:lnTo>
                  <a:lnTo>
                    <a:pt x="7401" y="281"/>
                  </a:lnTo>
                  <a:lnTo>
                    <a:pt x="7444" y="307"/>
                  </a:lnTo>
                  <a:lnTo>
                    <a:pt x="7487" y="333"/>
                  </a:lnTo>
                  <a:lnTo>
                    <a:pt x="7530" y="360"/>
                  </a:lnTo>
                  <a:lnTo>
                    <a:pt x="7571" y="389"/>
                  </a:lnTo>
                  <a:lnTo>
                    <a:pt x="7612" y="419"/>
                  </a:lnTo>
                  <a:lnTo>
                    <a:pt x="7651" y="450"/>
                  </a:lnTo>
                  <a:lnTo>
                    <a:pt x="7690" y="481"/>
                  </a:lnTo>
                  <a:lnTo>
                    <a:pt x="7730" y="513"/>
                  </a:lnTo>
                  <a:lnTo>
                    <a:pt x="7767" y="546"/>
                  </a:lnTo>
                  <a:lnTo>
                    <a:pt x="7804" y="580"/>
                  </a:lnTo>
                  <a:lnTo>
                    <a:pt x="7840" y="615"/>
                  </a:lnTo>
                  <a:lnTo>
                    <a:pt x="7875" y="651"/>
                  </a:lnTo>
                  <a:lnTo>
                    <a:pt x="7909" y="688"/>
                  </a:lnTo>
                  <a:lnTo>
                    <a:pt x="7943" y="726"/>
                  </a:lnTo>
                  <a:lnTo>
                    <a:pt x="7975" y="765"/>
                  </a:lnTo>
                  <a:lnTo>
                    <a:pt x="8007" y="805"/>
                  </a:lnTo>
                  <a:lnTo>
                    <a:pt x="8037" y="844"/>
                  </a:lnTo>
                  <a:lnTo>
                    <a:pt x="8067" y="885"/>
                  </a:lnTo>
                  <a:lnTo>
                    <a:pt x="8096" y="926"/>
                  </a:lnTo>
                  <a:lnTo>
                    <a:pt x="8124" y="968"/>
                  </a:lnTo>
                  <a:lnTo>
                    <a:pt x="8150" y="1012"/>
                  </a:lnTo>
                  <a:lnTo>
                    <a:pt x="8176" y="1056"/>
                  </a:lnTo>
                  <a:lnTo>
                    <a:pt x="8201" y="1100"/>
                  </a:lnTo>
                  <a:lnTo>
                    <a:pt x="8225" y="1145"/>
                  </a:lnTo>
                  <a:lnTo>
                    <a:pt x="8248" y="1191"/>
                  </a:lnTo>
                  <a:lnTo>
                    <a:pt x="8270" y="1238"/>
                  </a:lnTo>
                  <a:lnTo>
                    <a:pt x="8292" y="1285"/>
                  </a:lnTo>
                  <a:lnTo>
                    <a:pt x="8311" y="1334"/>
                  </a:lnTo>
                  <a:lnTo>
                    <a:pt x="8330" y="1382"/>
                  </a:lnTo>
                  <a:lnTo>
                    <a:pt x="8347" y="1431"/>
                  </a:lnTo>
                  <a:lnTo>
                    <a:pt x="8364" y="1481"/>
                  </a:lnTo>
                  <a:lnTo>
                    <a:pt x="8378" y="1531"/>
                  </a:lnTo>
                  <a:lnTo>
                    <a:pt x="8393" y="1581"/>
                  </a:lnTo>
                  <a:lnTo>
                    <a:pt x="8405" y="1631"/>
                  </a:lnTo>
                  <a:lnTo>
                    <a:pt x="8415" y="1682"/>
                  </a:lnTo>
                  <a:lnTo>
                    <a:pt x="8426" y="1734"/>
                  </a:lnTo>
                  <a:lnTo>
                    <a:pt x="8434" y="1786"/>
                  </a:lnTo>
                  <a:lnTo>
                    <a:pt x="8441" y="1838"/>
                  </a:lnTo>
                  <a:lnTo>
                    <a:pt x="8447" y="1890"/>
                  </a:lnTo>
                  <a:lnTo>
                    <a:pt x="8451" y="1944"/>
                  </a:lnTo>
                  <a:lnTo>
                    <a:pt x="8456" y="1997"/>
                  </a:lnTo>
                  <a:lnTo>
                    <a:pt x="8458" y="2052"/>
                  </a:lnTo>
                  <a:lnTo>
                    <a:pt x="8458" y="2105"/>
                  </a:lnTo>
                  <a:lnTo>
                    <a:pt x="8458" y="2160"/>
                  </a:lnTo>
                  <a:lnTo>
                    <a:pt x="8456" y="2214"/>
                  </a:lnTo>
                  <a:lnTo>
                    <a:pt x="8451" y="2268"/>
                  </a:lnTo>
                  <a:lnTo>
                    <a:pt x="8447" y="2321"/>
                  </a:lnTo>
                  <a:lnTo>
                    <a:pt x="8441" y="2374"/>
                  </a:lnTo>
                  <a:lnTo>
                    <a:pt x="8434" y="2426"/>
                  </a:lnTo>
                  <a:lnTo>
                    <a:pt x="8426" y="2478"/>
                  </a:lnTo>
                  <a:lnTo>
                    <a:pt x="8415" y="2530"/>
                  </a:lnTo>
                  <a:lnTo>
                    <a:pt x="8405" y="2581"/>
                  </a:lnTo>
                  <a:lnTo>
                    <a:pt x="8393" y="2632"/>
                  </a:lnTo>
                  <a:lnTo>
                    <a:pt x="8378" y="2683"/>
                  </a:lnTo>
                  <a:lnTo>
                    <a:pt x="8364" y="2732"/>
                  </a:lnTo>
                  <a:lnTo>
                    <a:pt x="8347" y="2782"/>
                  </a:lnTo>
                  <a:lnTo>
                    <a:pt x="8330" y="2831"/>
                  </a:lnTo>
                  <a:lnTo>
                    <a:pt x="8311" y="2880"/>
                  </a:lnTo>
                  <a:lnTo>
                    <a:pt x="8292" y="2929"/>
                  </a:lnTo>
                  <a:lnTo>
                    <a:pt x="8270" y="2976"/>
                  </a:lnTo>
                  <a:lnTo>
                    <a:pt x="8248" y="3022"/>
                  </a:lnTo>
                  <a:lnTo>
                    <a:pt x="8225" y="3068"/>
                  </a:lnTo>
                  <a:lnTo>
                    <a:pt x="8201" y="3114"/>
                  </a:lnTo>
                  <a:lnTo>
                    <a:pt x="8176" y="3158"/>
                  </a:lnTo>
                  <a:lnTo>
                    <a:pt x="8150" y="3201"/>
                  </a:lnTo>
                  <a:lnTo>
                    <a:pt x="8124" y="3244"/>
                  </a:lnTo>
                  <a:lnTo>
                    <a:pt x="8096" y="3287"/>
                  </a:lnTo>
                  <a:lnTo>
                    <a:pt x="8067" y="3328"/>
                  </a:lnTo>
                  <a:lnTo>
                    <a:pt x="8037" y="3369"/>
                  </a:lnTo>
                  <a:lnTo>
                    <a:pt x="8007" y="3409"/>
                  </a:lnTo>
                  <a:lnTo>
                    <a:pt x="7975" y="3448"/>
                  </a:lnTo>
                  <a:lnTo>
                    <a:pt x="7943" y="3486"/>
                  </a:lnTo>
                  <a:lnTo>
                    <a:pt x="7909" y="3523"/>
                  </a:lnTo>
                  <a:lnTo>
                    <a:pt x="7875" y="3560"/>
                  </a:lnTo>
                  <a:lnTo>
                    <a:pt x="7840" y="3596"/>
                  </a:lnTo>
                  <a:lnTo>
                    <a:pt x="7804" y="3631"/>
                  </a:lnTo>
                  <a:lnTo>
                    <a:pt x="7767" y="3666"/>
                  </a:lnTo>
                  <a:lnTo>
                    <a:pt x="7730" y="3699"/>
                  </a:lnTo>
                  <a:lnTo>
                    <a:pt x="7690" y="3732"/>
                  </a:lnTo>
                  <a:lnTo>
                    <a:pt x="7651" y="3763"/>
                  </a:lnTo>
                  <a:lnTo>
                    <a:pt x="7612" y="3794"/>
                  </a:lnTo>
                  <a:lnTo>
                    <a:pt x="7571" y="3824"/>
                  </a:lnTo>
                  <a:lnTo>
                    <a:pt x="7530" y="3852"/>
                  </a:lnTo>
                  <a:lnTo>
                    <a:pt x="7487" y="3879"/>
                  </a:lnTo>
                  <a:lnTo>
                    <a:pt x="7444" y="3906"/>
                  </a:lnTo>
                  <a:lnTo>
                    <a:pt x="7401" y="3933"/>
                  </a:lnTo>
                  <a:lnTo>
                    <a:pt x="7356" y="3958"/>
                  </a:lnTo>
                  <a:lnTo>
                    <a:pt x="7311" y="3981"/>
                  </a:lnTo>
                  <a:lnTo>
                    <a:pt x="7265" y="4004"/>
                  </a:lnTo>
                  <a:lnTo>
                    <a:pt x="7218" y="4026"/>
                  </a:lnTo>
                  <a:lnTo>
                    <a:pt x="7171" y="4047"/>
                  </a:lnTo>
                  <a:lnTo>
                    <a:pt x="7122" y="4068"/>
                  </a:lnTo>
                  <a:lnTo>
                    <a:pt x="7073" y="4086"/>
                  </a:lnTo>
                  <a:lnTo>
                    <a:pt x="7023" y="4104"/>
                  </a:lnTo>
                  <a:lnTo>
                    <a:pt x="6974" y="4119"/>
                  </a:lnTo>
                  <a:lnTo>
                    <a:pt x="6924" y="4135"/>
                  </a:lnTo>
                  <a:lnTo>
                    <a:pt x="6874" y="4148"/>
                  </a:lnTo>
                  <a:lnTo>
                    <a:pt x="6823" y="4160"/>
                  </a:lnTo>
                  <a:lnTo>
                    <a:pt x="6772" y="4172"/>
                  </a:lnTo>
                  <a:lnTo>
                    <a:pt x="6720" y="4181"/>
                  </a:lnTo>
                  <a:lnTo>
                    <a:pt x="6668" y="4190"/>
                  </a:lnTo>
                  <a:lnTo>
                    <a:pt x="6615" y="4197"/>
                  </a:lnTo>
                  <a:lnTo>
                    <a:pt x="6562" y="4202"/>
                  </a:lnTo>
                  <a:lnTo>
                    <a:pt x="6509" y="4208"/>
                  </a:lnTo>
                  <a:lnTo>
                    <a:pt x="6455" y="4211"/>
                  </a:lnTo>
                  <a:lnTo>
                    <a:pt x="6400" y="4213"/>
                  </a:lnTo>
                  <a:lnTo>
                    <a:pt x="6346" y="4213"/>
                  </a:lnTo>
                  <a:lnTo>
                    <a:pt x="6291" y="4213"/>
                  </a:lnTo>
                  <a:lnTo>
                    <a:pt x="6238" y="4211"/>
                  </a:lnTo>
                  <a:lnTo>
                    <a:pt x="6184" y="4208"/>
                  </a:lnTo>
                  <a:lnTo>
                    <a:pt x="6130" y="4202"/>
                  </a:lnTo>
                  <a:lnTo>
                    <a:pt x="6078" y="4197"/>
                  </a:lnTo>
                  <a:lnTo>
                    <a:pt x="6025" y="4190"/>
                  </a:lnTo>
                  <a:lnTo>
                    <a:pt x="5973" y="4181"/>
                  </a:lnTo>
                  <a:lnTo>
                    <a:pt x="5921" y="4172"/>
                  </a:lnTo>
                  <a:lnTo>
                    <a:pt x="5869" y="4160"/>
                  </a:lnTo>
                  <a:lnTo>
                    <a:pt x="5819" y="4148"/>
                  </a:lnTo>
                  <a:lnTo>
                    <a:pt x="5768" y="4135"/>
                  </a:lnTo>
                  <a:lnTo>
                    <a:pt x="5718" y="4119"/>
                  </a:lnTo>
                  <a:lnTo>
                    <a:pt x="5668" y="4104"/>
                  </a:lnTo>
                  <a:lnTo>
                    <a:pt x="5619" y="4086"/>
                  </a:lnTo>
                  <a:lnTo>
                    <a:pt x="5570" y="4068"/>
                  </a:lnTo>
                  <a:lnTo>
                    <a:pt x="5522" y="4047"/>
                  </a:lnTo>
                  <a:lnTo>
                    <a:pt x="5473" y="4026"/>
                  </a:lnTo>
                  <a:lnTo>
                    <a:pt x="5426" y="4004"/>
                  </a:lnTo>
                  <a:lnTo>
                    <a:pt x="5380" y="3981"/>
                  </a:lnTo>
                  <a:lnTo>
                    <a:pt x="5334" y="3958"/>
                  </a:lnTo>
                  <a:lnTo>
                    <a:pt x="5289" y="3933"/>
                  </a:lnTo>
                  <a:lnTo>
                    <a:pt x="5245" y="3906"/>
                  </a:lnTo>
                  <a:lnTo>
                    <a:pt x="5201" y="3879"/>
                  </a:lnTo>
                  <a:lnTo>
                    <a:pt x="5159" y="3852"/>
                  </a:lnTo>
                  <a:lnTo>
                    <a:pt x="5117" y="3824"/>
                  </a:lnTo>
                  <a:lnTo>
                    <a:pt x="5076" y="3794"/>
                  </a:lnTo>
                  <a:lnTo>
                    <a:pt x="5035" y="3763"/>
                  </a:lnTo>
                  <a:lnTo>
                    <a:pt x="4996" y="3732"/>
                  </a:lnTo>
                  <a:lnTo>
                    <a:pt x="4957" y="3699"/>
                  </a:lnTo>
                  <a:lnTo>
                    <a:pt x="4919" y="3666"/>
                  </a:lnTo>
                  <a:lnTo>
                    <a:pt x="4882" y="3631"/>
                  </a:lnTo>
                  <a:lnTo>
                    <a:pt x="4845" y="3596"/>
                  </a:lnTo>
                  <a:lnTo>
                    <a:pt x="4809" y="3560"/>
                  </a:lnTo>
                  <a:lnTo>
                    <a:pt x="4775" y="3523"/>
                  </a:lnTo>
                  <a:lnTo>
                    <a:pt x="4741" y="3486"/>
                  </a:lnTo>
                  <a:lnTo>
                    <a:pt x="4709" y="3448"/>
                  </a:lnTo>
                  <a:lnTo>
                    <a:pt x="4677" y="3409"/>
                  </a:lnTo>
                  <a:lnTo>
                    <a:pt x="4646" y="3369"/>
                  </a:lnTo>
                  <a:lnTo>
                    <a:pt x="4617" y="3328"/>
                  </a:lnTo>
                  <a:lnTo>
                    <a:pt x="4588" y="3287"/>
                  </a:lnTo>
                  <a:lnTo>
                    <a:pt x="4560" y="3244"/>
                  </a:lnTo>
                  <a:lnTo>
                    <a:pt x="4533" y="3201"/>
                  </a:lnTo>
                  <a:lnTo>
                    <a:pt x="4507" y="3158"/>
                  </a:lnTo>
                  <a:lnTo>
                    <a:pt x="4482" y="3114"/>
                  </a:lnTo>
                  <a:lnTo>
                    <a:pt x="4458" y="3068"/>
                  </a:lnTo>
                  <a:lnTo>
                    <a:pt x="4435" y="3022"/>
                  </a:lnTo>
                  <a:lnTo>
                    <a:pt x="4412" y="2976"/>
                  </a:lnTo>
                  <a:lnTo>
                    <a:pt x="4392" y="2929"/>
                  </a:lnTo>
                  <a:lnTo>
                    <a:pt x="4371" y="2880"/>
                  </a:lnTo>
                  <a:lnTo>
                    <a:pt x="4353" y="2831"/>
                  </a:lnTo>
                  <a:lnTo>
                    <a:pt x="4335" y="2782"/>
                  </a:lnTo>
                  <a:lnTo>
                    <a:pt x="4320" y="2732"/>
                  </a:lnTo>
                  <a:lnTo>
                    <a:pt x="4304" y="2683"/>
                  </a:lnTo>
                  <a:lnTo>
                    <a:pt x="4291" y="2632"/>
                  </a:lnTo>
                  <a:lnTo>
                    <a:pt x="4278" y="2581"/>
                  </a:lnTo>
                  <a:lnTo>
                    <a:pt x="4267" y="2530"/>
                  </a:lnTo>
                  <a:lnTo>
                    <a:pt x="4258" y="2478"/>
                  </a:lnTo>
                  <a:lnTo>
                    <a:pt x="4248" y="2426"/>
                  </a:lnTo>
                  <a:lnTo>
                    <a:pt x="4241" y="2374"/>
                  </a:lnTo>
                  <a:lnTo>
                    <a:pt x="4236" y="2321"/>
                  </a:lnTo>
                  <a:lnTo>
                    <a:pt x="4231" y="2268"/>
                  </a:lnTo>
                  <a:lnTo>
                    <a:pt x="4228" y="2214"/>
                  </a:lnTo>
                  <a:lnTo>
                    <a:pt x="4226" y="2160"/>
                  </a:lnTo>
                  <a:lnTo>
                    <a:pt x="4226" y="2105"/>
                  </a:lnTo>
                  <a:close/>
                  <a:moveTo>
                    <a:pt x="2110" y="16464"/>
                  </a:moveTo>
                  <a:lnTo>
                    <a:pt x="2055" y="16463"/>
                  </a:lnTo>
                  <a:lnTo>
                    <a:pt x="2001" y="16462"/>
                  </a:lnTo>
                  <a:lnTo>
                    <a:pt x="1948" y="16459"/>
                  </a:lnTo>
                  <a:lnTo>
                    <a:pt x="1894" y="16454"/>
                  </a:lnTo>
                  <a:lnTo>
                    <a:pt x="1842" y="16449"/>
                  </a:lnTo>
                  <a:lnTo>
                    <a:pt x="1789" y="16441"/>
                  </a:lnTo>
                  <a:lnTo>
                    <a:pt x="1736" y="16433"/>
                  </a:lnTo>
                  <a:lnTo>
                    <a:pt x="1686" y="16423"/>
                  </a:lnTo>
                  <a:lnTo>
                    <a:pt x="1634" y="16413"/>
                  </a:lnTo>
                  <a:lnTo>
                    <a:pt x="1584" y="16400"/>
                  </a:lnTo>
                  <a:lnTo>
                    <a:pt x="1533" y="16387"/>
                  </a:lnTo>
                  <a:lnTo>
                    <a:pt x="1483" y="16371"/>
                  </a:lnTo>
                  <a:lnTo>
                    <a:pt x="1433" y="16355"/>
                  </a:lnTo>
                  <a:lnTo>
                    <a:pt x="1384" y="16337"/>
                  </a:lnTo>
                  <a:lnTo>
                    <a:pt x="1335" y="16319"/>
                  </a:lnTo>
                  <a:lnTo>
                    <a:pt x="1287" y="16298"/>
                  </a:lnTo>
                  <a:lnTo>
                    <a:pt x="1239" y="16278"/>
                  </a:lnTo>
                  <a:lnTo>
                    <a:pt x="1192" y="16256"/>
                  </a:lnTo>
                  <a:lnTo>
                    <a:pt x="1147" y="16232"/>
                  </a:lnTo>
                  <a:lnTo>
                    <a:pt x="1101" y="16209"/>
                  </a:lnTo>
                  <a:lnTo>
                    <a:pt x="1056" y="16184"/>
                  </a:lnTo>
                  <a:lnTo>
                    <a:pt x="1013" y="16158"/>
                  </a:lnTo>
                  <a:lnTo>
                    <a:pt x="969" y="16132"/>
                  </a:lnTo>
                  <a:lnTo>
                    <a:pt x="927" y="16104"/>
                  </a:lnTo>
                  <a:lnTo>
                    <a:pt x="886" y="16075"/>
                  </a:lnTo>
                  <a:lnTo>
                    <a:pt x="845" y="16046"/>
                  </a:lnTo>
                  <a:lnTo>
                    <a:pt x="805" y="16015"/>
                  </a:lnTo>
                  <a:lnTo>
                    <a:pt x="766" y="15983"/>
                  </a:lnTo>
                  <a:lnTo>
                    <a:pt x="727" y="15952"/>
                  </a:lnTo>
                  <a:lnTo>
                    <a:pt x="690" y="15919"/>
                  </a:lnTo>
                  <a:lnTo>
                    <a:pt x="653" y="15884"/>
                  </a:lnTo>
                  <a:lnTo>
                    <a:pt x="617" y="15849"/>
                  </a:lnTo>
                  <a:lnTo>
                    <a:pt x="582" y="15813"/>
                  </a:lnTo>
                  <a:lnTo>
                    <a:pt x="547" y="15776"/>
                  </a:lnTo>
                  <a:lnTo>
                    <a:pt x="514" y="15739"/>
                  </a:lnTo>
                  <a:lnTo>
                    <a:pt x="482" y="15699"/>
                  </a:lnTo>
                  <a:lnTo>
                    <a:pt x="450" y="15660"/>
                  </a:lnTo>
                  <a:lnTo>
                    <a:pt x="419" y="15621"/>
                  </a:lnTo>
                  <a:lnTo>
                    <a:pt x="390" y="15580"/>
                  </a:lnTo>
                  <a:lnTo>
                    <a:pt x="361" y="15539"/>
                  </a:lnTo>
                  <a:lnTo>
                    <a:pt x="333" y="15497"/>
                  </a:lnTo>
                  <a:lnTo>
                    <a:pt x="306" y="15454"/>
                  </a:lnTo>
                  <a:lnTo>
                    <a:pt x="280" y="15410"/>
                  </a:lnTo>
                  <a:lnTo>
                    <a:pt x="256" y="15365"/>
                  </a:lnTo>
                  <a:lnTo>
                    <a:pt x="232" y="15320"/>
                  </a:lnTo>
                  <a:lnTo>
                    <a:pt x="208" y="15274"/>
                  </a:lnTo>
                  <a:lnTo>
                    <a:pt x="187" y="15227"/>
                  </a:lnTo>
                  <a:lnTo>
                    <a:pt x="166" y="15179"/>
                  </a:lnTo>
                  <a:lnTo>
                    <a:pt x="145" y="15131"/>
                  </a:lnTo>
                  <a:lnTo>
                    <a:pt x="127" y="15082"/>
                  </a:lnTo>
                  <a:lnTo>
                    <a:pt x="109" y="15034"/>
                  </a:lnTo>
                  <a:lnTo>
                    <a:pt x="93" y="14984"/>
                  </a:lnTo>
                  <a:lnTo>
                    <a:pt x="77" y="14934"/>
                  </a:lnTo>
                  <a:lnTo>
                    <a:pt x="64" y="14883"/>
                  </a:lnTo>
                  <a:lnTo>
                    <a:pt x="52" y="14833"/>
                  </a:lnTo>
                  <a:lnTo>
                    <a:pt x="41" y="14782"/>
                  </a:lnTo>
                  <a:lnTo>
                    <a:pt x="31" y="14730"/>
                  </a:lnTo>
                  <a:lnTo>
                    <a:pt x="23" y="14679"/>
                  </a:lnTo>
                  <a:lnTo>
                    <a:pt x="15" y="14626"/>
                  </a:lnTo>
                  <a:lnTo>
                    <a:pt x="10" y="14574"/>
                  </a:lnTo>
                  <a:lnTo>
                    <a:pt x="5" y="14520"/>
                  </a:lnTo>
                  <a:lnTo>
                    <a:pt x="2" y="14467"/>
                  </a:lnTo>
                  <a:lnTo>
                    <a:pt x="1" y="14413"/>
                  </a:lnTo>
                  <a:lnTo>
                    <a:pt x="0" y="14359"/>
                  </a:lnTo>
                  <a:lnTo>
                    <a:pt x="0" y="13516"/>
                  </a:lnTo>
                  <a:lnTo>
                    <a:pt x="9729" y="13516"/>
                  </a:lnTo>
                  <a:lnTo>
                    <a:pt x="9729" y="12247"/>
                  </a:lnTo>
                  <a:lnTo>
                    <a:pt x="0" y="12247"/>
                  </a:lnTo>
                  <a:lnTo>
                    <a:pt x="0" y="7598"/>
                  </a:lnTo>
                  <a:lnTo>
                    <a:pt x="1" y="7544"/>
                  </a:lnTo>
                  <a:lnTo>
                    <a:pt x="2" y="7489"/>
                  </a:lnTo>
                  <a:lnTo>
                    <a:pt x="5" y="7436"/>
                  </a:lnTo>
                  <a:lnTo>
                    <a:pt x="10" y="7383"/>
                  </a:lnTo>
                  <a:lnTo>
                    <a:pt x="15" y="7330"/>
                  </a:lnTo>
                  <a:lnTo>
                    <a:pt x="23" y="7277"/>
                  </a:lnTo>
                  <a:lnTo>
                    <a:pt x="31" y="7226"/>
                  </a:lnTo>
                  <a:lnTo>
                    <a:pt x="41" y="7174"/>
                  </a:lnTo>
                  <a:lnTo>
                    <a:pt x="52" y="7123"/>
                  </a:lnTo>
                  <a:lnTo>
                    <a:pt x="64" y="7072"/>
                  </a:lnTo>
                  <a:lnTo>
                    <a:pt x="77" y="7022"/>
                  </a:lnTo>
                  <a:lnTo>
                    <a:pt x="93" y="6971"/>
                  </a:lnTo>
                  <a:lnTo>
                    <a:pt x="109" y="6923"/>
                  </a:lnTo>
                  <a:lnTo>
                    <a:pt x="127" y="6874"/>
                  </a:lnTo>
                  <a:lnTo>
                    <a:pt x="145" y="6825"/>
                  </a:lnTo>
                  <a:lnTo>
                    <a:pt x="166" y="6777"/>
                  </a:lnTo>
                  <a:lnTo>
                    <a:pt x="187" y="6730"/>
                  </a:lnTo>
                  <a:lnTo>
                    <a:pt x="208" y="6682"/>
                  </a:lnTo>
                  <a:lnTo>
                    <a:pt x="232" y="6637"/>
                  </a:lnTo>
                  <a:lnTo>
                    <a:pt x="256" y="6591"/>
                  </a:lnTo>
                  <a:lnTo>
                    <a:pt x="280" y="6546"/>
                  </a:lnTo>
                  <a:lnTo>
                    <a:pt x="306" y="6503"/>
                  </a:lnTo>
                  <a:lnTo>
                    <a:pt x="333" y="6460"/>
                  </a:lnTo>
                  <a:lnTo>
                    <a:pt x="361" y="6418"/>
                  </a:lnTo>
                  <a:lnTo>
                    <a:pt x="390" y="6377"/>
                  </a:lnTo>
                  <a:lnTo>
                    <a:pt x="419" y="6336"/>
                  </a:lnTo>
                  <a:lnTo>
                    <a:pt x="450" y="6295"/>
                  </a:lnTo>
                  <a:lnTo>
                    <a:pt x="482" y="6256"/>
                  </a:lnTo>
                  <a:lnTo>
                    <a:pt x="514" y="6218"/>
                  </a:lnTo>
                  <a:lnTo>
                    <a:pt x="547" y="6180"/>
                  </a:lnTo>
                  <a:lnTo>
                    <a:pt x="582" y="6144"/>
                  </a:lnTo>
                  <a:lnTo>
                    <a:pt x="617" y="6107"/>
                  </a:lnTo>
                  <a:lnTo>
                    <a:pt x="653" y="6072"/>
                  </a:lnTo>
                  <a:lnTo>
                    <a:pt x="690" y="6038"/>
                  </a:lnTo>
                  <a:lnTo>
                    <a:pt x="727" y="6005"/>
                  </a:lnTo>
                  <a:lnTo>
                    <a:pt x="766" y="5972"/>
                  </a:lnTo>
                  <a:lnTo>
                    <a:pt x="805" y="5941"/>
                  </a:lnTo>
                  <a:lnTo>
                    <a:pt x="845" y="5911"/>
                  </a:lnTo>
                  <a:lnTo>
                    <a:pt x="886" y="5882"/>
                  </a:lnTo>
                  <a:lnTo>
                    <a:pt x="927" y="5853"/>
                  </a:lnTo>
                  <a:lnTo>
                    <a:pt x="969" y="5825"/>
                  </a:lnTo>
                  <a:lnTo>
                    <a:pt x="1013" y="5798"/>
                  </a:lnTo>
                  <a:lnTo>
                    <a:pt x="1056" y="5773"/>
                  </a:lnTo>
                  <a:lnTo>
                    <a:pt x="1101" y="5748"/>
                  </a:lnTo>
                  <a:lnTo>
                    <a:pt x="1147" y="5724"/>
                  </a:lnTo>
                  <a:lnTo>
                    <a:pt x="1192" y="5701"/>
                  </a:lnTo>
                  <a:lnTo>
                    <a:pt x="1239" y="5679"/>
                  </a:lnTo>
                  <a:lnTo>
                    <a:pt x="1287" y="5657"/>
                  </a:lnTo>
                  <a:lnTo>
                    <a:pt x="1335" y="5638"/>
                  </a:lnTo>
                  <a:lnTo>
                    <a:pt x="1384" y="5619"/>
                  </a:lnTo>
                  <a:lnTo>
                    <a:pt x="1433" y="5602"/>
                  </a:lnTo>
                  <a:lnTo>
                    <a:pt x="1483" y="5585"/>
                  </a:lnTo>
                  <a:lnTo>
                    <a:pt x="1533" y="5571"/>
                  </a:lnTo>
                  <a:lnTo>
                    <a:pt x="1584" y="5557"/>
                  </a:lnTo>
                  <a:lnTo>
                    <a:pt x="1634" y="5544"/>
                  </a:lnTo>
                  <a:lnTo>
                    <a:pt x="1686" y="5534"/>
                  </a:lnTo>
                  <a:lnTo>
                    <a:pt x="1736" y="5524"/>
                  </a:lnTo>
                  <a:lnTo>
                    <a:pt x="1789" y="5515"/>
                  </a:lnTo>
                  <a:lnTo>
                    <a:pt x="1842" y="5508"/>
                  </a:lnTo>
                  <a:lnTo>
                    <a:pt x="1894" y="5503"/>
                  </a:lnTo>
                  <a:lnTo>
                    <a:pt x="1948" y="5498"/>
                  </a:lnTo>
                  <a:lnTo>
                    <a:pt x="2001" y="5495"/>
                  </a:lnTo>
                  <a:lnTo>
                    <a:pt x="2055" y="5493"/>
                  </a:lnTo>
                  <a:lnTo>
                    <a:pt x="2110" y="5493"/>
                  </a:lnTo>
                  <a:lnTo>
                    <a:pt x="10590" y="5493"/>
                  </a:lnTo>
                  <a:lnTo>
                    <a:pt x="10644" y="5493"/>
                  </a:lnTo>
                  <a:lnTo>
                    <a:pt x="10698" y="5495"/>
                  </a:lnTo>
                  <a:lnTo>
                    <a:pt x="10752" y="5498"/>
                  </a:lnTo>
                  <a:lnTo>
                    <a:pt x="10806" y="5503"/>
                  </a:lnTo>
                  <a:lnTo>
                    <a:pt x="10858" y="5508"/>
                  </a:lnTo>
                  <a:lnTo>
                    <a:pt x="10911" y="5515"/>
                  </a:lnTo>
                  <a:lnTo>
                    <a:pt x="10962" y="5524"/>
                  </a:lnTo>
                  <a:lnTo>
                    <a:pt x="11015" y="5534"/>
                  </a:lnTo>
                  <a:lnTo>
                    <a:pt x="11065" y="5544"/>
                  </a:lnTo>
                  <a:lnTo>
                    <a:pt x="11117" y="5557"/>
                  </a:lnTo>
                  <a:lnTo>
                    <a:pt x="11168" y="5571"/>
                  </a:lnTo>
                  <a:lnTo>
                    <a:pt x="11218" y="5585"/>
                  </a:lnTo>
                  <a:lnTo>
                    <a:pt x="11268" y="5602"/>
                  </a:lnTo>
                  <a:lnTo>
                    <a:pt x="11316" y="5619"/>
                  </a:lnTo>
                  <a:lnTo>
                    <a:pt x="11366" y="5638"/>
                  </a:lnTo>
                  <a:lnTo>
                    <a:pt x="11414" y="5657"/>
                  </a:lnTo>
                  <a:lnTo>
                    <a:pt x="11462" y="5679"/>
                  </a:lnTo>
                  <a:lnTo>
                    <a:pt x="11509" y="5701"/>
                  </a:lnTo>
                  <a:lnTo>
                    <a:pt x="11556" y="5724"/>
                  </a:lnTo>
                  <a:lnTo>
                    <a:pt x="11602" y="5748"/>
                  </a:lnTo>
                  <a:lnTo>
                    <a:pt x="11646" y="5773"/>
                  </a:lnTo>
                  <a:lnTo>
                    <a:pt x="11690" y="5798"/>
                  </a:lnTo>
                  <a:lnTo>
                    <a:pt x="11734" y="5825"/>
                  </a:lnTo>
                  <a:lnTo>
                    <a:pt x="11776" y="5853"/>
                  </a:lnTo>
                  <a:lnTo>
                    <a:pt x="11818" y="5882"/>
                  </a:lnTo>
                  <a:lnTo>
                    <a:pt x="11858" y="5911"/>
                  </a:lnTo>
                  <a:lnTo>
                    <a:pt x="11899" y="5941"/>
                  </a:lnTo>
                  <a:lnTo>
                    <a:pt x="11938" y="5972"/>
                  </a:lnTo>
                  <a:lnTo>
                    <a:pt x="11976" y="6005"/>
                  </a:lnTo>
                  <a:lnTo>
                    <a:pt x="12014" y="6038"/>
                  </a:lnTo>
                  <a:lnTo>
                    <a:pt x="12051" y="6072"/>
                  </a:lnTo>
                  <a:lnTo>
                    <a:pt x="12087" y="6107"/>
                  </a:lnTo>
                  <a:lnTo>
                    <a:pt x="12122" y="6144"/>
                  </a:lnTo>
                  <a:lnTo>
                    <a:pt x="12156" y="6180"/>
                  </a:lnTo>
                  <a:lnTo>
                    <a:pt x="12190" y="6218"/>
                  </a:lnTo>
                  <a:lnTo>
                    <a:pt x="12222" y="6256"/>
                  </a:lnTo>
                  <a:lnTo>
                    <a:pt x="12254" y="6295"/>
                  </a:lnTo>
                  <a:lnTo>
                    <a:pt x="12284" y="6336"/>
                  </a:lnTo>
                  <a:lnTo>
                    <a:pt x="12314" y="6377"/>
                  </a:lnTo>
                  <a:lnTo>
                    <a:pt x="12343" y="6418"/>
                  </a:lnTo>
                  <a:lnTo>
                    <a:pt x="12371" y="6460"/>
                  </a:lnTo>
                  <a:lnTo>
                    <a:pt x="12398" y="6503"/>
                  </a:lnTo>
                  <a:lnTo>
                    <a:pt x="12423" y="6546"/>
                  </a:lnTo>
                  <a:lnTo>
                    <a:pt x="12448" y="6591"/>
                  </a:lnTo>
                  <a:lnTo>
                    <a:pt x="12472" y="6637"/>
                  </a:lnTo>
                  <a:lnTo>
                    <a:pt x="12496" y="6682"/>
                  </a:lnTo>
                  <a:lnTo>
                    <a:pt x="12517" y="6730"/>
                  </a:lnTo>
                  <a:lnTo>
                    <a:pt x="12539" y="6777"/>
                  </a:lnTo>
                  <a:lnTo>
                    <a:pt x="12560" y="6825"/>
                  </a:lnTo>
                  <a:lnTo>
                    <a:pt x="12578" y="6874"/>
                  </a:lnTo>
                  <a:lnTo>
                    <a:pt x="12596" y="6923"/>
                  </a:lnTo>
                  <a:lnTo>
                    <a:pt x="12612" y="6971"/>
                  </a:lnTo>
                  <a:lnTo>
                    <a:pt x="12627" y="7022"/>
                  </a:lnTo>
                  <a:lnTo>
                    <a:pt x="12640" y="7072"/>
                  </a:lnTo>
                  <a:lnTo>
                    <a:pt x="12652" y="7123"/>
                  </a:lnTo>
                  <a:lnTo>
                    <a:pt x="12664" y="7174"/>
                  </a:lnTo>
                  <a:lnTo>
                    <a:pt x="12673" y="7226"/>
                  </a:lnTo>
                  <a:lnTo>
                    <a:pt x="12681" y="7277"/>
                  </a:lnTo>
                  <a:lnTo>
                    <a:pt x="12689" y="7330"/>
                  </a:lnTo>
                  <a:lnTo>
                    <a:pt x="12695" y="7383"/>
                  </a:lnTo>
                  <a:lnTo>
                    <a:pt x="12699" y="7436"/>
                  </a:lnTo>
                  <a:lnTo>
                    <a:pt x="12702" y="7489"/>
                  </a:lnTo>
                  <a:lnTo>
                    <a:pt x="12704" y="7544"/>
                  </a:lnTo>
                  <a:lnTo>
                    <a:pt x="12705" y="7598"/>
                  </a:lnTo>
                  <a:lnTo>
                    <a:pt x="12705" y="8441"/>
                  </a:lnTo>
                  <a:lnTo>
                    <a:pt x="2954" y="8441"/>
                  </a:lnTo>
                  <a:lnTo>
                    <a:pt x="2954" y="9703"/>
                  </a:lnTo>
                  <a:lnTo>
                    <a:pt x="12705" y="9703"/>
                  </a:lnTo>
                  <a:lnTo>
                    <a:pt x="12705" y="14359"/>
                  </a:lnTo>
                  <a:lnTo>
                    <a:pt x="12704" y="14413"/>
                  </a:lnTo>
                  <a:lnTo>
                    <a:pt x="12702" y="14467"/>
                  </a:lnTo>
                  <a:lnTo>
                    <a:pt x="12699" y="14520"/>
                  </a:lnTo>
                  <a:lnTo>
                    <a:pt x="12695" y="14574"/>
                  </a:lnTo>
                  <a:lnTo>
                    <a:pt x="12689" y="14626"/>
                  </a:lnTo>
                  <a:lnTo>
                    <a:pt x="12681" y="14679"/>
                  </a:lnTo>
                  <a:lnTo>
                    <a:pt x="12673" y="14730"/>
                  </a:lnTo>
                  <a:lnTo>
                    <a:pt x="12664" y="14782"/>
                  </a:lnTo>
                  <a:lnTo>
                    <a:pt x="12652" y="14833"/>
                  </a:lnTo>
                  <a:lnTo>
                    <a:pt x="12640" y="14883"/>
                  </a:lnTo>
                  <a:lnTo>
                    <a:pt x="12627" y="14934"/>
                  </a:lnTo>
                  <a:lnTo>
                    <a:pt x="12612" y="14984"/>
                  </a:lnTo>
                  <a:lnTo>
                    <a:pt x="12596" y="15034"/>
                  </a:lnTo>
                  <a:lnTo>
                    <a:pt x="12578" y="15082"/>
                  </a:lnTo>
                  <a:lnTo>
                    <a:pt x="12560" y="15131"/>
                  </a:lnTo>
                  <a:lnTo>
                    <a:pt x="12539" y="15179"/>
                  </a:lnTo>
                  <a:lnTo>
                    <a:pt x="12517" y="15227"/>
                  </a:lnTo>
                  <a:lnTo>
                    <a:pt x="12496" y="15274"/>
                  </a:lnTo>
                  <a:lnTo>
                    <a:pt x="12472" y="15320"/>
                  </a:lnTo>
                  <a:lnTo>
                    <a:pt x="12448" y="15365"/>
                  </a:lnTo>
                  <a:lnTo>
                    <a:pt x="12423" y="15410"/>
                  </a:lnTo>
                  <a:lnTo>
                    <a:pt x="12398" y="15454"/>
                  </a:lnTo>
                  <a:lnTo>
                    <a:pt x="12371" y="15497"/>
                  </a:lnTo>
                  <a:lnTo>
                    <a:pt x="12343" y="15539"/>
                  </a:lnTo>
                  <a:lnTo>
                    <a:pt x="12314" y="15580"/>
                  </a:lnTo>
                  <a:lnTo>
                    <a:pt x="12284" y="15621"/>
                  </a:lnTo>
                  <a:lnTo>
                    <a:pt x="12254" y="15660"/>
                  </a:lnTo>
                  <a:lnTo>
                    <a:pt x="12222" y="15699"/>
                  </a:lnTo>
                  <a:lnTo>
                    <a:pt x="12190" y="15739"/>
                  </a:lnTo>
                  <a:lnTo>
                    <a:pt x="12156" y="15776"/>
                  </a:lnTo>
                  <a:lnTo>
                    <a:pt x="12122" y="15813"/>
                  </a:lnTo>
                  <a:lnTo>
                    <a:pt x="12087" y="15849"/>
                  </a:lnTo>
                  <a:lnTo>
                    <a:pt x="12051" y="15884"/>
                  </a:lnTo>
                  <a:lnTo>
                    <a:pt x="12014" y="15919"/>
                  </a:lnTo>
                  <a:lnTo>
                    <a:pt x="11976" y="15952"/>
                  </a:lnTo>
                  <a:lnTo>
                    <a:pt x="11938" y="15983"/>
                  </a:lnTo>
                  <a:lnTo>
                    <a:pt x="11899" y="16015"/>
                  </a:lnTo>
                  <a:lnTo>
                    <a:pt x="11858" y="16046"/>
                  </a:lnTo>
                  <a:lnTo>
                    <a:pt x="11818" y="16075"/>
                  </a:lnTo>
                  <a:lnTo>
                    <a:pt x="11776" y="16104"/>
                  </a:lnTo>
                  <a:lnTo>
                    <a:pt x="11734" y="16132"/>
                  </a:lnTo>
                  <a:lnTo>
                    <a:pt x="11690" y="16158"/>
                  </a:lnTo>
                  <a:lnTo>
                    <a:pt x="11646" y="16184"/>
                  </a:lnTo>
                  <a:lnTo>
                    <a:pt x="11602" y="16209"/>
                  </a:lnTo>
                  <a:lnTo>
                    <a:pt x="11556" y="16232"/>
                  </a:lnTo>
                  <a:lnTo>
                    <a:pt x="11509" y="16256"/>
                  </a:lnTo>
                  <a:lnTo>
                    <a:pt x="11462" y="16278"/>
                  </a:lnTo>
                  <a:lnTo>
                    <a:pt x="11414" y="16298"/>
                  </a:lnTo>
                  <a:lnTo>
                    <a:pt x="11366" y="16319"/>
                  </a:lnTo>
                  <a:lnTo>
                    <a:pt x="11316" y="16337"/>
                  </a:lnTo>
                  <a:lnTo>
                    <a:pt x="11268" y="16355"/>
                  </a:lnTo>
                  <a:lnTo>
                    <a:pt x="11218" y="16371"/>
                  </a:lnTo>
                  <a:lnTo>
                    <a:pt x="11168" y="16387"/>
                  </a:lnTo>
                  <a:lnTo>
                    <a:pt x="11117" y="16400"/>
                  </a:lnTo>
                  <a:lnTo>
                    <a:pt x="11065" y="16413"/>
                  </a:lnTo>
                  <a:lnTo>
                    <a:pt x="11015" y="16423"/>
                  </a:lnTo>
                  <a:lnTo>
                    <a:pt x="10962" y="16433"/>
                  </a:lnTo>
                  <a:lnTo>
                    <a:pt x="10911" y="16441"/>
                  </a:lnTo>
                  <a:lnTo>
                    <a:pt x="10858" y="16449"/>
                  </a:lnTo>
                  <a:lnTo>
                    <a:pt x="10806" y="16454"/>
                  </a:lnTo>
                  <a:lnTo>
                    <a:pt x="10752" y="16459"/>
                  </a:lnTo>
                  <a:lnTo>
                    <a:pt x="10698" y="16462"/>
                  </a:lnTo>
                  <a:lnTo>
                    <a:pt x="10644" y="16463"/>
                  </a:lnTo>
                  <a:lnTo>
                    <a:pt x="10590" y="16464"/>
                  </a:lnTo>
                  <a:lnTo>
                    <a:pt x="2110" y="16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Sparkasse Head"/>
                <a:cs typeface="Sparkasse Head"/>
              </a:endParaRPr>
            </a:p>
          </p:txBody>
        </p:sp>
      </p:grpSp>
      <p:pic>
        <p:nvPicPr>
          <p:cNvPr id="15" name="Grafik 14" descr="Ein Bild, das Text enthält.&#10;&#10;Automatisch generierte Beschreibung">
            <a:extLst>
              <a:ext uri="{FF2B5EF4-FFF2-40B4-BE49-F238E27FC236}">
                <a16:creationId xmlns:a16="http://schemas.microsoft.com/office/drawing/2014/main" id="{FEA5997A-E551-4740-BF8B-257B879A541B}"/>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1052243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chart 1 SPK">
    <p:spTree>
      <p:nvGrpSpPr>
        <p:cNvPr id="1" name=""/>
        <p:cNvGrpSpPr/>
        <p:nvPr/>
      </p:nvGrpSpPr>
      <p:grpSpPr>
        <a:xfrm>
          <a:off x="0" y="0"/>
          <a:ext cx="0" cy="0"/>
          <a:chOff x="0" y="0"/>
          <a:chExt cx="0" cy="0"/>
        </a:xfrm>
      </p:grpSpPr>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0"/>
            <a:ext cx="3060026" cy="2021419"/>
          </a:xfrm>
        </p:spPr>
        <p:txBody>
          <a:bodyPr/>
          <a:lstStyle>
            <a:lvl1pPr>
              <a:defRPr>
                <a:solidFill>
                  <a:schemeClr val="bg1"/>
                </a:solidFill>
              </a:defRPr>
            </a:lvl1pPr>
          </a:lstStyle>
          <a:p>
            <a:r>
              <a:rPr lang="de-DE"/>
              <a:t>Mastertitel</a:t>
            </a:r>
            <a:br>
              <a:rPr lang="de-DE"/>
            </a:br>
            <a:r>
              <a:rPr lang="de-DE"/>
              <a:t>bearbeiten</a:t>
            </a:r>
            <a:endParaRPr lang="en-GB"/>
          </a:p>
        </p:txBody>
      </p:sp>
      <p:sp>
        <p:nvSpPr>
          <p:cNvPr id="9" name="Inhaltsplatzhalter 8"/>
          <p:cNvSpPr>
            <a:spLocks noGrp="1"/>
          </p:cNvSpPr>
          <p:nvPr>
            <p:ph sz="quarter" idx="13"/>
          </p:nvPr>
        </p:nvSpPr>
        <p:spPr>
          <a:xfrm>
            <a:off x="3132139" y="368300"/>
            <a:ext cx="5903912" cy="6121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9" name="Textplatzhalter 28"/>
          <p:cNvSpPr>
            <a:spLocks noGrp="1"/>
          </p:cNvSpPr>
          <p:nvPr>
            <p:ph type="body" sz="quarter" idx="14"/>
          </p:nvPr>
        </p:nvSpPr>
        <p:spPr>
          <a:xfrm>
            <a:off x="0" y="2021417"/>
            <a:ext cx="3068638" cy="4047596"/>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de-DE"/>
              <a:t>Mastertextformat bearbeiten</a:t>
            </a:r>
          </a:p>
        </p:txBody>
      </p:sp>
      <p:sp>
        <p:nvSpPr>
          <p:cNvPr id="11" name="Foliennummernplatzhalter 4"/>
          <p:cNvSpPr>
            <a:spLocks noGrp="1"/>
          </p:cNvSpPr>
          <p:nvPr>
            <p:ph type="sldNum" sz="quarter" idx="12"/>
          </p:nvPr>
        </p:nvSpPr>
        <p:spPr>
          <a:xfrm>
            <a:off x="8350449" y="6561602"/>
            <a:ext cx="422076" cy="143999"/>
          </a:xfrm>
        </p:spPr>
        <p:txBody>
          <a:bodyPr/>
          <a:lstStyle/>
          <a:p>
            <a:fld id="{84FDC53A-3975-DE4E-9A2C-B3DD4C55E4D4}" type="slidenum">
              <a:rPr lang="de-DE" smtClean="0"/>
              <a:pPr/>
              <a:t>‹Nº›</a:t>
            </a:fld>
            <a:endParaRPr lang="de-DE"/>
          </a:p>
        </p:txBody>
      </p:sp>
      <p:pic>
        <p:nvPicPr>
          <p:cNvPr id="8" name="Grafik 7" descr="Ein Bild, das Text enthält.&#10;&#10;Automatisch generierte Beschreibung">
            <a:extLst>
              <a:ext uri="{FF2B5EF4-FFF2-40B4-BE49-F238E27FC236}">
                <a16:creationId xmlns:a16="http://schemas.microsoft.com/office/drawing/2014/main" id="{062430FD-B63A-4CD4-B1E4-01A0294A3720}"/>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36749922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ildchart SPK">
    <p:spTree>
      <p:nvGrpSpPr>
        <p:cNvPr id="1" name=""/>
        <p:cNvGrpSpPr/>
        <p:nvPr/>
      </p:nvGrpSpPr>
      <p:grpSpPr>
        <a:xfrm>
          <a:off x="0" y="0"/>
          <a:ext cx="0" cy="0"/>
          <a:chOff x="0" y="0"/>
          <a:chExt cx="0" cy="0"/>
        </a:xfrm>
      </p:grpSpPr>
      <p:sp>
        <p:nvSpPr>
          <p:cNvPr id="31" name="Bildplatzhalter 30"/>
          <p:cNvSpPr>
            <a:spLocks noGrp="1"/>
          </p:cNvSpPr>
          <p:nvPr>
            <p:ph type="pic" sz="quarter" idx="15" hasCustomPrompt="1"/>
          </p:nvPr>
        </p:nvSpPr>
        <p:spPr>
          <a:xfrm>
            <a:off x="3054498" y="0"/>
            <a:ext cx="6089502" cy="6858000"/>
          </a:xfrm>
          <a:solidFill>
            <a:schemeClr val="accent3"/>
          </a:solidFill>
        </p:spPr>
        <p:txBody>
          <a:bodyPr anchor="ctr" anchorCtr="1"/>
          <a:lstStyle>
            <a:lvl1pPr marL="0" marR="0" indent="0" algn="ctr" defTabSz="457200" rtl="0" eaLnBrk="1" fontAlgn="auto" latinLnBrk="0" hangingPunct="1">
              <a:lnSpc>
                <a:spcPct val="100000"/>
              </a:lnSpc>
              <a:spcBef>
                <a:spcPts val="600"/>
              </a:spcBef>
              <a:spcAft>
                <a:spcPts val="0"/>
              </a:spcAft>
              <a:buClr>
                <a:schemeClr val="tx2"/>
              </a:buClr>
              <a:buSzTx/>
              <a:buFont typeface="Wingdings" charset="2"/>
              <a:buNone/>
              <a:tabLst/>
              <a:defRPr sz="900">
                <a:solidFill>
                  <a:schemeClr val="bg1"/>
                </a:solidFill>
              </a:defRPr>
            </a:lvl1pPr>
          </a:lstStyle>
          <a:p>
            <a:pPr lvl="0"/>
            <a:r>
              <a:rPr lang="de-DE"/>
              <a:t>Bild oder Grafik hier platzieren</a:t>
            </a:r>
          </a:p>
        </p:txBody>
      </p:sp>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271185"/>
          </a:xfrm>
        </p:spPr>
        <p:txBody>
          <a:bodyPr/>
          <a:lstStyle>
            <a:lvl1pPr>
              <a:defRPr>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lvl1pPr>
              <a:defRPr>
                <a:solidFill>
                  <a:schemeClr val="bg1"/>
                </a:solidFill>
              </a:defRPr>
            </a:lvl1pPr>
          </a:lstStyle>
          <a:p>
            <a:fld id="{84FDC53A-3975-DE4E-9A2C-B3DD4C55E4D4}" type="slidenum">
              <a:rPr lang="de-DE" smtClean="0"/>
              <a:pPr/>
              <a:t>‹Nº›</a:t>
            </a:fld>
            <a:endParaRPr lang="de-DE"/>
          </a:p>
        </p:txBody>
      </p:sp>
      <p:sp>
        <p:nvSpPr>
          <p:cNvPr id="29" name="Textplatzhalter 28"/>
          <p:cNvSpPr>
            <a:spLocks noGrp="1"/>
          </p:cNvSpPr>
          <p:nvPr>
            <p:ph type="body" sz="quarter" idx="14"/>
          </p:nvPr>
        </p:nvSpPr>
        <p:spPr>
          <a:xfrm>
            <a:off x="0" y="2021417"/>
            <a:ext cx="3068638" cy="4047596"/>
          </a:xfrm>
        </p:spPr>
        <p:txBody>
          <a:bodyPr rIns="288000"/>
          <a:lstStyle>
            <a:lvl1pPr>
              <a:lnSpc>
                <a:spcPct val="95000"/>
              </a:lnSpc>
              <a:spcBef>
                <a:spcPts val="0"/>
              </a:spcBef>
              <a:buClr>
                <a:schemeClr val="bg1"/>
              </a:buClr>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buClr>
                <a:schemeClr val="bg1"/>
              </a:buClr>
              <a:defRPr>
                <a:solidFill>
                  <a:srgbClr val="FFFFFF"/>
                </a:solidFill>
                <a:latin typeface="Sparkasse Head"/>
                <a:cs typeface="Sparkasse Head"/>
              </a:defRPr>
            </a:lvl2pPr>
            <a:lvl3pPr>
              <a:lnSpc>
                <a:spcPct val="95000"/>
              </a:lnSpc>
              <a:spcBef>
                <a:spcPts val="0"/>
              </a:spcBef>
              <a:buClr>
                <a:schemeClr val="bg1"/>
              </a:buClr>
              <a:defRPr>
                <a:solidFill>
                  <a:srgbClr val="FFFFFF"/>
                </a:solidFill>
                <a:latin typeface="Sparkasse Head"/>
                <a:cs typeface="Sparkasse Head"/>
              </a:defRPr>
            </a:lvl3pPr>
            <a:lvl4pPr>
              <a:lnSpc>
                <a:spcPct val="95000"/>
              </a:lnSpc>
              <a:spcBef>
                <a:spcPts val="0"/>
              </a:spcBef>
              <a:buClr>
                <a:schemeClr val="bg1"/>
              </a:buClr>
              <a:defRPr>
                <a:solidFill>
                  <a:srgbClr val="FFFFFF"/>
                </a:solidFill>
                <a:latin typeface="Sparkasse Head"/>
                <a:cs typeface="Sparkasse Head"/>
              </a:defRPr>
            </a:lvl4pPr>
            <a:lvl5pPr>
              <a:lnSpc>
                <a:spcPct val="95000"/>
              </a:lnSpc>
              <a:spcBef>
                <a:spcPts val="0"/>
              </a:spcBef>
              <a:buClr>
                <a:schemeClr val="bg1"/>
              </a:buClr>
              <a:defRPr>
                <a:solidFill>
                  <a:srgbClr val="FFFFFF"/>
                </a:solidFill>
                <a:latin typeface="Sparkasse Head"/>
                <a:cs typeface="Sparkasse Head"/>
              </a:defRPr>
            </a:lvl5pPr>
          </a:lstStyle>
          <a:p>
            <a:pPr lvl="0"/>
            <a:r>
              <a:rPr lang="de-DE"/>
              <a:t>Mastertextformat bearbeiten</a:t>
            </a:r>
          </a:p>
        </p:txBody>
      </p:sp>
      <p:pic>
        <p:nvPicPr>
          <p:cNvPr id="8" name="Grafik 7" descr="Ein Bild, das Text enthält.&#10;&#10;Automatisch generierte Beschreibung">
            <a:extLst>
              <a:ext uri="{FF2B5EF4-FFF2-40B4-BE49-F238E27FC236}">
                <a16:creationId xmlns:a16="http://schemas.microsoft.com/office/drawing/2014/main" id="{0B5F27E6-0D67-4CC6-B05A-A9E7D9904323}"/>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425370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chart 1 SPK">
    <p:spTree>
      <p:nvGrpSpPr>
        <p:cNvPr id="1" name=""/>
        <p:cNvGrpSpPr/>
        <p:nvPr/>
      </p:nvGrpSpPr>
      <p:grpSpPr>
        <a:xfrm>
          <a:off x="0" y="0"/>
          <a:ext cx="0" cy="0"/>
          <a:chOff x="0" y="0"/>
          <a:chExt cx="0" cy="0"/>
        </a:xfrm>
      </p:grpSpPr>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0"/>
            <a:ext cx="3060026" cy="2021419"/>
          </a:xfrm>
        </p:spPr>
        <p:txBody>
          <a:bodyPr/>
          <a:lstStyle>
            <a:lvl1pPr>
              <a:defRPr>
                <a:solidFill>
                  <a:schemeClr val="bg1"/>
                </a:solidFill>
              </a:defRPr>
            </a:lvl1pPr>
          </a:lstStyle>
          <a:p>
            <a:r>
              <a:rPr lang="de-DE"/>
              <a:t>Mastertitel</a:t>
            </a:r>
            <a:br>
              <a:rPr lang="de-DE"/>
            </a:br>
            <a:r>
              <a:rPr lang="de-DE"/>
              <a:t>bearbeiten</a:t>
            </a:r>
            <a:endParaRPr lang="en-GB"/>
          </a:p>
        </p:txBody>
      </p:sp>
      <p:sp>
        <p:nvSpPr>
          <p:cNvPr id="9" name="Inhaltsplatzhalter 8"/>
          <p:cNvSpPr>
            <a:spLocks noGrp="1"/>
          </p:cNvSpPr>
          <p:nvPr>
            <p:ph sz="quarter" idx="13"/>
          </p:nvPr>
        </p:nvSpPr>
        <p:spPr>
          <a:xfrm>
            <a:off x="3132139" y="368300"/>
            <a:ext cx="5903912" cy="6121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9" name="Textplatzhalter 28"/>
          <p:cNvSpPr>
            <a:spLocks noGrp="1"/>
          </p:cNvSpPr>
          <p:nvPr>
            <p:ph type="body" sz="quarter" idx="14"/>
          </p:nvPr>
        </p:nvSpPr>
        <p:spPr>
          <a:xfrm>
            <a:off x="0" y="2021417"/>
            <a:ext cx="3068638" cy="4047596"/>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de-DE"/>
              <a:t>Mastertextformat bearbeiten</a:t>
            </a:r>
          </a:p>
        </p:txBody>
      </p:sp>
      <p:sp>
        <p:nvSpPr>
          <p:cNvPr id="11" name="Foliennummernplatzhalter 4"/>
          <p:cNvSpPr>
            <a:spLocks noGrp="1"/>
          </p:cNvSpPr>
          <p:nvPr>
            <p:ph type="sldNum" sz="quarter" idx="12"/>
          </p:nvPr>
        </p:nvSpPr>
        <p:spPr>
          <a:xfrm>
            <a:off x="8350449" y="6561602"/>
            <a:ext cx="422076" cy="143999"/>
          </a:xfrm>
        </p:spPr>
        <p:txBody>
          <a:bodyPr/>
          <a:lstStyle/>
          <a:p>
            <a:fld id="{84FDC53A-3975-DE4E-9A2C-B3DD4C55E4D4}" type="slidenum">
              <a:rPr lang="de-DE" smtClean="0"/>
              <a:pPr/>
              <a:t>‹Nº›</a:t>
            </a:fld>
            <a:endParaRPr lang="de-DE"/>
          </a:p>
        </p:txBody>
      </p:sp>
      <p:pic>
        <p:nvPicPr>
          <p:cNvPr id="8" name="Grafik 7" descr="Ein Bild, das Text enthält.&#10;&#10;Automatisch generierte Beschreibung">
            <a:extLst>
              <a:ext uri="{FF2B5EF4-FFF2-40B4-BE49-F238E27FC236}">
                <a16:creationId xmlns:a16="http://schemas.microsoft.com/office/drawing/2014/main" id="{062430FD-B63A-4CD4-B1E4-01A0294A3720}"/>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366093197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chart 1 SPK">
    <p:spTree>
      <p:nvGrpSpPr>
        <p:cNvPr id="1" name=""/>
        <p:cNvGrpSpPr/>
        <p:nvPr/>
      </p:nvGrpSpPr>
      <p:grpSpPr>
        <a:xfrm>
          <a:off x="0" y="0"/>
          <a:ext cx="0" cy="0"/>
          <a:chOff x="0" y="0"/>
          <a:chExt cx="0" cy="0"/>
        </a:xfrm>
      </p:grpSpPr>
      <p:sp>
        <p:nvSpPr>
          <p:cNvPr id="8" name="Rechteck 7"/>
          <p:cNvSpPr/>
          <p:nvPr userDrawn="1"/>
        </p:nvSpPr>
        <p:spPr>
          <a:xfrm>
            <a:off x="4572000" y="0"/>
            <a:ext cx="4572000" cy="686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el 1"/>
          <p:cNvSpPr>
            <a:spLocks noGrp="1"/>
          </p:cNvSpPr>
          <p:nvPr>
            <p:ph type="ctrTitle" hasCustomPrompt="1"/>
          </p:nvPr>
        </p:nvSpPr>
        <p:spPr>
          <a:xfrm>
            <a:off x="0" y="8368"/>
            <a:ext cx="4572000" cy="2451749"/>
          </a:xfrm>
        </p:spPr>
        <p:txBody>
          <a:bodyPr lIns="360000" tIns="766800"/>
          <a:lstStyle>
            <a:lvl1pPr>
              <a:defRPr sz="4000">
                <a:solidFill>
                  <a:schemeClr val="tx2"/>
                </a:solidFill>
              </a:defRPr>
            </a:lvl1pPr>
          </a:lstStyle>
          <a:p>
            <a:r>
              <a:rPr lang="de-DE"/>
              <a:t>Mastertitel-format</a:t>
            </a:r>
            <a:br>
              <a:rPr lang="de-DE"/>
            </a:br>
            <a:r>
              <a:rPr lang="de-DE"/>
              <a:t>bearbeiten</a:t>
            </a:r>
            <a:endParaRPr lang="en-GB"/>
          </a:p>
        </p:txBody>
      </p:sp>
      <p:sp>
        <p:nvSpPr>
          <p:cNvPr id="3" name="Untertitel 2"/>
          <p:cNvSpPr>
            <a:spLocks noGrp="1"/>
          </p:cNvSpPr>
          <p:nvPr>
            <p:ph type="subTitle" idx="1"/>
          </p:nvPr>
        </p:nvSpPr>
        <p:spPr>
          <a:xfrm>
            <a:off x="0" y="3218731"/>
            <a:ext cx="4572000" cy="1196547"/>
          </a:xfrm>
        </p:spPr>
        <p:txBody>
          <a:bodyPr lIns="360000"/>
          <a:lstStyle>
            <a:lvl1pPr marL="0" indent="0" algn="l">
              <a:buNone/>
              <a:defRPr b="1">
                <a:solidFill>
                  <a:schemeClr val="tx2"/>
                </a:solidFill>
                <a:latin typeface="Sparkasse Rg" panose="020B0504050602020204" pitchFamily="34" charset="0"/>
                <a:cs typeface="Sparkasse Rg" panose="020B05040506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11"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5536" y="2154425"/>
            <a:ext cx="2052669" cy="2628000"/>
          </a:xfrm>
          <a:prstGeom prst="rect">
            <a:avLst/>
          </a:prstGeom>
        </p:spPr>
      </p:pic>
    </p:spTree>
    <p:extLst>
      <p:ext uri="{BB962C8B-B14F-4D97-AF65-F5344CB8AC3E}">
        <p14:creationId xmlns:p14="http://schemas.microsoft.com/office/powerpoint/2010/main" val="1768316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chart SPK">
    <p:spTree>
      <p:nvGrpSpPr>
        <p:cNvPr id="1" name=""/>
        <p:cNvGrpSpPr/>
        <p:nvPr/>
      </p:nvGrpSpPr>
      <p:grpSpPr>
        <a:xfrm>
          <a:off x="0" y="0"/>
          <a:ext cx="0" cy="0"/>
          <a:chOff x="0" y="0"/>
          <a:chExt cx="0" cy="0"/>
        </a:xfrm>
      </p:grpSpPr>
      <p:sp>
        <p:nvSpPr>
          <p:cNvPr id="31" name="Bildplatzhalter 30"/>
          <p:cNvSpPr>
            <a:spLocks noGrp="1"/>
          </p:cNvSpPr>
          <p:nvPr>
            <p:ph type="pic" sz="quarter" idx="15" hasCustomPrompt="1"/>
          </p:nvPr>
        </p:nvSpPr>
        <p:spPr>
          <a:xfrm>
            <a:off x="3054498" y="0"/>
            <a:ext cx="6089502" cy="6858000"/>
          </a:xfrm>
          <a:solidFill>
            <a:schemeClr val="accent3"/>
          </a:solidFill>
        </p:spPr>
        <p:txBody>
          <a:bodyPr anchor="ctr" anchorCtr="1"/>
          <a:lstStyle>
            <a:lvl1pPr marL="0" marR="0" indent="0" algn="ctr" defTabSz="457200" rtl="0" eaLnBrk="1" fontAlgn="auto" latinLnBrk="0" hangingPunct="1">
              <a:lnSpc>
                <a:spcPct val="100000"/>
              </a:lnSpc>
              <a:spcBef>
                <a:spcPts val="600"/>
              </a:spcBef>
              <a:spcAft>
                <a:spcPts val="0"/>
              </a:spcAft>
              <a:buClr>
                <a:schemeClr val="tx2"/>
              </a:buClr>
              <a:buSzTx/>
              <a:buFont typeface="Wingdings" charset="2"/>
              <a:buNone/>
              <a:tabLst/>
              <a:defRPr sz="900">
                <a:solidFill>
                  <a:schemeClr val="bg1"/>
                </a:solidFill>
              </a:defRPr>
            </a:lvl1pPr>
          </a:lstStyle>
          <a:p>
            <a:pPr lvl="0"/>
            <a:r>
              <a:rPr lang="de-DE"/>
              <a:t>Bild oder Grafik hier platzieren</a:t>
            </a:r>
          </a:p>
        </p:txBody>
      </p:sp>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271185"/>
          </a:xfrm>
        </p:spPr>
        <p:txBody>
          <a:bodyPr/>
          <a:lstStyle>
            <a:lvl1pPr>
              <a:defRPr>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lvl1pPr>
              <a:defRPr>
                <a:solidFill>
                  <a:schemeClr val="bg1"/>
                </a:solidFill>
              </a:defRPr>
            </a:lvl1pPr>
          </a:lstStyle>
          <a:p>
            <a:fld id="{84FDC53A-3975-DE4E-9A2C-B3DD4C55E4D4}" type="slidenum">
              <a:rPr lang="de-DE" smtClean="0"/>
              <a:pPr/>
              <a:t>‹Nº›</a:t>
            </a:fld>
            <a:endParaRPr lang="de-DE"/>
          </a:p>
        </p:txBody>
      </p:sp>
      <p:sp>
        <p:nvSpPr>
          <p:cNvPr id="29" name="Textplatzhalter 28"/>
          <p:cNvSpPr>
            <a:spLocks noGrp="1"/>
          </p:cNvSpPr>
          <p:nvPr>
            <p:ph type="body" sz="quarter" idx="14"/>
          </p:nvPr>
        </p:nvSpPr>
        <p:spPr>
          <a:xfrm>
            <a:off x="0" y="2021417"/>
            <a:ext cx="3068638" cy="4047596"/>
          </a:xfrm>
        </p:spPr>
        <p:txBody>
          <a:bodyPr rIns="288000"/>
          <a:lstStyle>
            <a:lvl1pPr>
              <a:lnSpc>
                <a:spcPct val="95000"/>
              </a:lnSpc>
              <a:spcBef>
                <a:spcPts val="0"/>
              </a:spcBef>
              <a:buClr>
                <a:schemeClr val="bg1"/>
              </a:buClr>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buClr>
                <a:schemeClr val="bg1"/>
              </a:buClr>
              <a:defRPr>
                <a:solidFill>
                  <a:srgbClr val="FFFFFF"/>
                </a:solidFill>
                <a:latin typeface="Sparkasse Head"/>
                <a:cs typeface="Sparkasse Head"/>
              </a:defRPr>
            </a:lvl2pPr>
            <a:lvl3pPr>
              <a:lnSpc>
                <a:spcPct val="95000"/>
              </a:lnSpc>
              <a:spcBef>
                <a:spcPts val="0"/>
              </a:spcBef>
              <a:buClr>
                <a:schemeClr val="bg1"/>
              </a:buClr>
              <a:defRPr>
                <a:solidFill>
                  <a:srgbClr val="FFFFFF"/>
                </a:solidFill>
                <a:latin typeface="Sparkasse Head"/>
                <a:cs typeface="Sparkasse Head"/>
              </a:defRPr>
            </a:lvl3pPr>
            <a:lvl4pPr>
              <a:lnSpc>
                <a:spcPct val="95000"/>
              </a:lnSpc>
              <a:spcBef>
                <a:spcPts val="0"/>
              </a:spcBef>
              <a:buClr>
                <a:schemeClr val="bg1"/>
              </a:buClr>
              <a:defRPr>
                <a:solidFill>
                  <a:srgbClr val="FFFFFF"/>
                </a:solidFill>
                <a:latin typeface="Sparkasse Head"/>
                <a:cs typeface="Sparkasse Head"/>
              </a:defRPr>
            </a:lvl4pPr>
            <a:lvl5pPr>
              <a:lnSpc>
                <a:spcPct val="95000"/>
              </a:lnSpc>
              <a:spcBef>
                <a:spcPts val="0"/>
              </a:spcBef>
              <a:buClr>
                <a:schemeClr val="bg1"/>
              </a:buClr>
              <a:defRPr>
                <a:solidFill>
                  <a:srgbClr val="FFFFFF"/>
                </a:solidFill>
                <a:latin typeface="Sparkasse Head"/>
                <a:cs typeface="Sparkasse Head"/>
              </a:defRPr>
            </a:lvl5pPr>
          </a:lstStyle>
          <a:p>
            <a:pPr lvl="0"/>
            <a:r>
              <a:rPr lang="de-DE"/>
              <a:t>Mastertextformat bearbeiten</a:t>
            </a:r>
          </a:p>
        </p:txBody>
      </p:sp>
      <p:pic>
        <p:nvPicPr>
          <p:cNvPr id="8" name="Grafik 7" descr="Ein Bild, das Text enthält.&#10;&#10;Automatisch generierte Beschreibung">
            <a:extLst>
              <a:ext uri="{FF2B5EF4-FFF2-40B4-BE49-F238E27FC236}">
                <a16:creationId xmlns:a16="http://schemas.microsoft.com/office/drawing/2014/main" id="{0B5F27E6-0D67-4CC6-B05A-A9E7D9904323}"/>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1264225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jektvorlage">
    <p:spTree>
      <p:nvGrpSpPr>
        <p:cNvPr id="1" name=""/>
        <p:cNvGrpSpPr/>
        <p:nvPr/>
      </p:nvGrpSpPr>
      <p:grpSpPr>
        <a:xfrm>
          <a:off x="0" y="0"/>
          <a:ext cx="0" cy="0"/>
          <a:chOff x="0" y="0"/>
          <a:chExt cx="0" cy="0"/>
        </a:xfrm>
      </p:grpSpPr>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 name="Titel 1"/>
          <p:cNvSpPr>
            <a:spLocks noGrp="1"/>
          </p:cNvSpPr>
          <p:nvPr>
            <p:ph type="title" hasCustomPrompt="1"/>
          </p:nvPr>
        </p:nvSpPr>
        <p:spPr>
          <a:xfrm>
            <a:off x="0" y="0"/>
            <a:ext cx="3060026" cy="2021419"/>
          </a:xfrm>
        </p:spPr>
        <p:txBody>
          <a:bodyPr/>
          <a:lstStyle>
            <a:lvl1pPr>
              <a:defRPr>
                <a:solidFill>
                  <a:schemeClr val="bg1"/>
                </a:solidFill>
              </a:defRPr>
            </a:lvl1pPr>
          </a:lstStyle>
          <a:p>
            <a:r>
              <a:rPr lang="de-DE" dirty="0"/>
              <a:t>Mastertitel</a:t>
            </a:r>
            <a:br>
              <a:rPr lang="de-DE" dirty="0"/>
            </a:br>
            <a:r>
              <a:rPr lang="de-DE" dirty="0"/>
              <a:t>bearbeiten</a:t>
            </a:r>
            <a:endParaRPr lang="en-GB" dirty="0"/>
          </a:p>
        </p:txBody>
      </p:sp>
      <p:sp>
        <p:nvSpPr>
          <p:cNvPr id="29" name="Textplatzhalter 28"/>
          <p:cNvSpPr>
            <a:spLocks noGrp="1"/>
          </p:cNvSpPr>
          <p:nvPr>
            <p:ph type="body" sz="quarter" idx="14"/>
          </p:nvPr>
        </p:nvSpPr>
        <p:spPr>
          <a:xfrm>
            <a:off x="0" y="2021417"/>
            <a:ext cx="3068638" cy="4047596"/>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de-DE"/>
              <a:t>Mastertextformat bearbeiten</a:t>
            </a:r>
          </a:p>
        </p:txBody>
      </p:sp>
      <p:sp>
        <p:nvSpPr>
          <p:cNvPr id="11" name="Foliennummernplatzhalter 4"/>
          <p:cNvSpPr>
            <a:spLocks noGrp="1"/>
          </p:cNvSpPr>
          <p:nvPr>
            <p:ph type="sldNum" sz="quarter" idx="12"/>
          </p:nvPr>
        </p:nvSpPr>
        <p:spPr>
          <a:xfrm>
            <a:off x="8350449" y="6561602"/>
            <a:ext cx="422076" cy="143999"/>
          </a:xfrm>
        </p:spPr>
        <p:txBody>
          <a:bodyPr/>
          <a:lstStyle/>
          <a:p>
            <a:fld id="{84FDC53A-3975-DE4E-9A2C-B3DD4C55E4D4}" type="slidenum">
              <a:rPr lang="de-DE" smtClean="0"/>
              <a:pPr/>
              <a:t>‹Nº›</a:t>
            </a:fld>
            <a:endParaRPr lang="de-DE" dirty="0"/>
          </a:p>
        </p:txBody>
      </p:sp>
      <p:graphicFrame>
        <p:nvGraphicFramePr>
          <p:cNvPr id="19" name="Inhaltsplatzhalter 11"/>
          <p:cNvGraphicFramePr>
            <a:graphicFrameLocks/>
          </p:cNvGraphicFramePr>
          <p:nvPr userDrawn="1">
            <p:extLst>
              <p:ext uri="{D42A27DB-BD31-4B8C-83A1-F6EECF244321}">
                <p14:modId xmlns:p14="http://schemas.microsoft.com/office/powerpoint/2010/main" val="1408004523"/>
              </p:ext>
            </p:extLst>
          </p:nvPr>
        </p:nvGraphicFramePr>
        <p:xfrm>
          <a:off x="6084888" y="1183712"/>
          <a:ext cx="3059112" cy="2245287"/>
        </p:xfrm>
        <a:graphic>
          <a:graphicData uri="http://schemas.openxmlformats.org/drawingml/2006/table">
            <a:tbl>
              <a:tblPr firstRow="1" bandRow="1">
                <a:tableStyleId>{5C22544A-7EE6-4342-B048-85BDC9FD1C3A}</a:tableStyleId>
              </a:tblPr>
              <a:tblGrid>
                <a:gridCol w="967845">
                  <a:extLst>
                    <a:ext uri="{9D8B030D-6E8A-4147-A177-3AD203B41FA5}">
                      <a16:colId xmlns:a16="http://schemas.microsoft.com/office/drawing/2014/main" val="20000"/>
                    </a:ext>
                  </a:extLst>
                </a:gridCol>
                <a:gridCol w="2091267">
                  <a:extLst>
                    <a:ext uri="{9D8B030D-6E8A-4147-A177-3AD203B41FA5}">
                      <a16:colId xmlns:a16="http://schemas.microsoft.com/office/drawing/2014/main" val="20001"/>
                    </a:ext>
                  </a:extLst>
                </a:gridCol>
              </a:tblGrid>
              <a:tr h="788602">
                <a:tc>
                  <a:txBody>
                    <a:bodyPr/>
                    <a:lstStyle/>
                    <a:p>
                      <a:pPr marL="0" algn="l" defTabSz="457200" rtl="0" eaLnBrk="1" latinLnBrk="0" hangingPunct="1"/>
                      <a:r>
                        <a:rPr lang="de-DE" sz="1200" b="1" kern="1200" dirty="0">
                          <a:solidFill>
                            <a:schemeClr val="tx1"/>
                          </a:solidFill>
                          <a:latin typeface="+mn-lt"/>
                          <a:ea typeface="+mn-ea"/>
                          <a:cs typeface="+mn-cs"/>
                        </a:rPr>
                        <a:t>German Project-partner:</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600"/>
                        </a:spcBef>
                        <a:spcAft>
                          <a:spcPts val="0"/>
                        </a:spcAft>
                        <a:buClr>
                          <a:schemeClr val="tx2"/>
                        </a:buClr>
                        <a:buSzTx/>
                        <a:buFont typeface="Wingdings" charset="2"/>
                        <a:buNone/>
                        <a:tabLst/>
                        <a:defRPr/>
                      </a:pPr>
                      <a:endParaRPr lang="de-DE" sz="1200" b="0" i="0" kern="100" baseline="0" dirty="0">
                        <a:solidFill>
                          <a:srgbClr val="505050"/>
                        </a:solidFill>
                        <a:latin typeface="Sparkasse Rg"/>
                        <a:ea typeface="+mn-ea"/>
                        <a:cs typeface="Sparkasse Rg"/>
                      </a:endParaRPr>
                    </a:p>
                  </a:txBody>
                  <a:tcPr>
                    <a:solidFill>
                      <a:schemeClr val="bg1"/>
                    </a:solidFill>
                  </a:tcPr>
                </a:tc>
                <a:extLst>
                  <a:ext uri="{0D108BD9-81ED-4DB2-BD59-A6C34878D82A}">
                    <a16:rowId xmlns:a16="http://schemas.microsoft.com/office/drawing/2014/main" val="10000"/>
                  </a:ext>
                </a:extLst>
              </a:tr>
              <a:tr h="785203">
                <a:tc>
                  <a:txBody>
                    <a:bodyPr/>
                    <a:lstStyle/>
                    <a:p>
                      <a:pPr marL="0" algn="l" defTabSz="457200" rtl="0" eaLnBrk="1" latinLnBrk="0" hangingPunct="1"/>
                      <a:r>
                        <a:rPr lang="en-GB" sz="1200" b="1" kern="1200" noProof="0" dirty="0">
                          <a:solidFill>
                            <a:schemeClr val="tx1"/>
                          </a:solidFill>
                          <a:latin typeface="+mn-lt"/>
                          <a:ea typeface="+mn-ea"/>
                          <a:cs typeface="+mn-cs"/>
                        </a:rPr>
                        <a:t>Donor</a:t>
                      </a:r>
                      <a:r>
                        <a:rPr lang="de-DE" sz="1200" b="1" kern="1200" dirty="0">
                          <a:solidFill>
                            <a:schemeClr val="tx1"/>
                          </a:solidFill>
                          <a:latin typeface="+mn-lt"/>
                          <a:ea typeface="+mn-ea"/>
                          <a:cs typeface="+mn-cs"/>
                        </a:rPr>
                        <a:t>:</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600"/>
                        </a:spcBef>
                        <a:spcAft>
                          <a:spcPts val="0"/>
                        </a:spcAft>
                        <a:buClr>
                          <a:schemeClr val="tx2"/>
                        </a:buClr>
                        <a:buSzTx/>
                        <a:buFont typeface="Wingdings" charset="2"/>
                        <a:buNone/>
                        <a:tabLst/>
                        <a:defRPr/>
                      </a:pPr>
                      <a:endParaRPr lang="de-DE" sz="1200" b="0" i="0" kern="100" baseline="0" dirty="0">
                        <a:solidFill>
                          <a:srgbClr val="505050"/>
                        </a:solidFill>
                        <a:latin typeface="Sparkasse Rg"/>
                        <a:ea typeface="+mn-ea"/>
                        <a:cs typeface="Sparkasse Rg"/>
                      </a:endParaRPr>
                    </a:p>
                  </a:txBody>
                  <a:tcPr>
                    <a:solidFill>
                      <a:schemeClr val="bg1"/>
                    </a:solidFill>
                  </a:tcPr>
                </a:tc>
                <a:extLst>
                  <a:ext uri="{0D108BD9-81ED-4DB2-BD59-A6C34878D82A}">
                    <a16:rowId xmlns:a16="http://schemas.microsoft.com/office/drawing/2014/main" val="10001"/>
                  </a:ext>
                </a:extLst>
              </a:tr>
              <a:tr h="671482">
                <a:tc>
                  <a:txBody>
                    <a:bodyPr/>
                    <a:lstStyle/>
                    <a:p>
                      <a:pPr marL="0" algn="l" defTabSz="457200" rtl="0" eaLnBrk="1" latinLnBrk="0" hangingPunct="1"/>
                      <a:r>
                        <a:rPr lang="de-DE" sz="1200" b="1" kern="1200" dirty="0">
                          <a:solidFill>
                            <a:schemeClr val="tx1"/>
                          </a:solidFill>
                          <a:latin typeface="+mn-lt"/>
                          <a:ea typeface="+mn-ea"/>
                          <a:cs typeface="+mn-cs"/>
                        </a:rPr>
                        <a:t>Project- </a:t>
                      </a:r>
                      <a:r>
                        <a:rPr lang="en-GB" sz="1200" b="1" kern="1200" noProof="0" dirty="0">
                          <a:solidFill>
                            <a:schemeClr val="tx1"/>
                          </a:solidFill>
                          <a:latin typeface="+mn-lt"/>
                          <a:ea typeface="+mn-ea"/>
                          <a:cs typeface="+mn-cs"/>
                        </a:rPr>
                        <a:t>phase</a:t>
                      </a:r>
                      <a:r>
                        <a:rPr lang="de-DE" sz="1200" b="1" kern="1200" dirty="0">
                          <a:solidFill>
                            <a:schemeClr val="tx1"/>
                          </a:solidFill>
                          <a:latin typeface="+mn-lt"/>
                          <a:ea typeface="+mn-ea"/>
                          <a:cs typeface="+mn-cs"/>
                        </a:rPr>
                        <a:t>:</a:t>
                      </a:r>
                    </a:p>
                  </a:txBody>
                  <a:tcPr>
                    <a:solidFill>
                      <a:schemeClr val="bg1">
                        <a:lumMod val="85000"/>
                      </a:schemeClr>
                    </a:solidFill>
                  </a:tcPr>
                </a:tc>
                <a:tc>
                  <a:txBody>
                    <a:bodyPr/>
                    <a:lstStyle/>
                    <a:p>
                      <a:pPr marL="0" marR="0" lvl="0" indent="0" algn="l" defTabSz="457200" rtl="0" eaLnBrk="1" fontAlgn="auto" latinLnBrk="0" hangingPunct="1">
                        <a:lnSpc>
                          <a:spcPct val="100000"/>
                        </a:lnSpc>
                        <a:spcBef>
                          <a:spcPts val="600"/>
                        </a:spcBef>
                        <a:spcAft>
                          <a:spcPts val="0"/>
                        </a:spcAft>
                        <a:buClr>
                          <a:schemeClr val="tx2"/>
                        </a:buClr>
                        <a:buSzTx/>
                        <a:buFont typeface="Wingdings" charset="2"/>
                        <a:buNone/>
                        <a:tabLst/>
                        <a:defRPr/>
                      </a:pPr>
                      <a:endParaRPr lang="de-DE" sz="1200" b="0" i="0" kern="100" baseline="0" dirty="0">
                        <a:solidFill>
                          <a:srgbClr val="505050"/>
                        </a:solidFill>
                        <a:latin typeface="+mn-lt"/>
                        <a:ea typeface="+mn-ea"/>
                        <a:cs typeface="Sparkasse Rg"/>
                      </a:endParaRPr>
                    </a:p>
                  </a:txBody>
                  <a:tcPr>
                    <a:solidFill>
                      <a:schemeClr val="bg1"/>
                    </a:solidFill>
                  </a:tcPr>
                </a:tc>
                <a:extLst>
                  <a:ext uri="{0D108BD9-81ED-4DB2-BD59-A6C34878D82A}">
                    <a16:rowId xmlns:a16="http://schemas.microsoft.com/office/drawing/2014/main" val="10002"/>
                  </a:ext>
                </a:extLst>
              </a:tr>
            </a:tbl>
          </a:graphicData>
        </a:graphic>
      </p:graphicFrame>
      <p:graphicFrame>
        <p:nvGraphicFramePr>
          <p:cNvPr id="3" name="Tabelle 2"/>
          <p:cNvGraphicFramePr>
            <a:graphicFrameLocks noGrp="1"/>
          </p:cNvGraphicFramePr>
          <p:nvPr userDrawn="1">
            <p:extLst>
              <p:ext uri="{D42A27DB-BD31-4B8C-83A1-F6EECF244321}">
                <p14:modId xmlns:p14="http://schemas.microsoft.com/office/powerpoint/2010/main" val="1430733186"/>
              </p:ext>
            </p:extLst>
          </p:nvPr>
        </p:nvGraphicFramePr>
        <p:xfrm>
          <a:off x="3142253" y="1183714"/>
          <a:ext cx="2943226" cy="2238029"/>
        </p:xfrm>
        <a:graphic>
          <a:graphicData uri="http://schemas.openxmlformats.org/drawingml/2006/table">
            <a:tbl>
              <a:tblPr firstRow="1" bandRow="1">
                <a:tableStyleId>{5C22544A-7EE6-4342-B048-85BDC9FD1C3A}</a:tableStyleId>
              </a:tblPr>
              <a:tblGrid>
                <a:gridCol w="798178">
                  <a:extLst>
                    <a:ext uri="{9D8B030D-6E8A-4147-A177-3AD203B41FA5}">
                      <a16:colId xmlns:a16="http://schemas.microsoft.com/office/drawing/2014/main" val="20000"/>
                    </a:ext>
                  </a:extLst>
                </a:gridCol>
                <a:gridCol w="2145048">
                  <a:extLst>
                    <a:ext uri="{9D8B030D-6E8A-4147-A177-3AD203B41FA5}">
                      <a16:colId xmlns:a16="http://schemas.microsoft.com/office/drawing/2014/main" val="20001"/>
                    </a:ext>
                  </a:extLst>
                </a:gridCol>
              </a:tblGrid>
              <a:tr h="1102286">
                <a:tc>
                  <a:txBody>
                    <a:bodyPr/>
                    <a:lstStyle/>
                    <a:p>
                      <a:r>
                        <a:rPr lang="de-DE" sz="1200" b="1" dirty="0">
                          <a:solidFill>
                            <a:schemeClr val="tx1"/>
                          </a:solidFill>
                        </a:rPr>
                        <a:t>Country:</a:t>
                      </a:r>
                    </a:p>
                  </a:txBody>
                  <a:tcPr marL="36000" marR="36000">
                    <a:solidFill>
                      <a:schemeClr val="bg1">
                        <a:lumMod val="85000"/>
                      </a:schemeClr>
                    </a:solidFill>
                  </a:tcPr>
                </a:tc>
                <a:tc>
                  <a:txBody>
                    <a:bodyPr/>
                    <a:lstStyle/>
                    <a:p>
                      <a:pPr marL="0" marR="0" lvl="0" indent="0" algn="l" defTabSz="457200" rtl="0" eaLnBrk="1" fontAlgn="auto" latinLnBrk="0" hangingPunct="1">
                        <a:lnSpc>
                          <a:spcPct val="100000"/>
                        </a:lnSpc>
                        <a:spcBef>
                          <a:spcPts val="600"/>
                        </a:spcBef>
                        <a:spcAft>
                          <a:spcPts val="0"/>
                        </a:spcAft>
                        <a:buClr>
                          <a:schemeClr val="tx2"/>
                        </a:buClr>
                        <a:buSzTx/>
                        <a:buFont typeface="Wingdings" charset="2"/>
                        <a:buNone/>
                        <a:tabLst/>
                        <a:defRPr/>
                      </a:pPr>
                      <a:endParaRPr lang="de-DE" sz="1200" b="0" i="0" kern="100" baseline="0" dirty="0">
                        <a:solidFill>
                          <a:srgbClr val="505050"/>
                        </a:solidFill>
                        <a:latin typeface="Sparkasse Rg"/>
                        <a:ea typeface="+mn-ea"/>
                        <a:cs typeface="Sparkasse Rg"/>
                      </a:endParaRPr>
                    </a:p>
                  </a:txBody>
                  <a:tcPr>
                    <a:solidFill>
                      <a:schemeClr val="bg1"/>
                    </a:solidFill>
                  </a:tcPr>
                </a:tc>
                <a:extLst>
                  <a:ext uri="{0D108BD9-81ED-4DB2-BD59-A6C34878D82A}">
                    <a16:rowId xmlns:a16="http://schemas.microsoft.com/office/drawing/2014/main" val="10000"/>
                  </a:ext>
                </a:extLst>
              </a:tr>
              <a:tr h="1135743">
                <a:tc>
                  <a:txBody>
                    <a:bodyPr/>
                    <a:lstStyle/>
                    <a:p>
                      <a:r>
                        <a:rPr lang="de-DE" sz="1200" b="1" dirty="0"/>
                        <a:t>Project Partner</a:t>
                      </a:r>
                    </a:p>
                  </a:txBody>
                  <a:tcPr marL="36000" marR="36000">
                    <a:solidFill>
                      <a:schemeClr val="bg1">
                        <a:lumMod val="85000"/>
                      </a:schemeClr>
                    </a:solidFill>
                  </a:tcPr>
                </a:tc>
                <a:tc>
                  <a:txBody>
                    <a:bodyPr/>
                    <a:lstStyle/>
                    <a:p>
                      <a:pPr marL="0" marR="0" lvl="0" indent="0" algn="l" defTabSz="457200" rtl="0" eaLnBrk="1" fontAlgn="auto" latinLnBrk="0" hangingPunct="1">
                        <a:lnSpc>
                          <a:spcPct val="100000"/>
                        </a:lnSpc>
                        <a:spcBef>
                          <a:spcPts val="600"/>
                        </a:spcBef>
                        <a:spcAft>
                          <a:spcPts val="0"/>
                        </a:spcAft>
                        <a:buClr>
                          <a:schemeClr val="tx2"/>
                        </a:buClr>
                        <a:buSzTx/>
                        <a:buFont typeface="Wingdings" charset="2"/>
                        <a:buNone/>
                        <a:tabLst/>
                        <a:defRPr/>
                      </a:pPr>
                      <a:endParaRPr lang="de-DE" sz="1200" b="0" i="0" kern="100" baseline="0" dirty="0">
                        <a:solidFill>
                          <a:srgbClr val="505050"/>
                        </a:solidFill>
                        <a:latin typeface="Sparkasse Rg"/>
                        <a:ea typeface="+mn-ea"/>
                        <a:cs typeface="Sparkasse Rg"/>
                      </a:endParaRPr>
                    </a:p>
                  </a:txBody>
                  <a:tcPr>
                    <a:solidFill>
                      <a:schemeClr val="bg1"/>
                    </a:solidFill>
                  </a:tcPr>
                </a:tc>
                <a:extLst>
                  <a:ext uri="{0D108BD9-81ED-4DB2-BD59-A6C34878D82A}">
                    <a16:rowId xmlns:a16="http://schemas.microsoft.com/office/drawing/2014/main" val="10001"/>
                  </a:ext>
                </a:extLst>
              </a:tr>
            </a:tbl>
          </a:graphicData>
        </a:graphic>
      </p:graphicFrame>
      <p:sp>
        <p:nvSpPr>
          <p:cNvPr id="5" name="Bildplatzhalter 4"/>
          <p:cNvSpPr>
            <a:spLocks noGrp="1"/>
          </p:cNvSpPr>
          <p:nvPr>
            <p:ph type="pic" sz="quarter" idx="15"/>
          </p:nvPr>
        </p:nvSpPr>
        <p:spPr>
          <a:xfrm>
            <a:off x="3142252" y="80211"/>
            <a:ext cx="1798715" cy="1015271"/>
          </a:xfrm>
        </p:spPr>
        <p:txBody>
          <a:bodyPr/>
          <a:lstStyle/>
          <a:p>
            <a:r>
              <a:rPr lang="de-DE"/>
              <a:t>Bild durch Klicken auf Symbol hinzufügen</a:t>
            </a:r>
            <a:endParaRPr lang="de-DE" dirty="0"/>
          </a:p>
        </p:txBody>
      </p:sp>
      <p:sp>
        <p:nvSpPr>
          <p:cNvPr id="8" name="Bildplatzhalter 7"/>
          <p:cNvSpPr>
            <a:spLocks noGrp="1"/>
          </p:cNvSpPr>
          <p:nvPr>
            <p:ph type="pic" sz="quarter" idx="16"/>
          </p:nvPr>
        </p:nvSpPr>
        <p:spPr>
          <a:xfrm>
            <a:off x="7240922" y="80211"/>
            <a:ext cx="1798715" cy="1015272"/>
          </a:xfrm>
        </p:spPr>
        <p:txBody>
          <a:bodyPr/>
          <a:lstStyle/>
          <a:p>
            <a:r>
              <a:rPr lang="de-DE"/>
              <a:t>Bild durch Klicken auf Symbol hinzufügen</a:t>
            </a:r>
            <a:endParaRPr lang="de-DE" dirty="0"/>
          </a:p>
        </p:txBody>
      </p:sp>
      <p:sp>
        <p:nvSpPr>
          <p:cNvPr id="15" name="Bildplatzhalter 14"/>
          <p:cNvSpPr>
            <a:spLocks noGrp="1"/>
          </p:cNvSpPr>
          <p:nvPr>
            <p:ph type="pic" sz="quarter" idx="17"/>
          </p:nvPr>
        </p:nvSpPr>
        <p:spPr>
          <a:xfrm>
            <a:off x="5191334" y="80211"/>
            <a:ext cx="1798715" cy="1015272"/>
          </a:xfrm>
        </p:spPr>
        <p:txBody>
          <a:bodyPr/>
          <a:lstStyle/>
          <a:p>
            <a:r>
              <a:rPr lang="de-DE"/>
              <a:t>Bild durch Klicken auf Symbol hinzufügen</a:t>
            </a:r>
            <a:endParaRPr lang="de-DE" dirty="0"/>
          </a:p>
        </p:txBody>
      </p:sp>
      <p:sp>
        <p:nvSpPr>
          <p:cNvPr id="17" name="Textplatzhalter 16"/>
          <p:cNvSpPr>
            <a:spLocks noGrp="1"/>
          </p:cNvSpPr>
          <p:nvPr>
            <p:ph type="body" sz="quarter" idx="18"/>
          </p:nvPr>
        </p:nvSpPr>
        <p:spPr>
          <a:xfrm>
            <a:off x="3132138" y="3429000"/>
            <a:ext cx="5903912" cy="3060700"/>
          </a:xfrm>
        </p:spPr>
        <p:txBody>
          <a:bodyPr lIns="90000" tIns="180000" rIns="108000" bIns="72000"/>
          <a:lstStyle>
            <a:lvl1pPr>
              <a:defRPr sz="1200"/>
            </a:lvl1pPr>
            <a:lvl2pPr marL="171450" indent="-171450">
              <a:buFont typeface="Arial" panose="020B0604020202020204" pitchFamily="34" charset="0"/>
              <a:buChar cha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p:txBody>
      </p:sp>
      <p:sp>
        <p:nvSpPr>
          <p:cNvPr id="24" name="Textplatzhalter 23"/>
          <p:cNvSpPr>
            <a:spLocks noGrp="1"/>
          </p:cNvSpPr>
          <p:nvPr>
            <p:ph type="body" sz="quarter" idx="19"/>
          </p:nvPr>
        </p:nvSpPr>
        <p:spPr>
          <a:xfrm>
            <a:off x="3938588" y="1184275"/>
            <a:ext cx="2146300" cy="1085850"/>
          </a:xfrm>
        </p:spPr>
        <p:txBody>
          <a:bodyPr lIns="72000" tIns="36000" rIns="36000" bIns="36000" anchor="t" anchorCtr="0"/>
          <a:lstStyle>
            <a:lvl1pPr>
              <a:spcBef>
                <a:spcPts val="0"/>
              </a:spcBef>
              <a:defRPr sz="1200"/>
            </a:lvl1pPr>
            <a:lvl2pPr marL="171450" indent="-171450">
              <a:spcBef>
                <a:spcPts val="0"/>
              </a:spcBef>
              <a:buFont typeface="Arial" panose="020B0604020202020204" pitchFamily="34" charset="0"/>
              <a:buChar char="•"/>
              <a:defRPr sz="1200"/>
            </a:lvl2pPr>
            <a:lvl3pPr>
              <a:spcBef>
                <a:spcPts val="0"/>
              </a:spcBef>
              <a:defRPr sz="1200"/>
            </a:lvl3pPr>
            <a:lvl4pPr>
              <a:spcBef>
                <a:spcPts val="0"/>
              </a:spcBef>
              <a:defRPr sz="1200"/>
            </a:lvl4pPr>
            <a:lvl5pPr>
              <a:spcBef>
                <a:spcPts val="0"/>
              </a:spcBef>
              <a:defRPr sz="1200"/>
            </a:lvl5pPr>
          </a:lstStyle>
          <a:p>
            <a:pPr lvl="0"/>
            <a:r>
              <a:rPr lang="de-DE"/>
              <a:t>Mastertextformat bearbeiten</a:t>
            </a:r>
          </a:p>
          <a:p>
            <a:pPr lvl="1"/>
            <a:r>
              <a:rPr lang="de-DE"/>
              <a:t>Zweite Ebene</a:t>
            </a:r>
          </a:p>
        </p:txBody>
      </p:sp>
      <p:sp>
        <p:nvSpPr>
          <p:cNvPr id="26" name="Textplatzhalter 23"/>
          <p:cNvSpPr>
            <a:spLocks noGrp="1"/>
          </p:cNvSpPr>
          <p:nvPr>
            <p:ph type="body" sz="quarter" idx="20"/>
          </p:nvPr>
        </p:nvSpPr>
        <p:spPr>
          <a:xfrm>
            <a:off x="3938588" y="2306381"/>
            <a:ext cx="2146300" cy="1115362"/>
          </a:xfrm>
        </p:spPr>
        <p:txBody>
          <a:bodyPr lIns="72000" tIns="36000" rIns="36000" bIns="36000" anchor="t" anchorCtr="0"/>
          <a:lstStyle>
            <a:lvl1pPr>
              <a:spcBef>
                <a:spcPts val="0"/>
              </a:spcBef>
              <a:defRPr sz="1200"/>
            </a:lvl1pPr>
            <a:lvl2pPr marL="171450" indent="-171450">
              <a:spcBef>
                <a:spcPts val="0"/>
              </a:spcBef>
              <a:buFont typeface="Arial" panose="020B0604020202020204" pitchFamily="34" charset="0"/>
              <a:buChar char="•"/>
              <a:defRPr sz="1200"/>
            </a:lvl2pPr>
            <a:lvl3pPr>
              <a:spcBef>
                <a:spcPts val="0"/>
              </a:spcBef>
              <a:defRPr sz="1200"/>
            </a:lvl3pPr>
            <a:lvl4pPr>
              <a:spcBef>
                <a:spcPts val="0"/>
              </a:spcBef>
              <a:defRPr sz="1200"/>
            </a:lvl4pPr>
            <a:lvl5pPr>
              <a:spcBef>
                <a:spcPts val="0"/>
              </a:spcBef>
              <a:defRPr sz="1200"/>
            </a:lvl5pPr>
          </a:lstStyle>
          <a:p>
            <a:pPr lvl="0"/>
            <a:r>
              <a:rPr lang="de-DE"/>
              <a:t>Mastertextformat bearbeiten</a:t>
            </a:r>
          </a:p>
          <a:p>
            <a:pPr lvl="1"/>
            <a:r>
              <a:rPr lang="de-DE"/>
              <a:t>Zweite Ebene</a:t>
            </a:r>
          </a:p>
        </p:txBody>
      </p:sp>
      <p:sp>
        <p:nvSpPr>
          <p:cNvPr id="27" name="Textplatzhalter 23"/>
          <p:cNvSpPr>
            <a:spLocks noGrp="1"/>
          </p:cNvSpPr>
          <p:nvPr>
            <p:ph type="body" sz="quarter" idx="21"/>
          </p:nvPr>
        </p:nvSpPr>
        <p:spPr>
          <a:xfrm>
            <a:off x="7067129" y="1184275"/>
            <a:ext cx="2076871" cy="772609"/>
          </a:xfrm>
        </p:spPr>
        <p:txBody>
          <a:bodyPr lIns="72000" tIns="36000" rIns="36000" bIns="36000" anchor="t" anchorCtr="0"/>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de-DE"/>
              <a:t>Mastertextformat bearbeiten</a:t>
            </a:r>
          </a:p>
          <a:p>
            <a:pPr lvl="1"/>
            <a:r>
              <a:rPr lang="de-DE"/>
              <a:t>Zweite Ebene</a:t>
            </a:r>
          </a:p>
        </p:txBody>
      </p:sp>
      <p:sp>
        <p:nvSpPr>
          <p:cNvPr id="28" name="Textplatzhalter 23"/>
          <p:cNvSpPr>
            <a:spLocks noGrp="1"/>
          </p:cNvSpPr>
          <p:nvPr>
            <p:ph type="body" sz="quarter" idx="22"/>
          </p:nvPr>
        </p:nvSpPr>
        <p:spPr>
          <a:xfrm>
            <a:off x="7067128" y="2004723"/>
            <a:ext cx="2076871" cy="735350"/>
          </a:xfrm>
        </p:spPr>
        <p:txBody>
          <a:bodyPr lIns="72000" tIns="36000" rIns="36000" bIns="36000" anchor="t" anchorCtr="0"/>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de-DE"/>
              <a:t>Mastertextformat bearbeiten</a:t>
            </a:r>
          </a:p>
          <a:p>
            <a:pPr lvl="1"/>
            <a:r>
              <a:rPr lang="de-DE"/>
              <a:t>Zweite Ebene</a:t>
            </a:r>
          </a:p>
        </p:txBody>
      </p:sp>
      <p:sp>
        <p:nvSpPr>
          <p:cNvPr id="30" name="Textplatzhalter 23"/>
          <p:cNvSpPr>
            <a:spLocks noGrp="1"/>
          </p:cNvSpPr>
          <p:nvPr>
            <p:ph type="body" sz="quarter" idx="23"/>
          </p:nvPr>
        </p:nvSpPr>
        <p:spPr>
          <a:xfrm>
            <a:off x="7067129" y="2769698"/>
            <a:ext cx="2076871" cy="652045"/>
          </a:xfrm>
        </p:spPr>
        <p:txBody>
          <a:bodyPr lIns="72000" tIns="36000" rIns="36000" bIns="36000" anchor="t" anchorCtr="0"/>
          <a:lstStyle>
            <a:lvl1pPr>
              <a:spcBef>
                <a:spcPts val="0"/>
              </a:spcBef>
              <a:defRPr sz="1200"/>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de-DE"/>
              <a:t>Mastertextformat bearbeiten</a:t>
            </a:r>
          </a:p>
          <a:p>
            <a:pPr lvl="1"/>
            <a:r>
              <a:rPr lang="de-DE"/>
              <a:t>Zweite Ebene</a:t>
            </a:r>
          </a:p>
        </p:txBody>
      </p:sp>
      <p:pic>
        <p:nvPicPr>
          <p:cNvPr id="18" name="Grafik 17" descr="Ein Bild, das Text enthält.&#10;&#10;Automatisch generierte Beschreibung">
            <a:extLst>
              <a:ext uri="{FF2B5EF4-FFF2-40B4-BE49-F238E27FC236}">
                <a16:creationId xmlns:a16="http://schemas.microsoft.com/office/drawing/2014/main" id="{ED4676EB-5AAF-4A2C-820D-B9F0A5DCC4B5}"/>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30397170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gleich SPK">
    <p:spTree>
      <p:nvGrpSpPr>
        <p:cNvPr id="1" name=""/>
        <p:cNvGrpSpPr/>
        <p:nvPr/>
      </p:nvGrpSpPr>
      <p:grpSpPr>
        <a:xfrm>
          <a:off x="0" y="0"/>
          <a:ext cx="0" cy="0"/>
          <a:chOff x="0" y="0"/>
          <a:chExt cx="0" cy="0"/>
        </a:xfrm>
      </p:grpSpPr>
      <p:sp>
        <p:nvSpPr>
          <p:cNvPr id="5" name="Textplatzhalter 4"/>
          <p:cNvSpPr>
            <a:spLocks noGrp="1"/>
          </p:cNvSpPr>
          <p:nvPr>
            <p:ph type="body" sz="quarter" idx="3"/>
          </p:nvPr>
        </p:nvSpPr>
        <p:spPr>
          <a:xfrm>
            <a:off x="4572001" y="4"/>
            <a:ext cx="4572000" cy="961200"/>
          </a:xfrm>
        </p:spPr>
        <p:txBody>
          <a:bodyPr anchor="t" anchorCtr="0"/>
          <a:lstStyle>
            <a:lvl1pPr marL="0" indent="0">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572001" y="959998"/>
            <a:ext cx="4572000" cy="5109015"/>
          </a:xfrm>
        </p:spPr>
        <p:txBody>
          <a:bodyPr/>
          <a:lstStyle>
            <a:lvl1pPr>
              <a:defRPr sz="1600">
                <a:solidFill>
                  <a:schemeClr val="tx2"/>
                </a:solidFill>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p:txBody>
      </p:sp>
      <p:sp>
        <p:nvSpPr>
          <p:cNvPr id="12" name="Rechteck 11"/>
          <p:cNvSpPr/>
          <p:nvPr userDrawn="1"/>
        </p:nvSpPr>
        <p:spPr>
          <a:xfrm>
            <a:off x="2" y="0"/>
            <a:ext cx="457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0" y="5"/>
            <a:ext cx="4572000" cy="961200"/>
          </a:xfrm>
        </p:spPr>
        <p:txBody>
          <a:bodyPr anchor="t" anchorCtr="0"/>
          <a:lstStyle>
            <a:lvl1pPr marL="0" indent="0">
              <a:buNone/>
              <a:defRPr sz="2400" b="0">
                <a:solidFill>
                  <a:srgbClr val="FFFFFF"/>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3" y="959998"/>
            <a:ext cx="4572000" cy="5109015"/>
          </a:xfrm>
        </p:spPr>
        <p:txBody>
          <a:bodyPr/>
          <a:lstStyle>
            <a:lvl1pPr>
              <a:defRPr sz="1600">
                <a:solidFill>
                  <a:srgbClr val="FFFFFF"/>
                </a:solidFill>
              </a:defRPr>
            </a:lvl1pPr>
            <a:lvl2pPr>
              <a:defRPr sz="1600">
                <a:solidFill>
                  <a:srgbClr val="FFFFFF"/>
                </a:solidFill>
              </a:defRPr>
            </a:lvl2pPr>
            <a:lvl3pPr>
              <a:defRPr sz="16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de-DE"/>
              <a:t>Mastertextformat bearbeiten</a:t>
            </a:r>
          </a:p>
        </p:txBody>
      </p:sp>
      <p:sp>
        <p:nvSpPr>
          <p:cNvPr id="9" name="Foliennummernplatzhalter 8"/>
          <p:cNvSpPr>
            <a:spLocks noGrp="1"/>
          </p:cNvSpPr>
          <p:nvPr>
            <p:ph type="sldNum" sz="quarter" idx="12"/>
          </p:nvPr>
        </p:nvSpPr>
        <p:spPr/>
        <p:txBody>
          <a:bodyPr/>
          <a:lstStyle/>
          <a:p>
            <a:fld id="{929B2722-56F8-B14E-A3EE-727B3EB28504}" type="slidenum">
              <a:t>‹Nº›</a:t>
            </a:fld>
            <a:endParaRPr lang="en-GB"/>
          </a:p>
        </p:txBody>
      </p:sp>
      <p:pic>
        <p:nvPicPr>
          <p:cNvPr id="10" name="Grafik 9" descr="Ein Bild, das Text enthält.&#10;&#10;Automatisch generierte Beschreibung">
            <a:extLst>
              <a:ext uri="{FF2B5EF4-FFF2-40B4-BE49-F238E27FC236}">
                <a16:creationId xmlns:a16="http://schemas.microsoft.com/office/drawing/2014/main" id="{401E22CA-CE80-4D67-BC5A-ADFF3AD7F056}"/>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136116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SPK">
    <p:spTree>
      <p:nvGrpSpPr>
        <p:cNvPr id="1" name=""/>
        <p:cNvGrpSpPr/>
        <p:nvPr/>
      </p:nvGrpSpPr>
      <p:grpSpPr>
        <a:xfrm>
          <a:off x="0" y="0"/>
          <a:ext cx="0" cy="0"/>
          <a:chOff x="0" y="0"/>
          <a:chExt cx="0" cy="0"/>
        </a:xfrm>
      </p:grpSpPr>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368300"/>
            <a:ext cx="3060026" cy="5940425"/>
          </a:xfrm>
        </p:spPr>
        <p:txBody>
          <a:bodyPr anchor="ctr" anchorCtr="0"/>
          <a:lstStyle>
            <a:lvl1pPr>
              <a:defRPr sz="4000">
                <a:solidFill>
                  <a:schemeClr val="bg1"/>
                </a:solidFill>
              </a:defRPr>
            </a:lvl1pPr>
          </a:lstStyle>
          <a:p>
            <a:r>
              <a:rPr lang="de-DE"/>
              <a:t>Master-titel-format </a:t>
            </a:r>
            <a:r>
              <a:rPr lang="de-DE" err="1"/>
              <a:t>bear-beiten</a:t>
            </a:r>
            <a:endParaRPr lang="en-GB"/>
          </a:p>
        </p:txBody>
      </p:sp>
      <p:sp>
        <p:nvSpPr>
          <p:cNvPr id="5" name="Foliennummernplatzhalter 4"/>
          <p:cNvSpPr>
            <a:spLocks noGrp="1"/>
          </p:cNvSpPr>
          <p:nvPr>
            <p:ph type="sldNum" sz="quarter" idx="12"/>
          </p:nvPr>
        </p:nvSpPr>
        <p:spPr/>
        <p:txBody>
          <a:body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368300"/>
            <a:ext cx="6075362" cy="6121401"/>
          </a:xfrm>
        </p:spPr>
        <p:txBody>
          <a:bodyPr anchor="ctr" anchorCtr="0"/>
          <a:lstStyle>
            <a:lvl1pPr>
              <a:spcBef>
                <a:spcPts val="600"/>
              </a:spcBef>
              <a:defRPr sz="1600"/>
            </a:lvl1pPr>
            <a:lvl2pPr>
              <a:spcBef>
                <a:spcPts val="600"/>
              </a:spcBef>
              <a:defRPr sz="1600"/>
            </a:lvl2pPr>
            <a:lvl3pPr>
              <a:spcBef>
                <a:spcPts val="600"/>
              </a:spcBef>
              <a:defRPr sz="1600"/>
            </a:lvl3pPr>
            <a:lvl4pPr>
              <a:spcBef>
                <a:spcPts val="600"/>
              </a:spcBef>
              <a:defRPr sz="1600"/>
            </a:lvl4pPr>
            <a:lvl5pPr>
              <a:spcBef>
                <a:spcPts val="600"/>
              </a:spcBef>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grpSp>
        <p:nvGrpSpPr>
          <p:cNvPr id="11" name="Gruppierung 25"/>
          <p:cNvGrpSpPr/>
          <p:nvPr userDrawn="1"/>
        </p:nvGrpSpPr>
        <p:grpSpPr>
          <a:xfrm>
            <a:off x="5740600" y="5122790"/>
            <a:ext cx="2609849" cy="382281"/>
            <a:chOff x="387351" y="4741051"/>
            <a:chExt cx="2609849" cy="286711"/>
          </a:xfrm>
        </p:grpSpPr>
        <p:sp>
          <p:nvSpPr>
            <p:cNvPr id="12" name="Text Box 26"/>
            <p:cNvSpPr txBox="1">
              <a:spLocks noChangeArrowheads="1"/>
            </p:cNvSpPr>
            <p:nvPr userDrawn="1"/>
          </p:nvSpPr>
          <p:spPr bwMode="auto">
            <a:xfrm>
              <a:off x="492844" y="4750763"/>
              <a:ext cx="25043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568325">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altLang="de-DE" sz="900" b="0" i="0" u="none" strike="noStrike" kern="0" cap="none" spc="0" normalizeH="0" baseline="0" noProof="0">
                  <a:ln>
                    <a:noFill/>
                  </a:ln>
                  <a:solidFill>
                    <a:srgbClr val="FFFFFF"/>
                  </a:solidFill>
                  <a:effectLst/>
                  <a:uLnTx/>
                  <a:uFillTx/>
                  <a:latin typeface="Sparkasse Rg"/>
                  <a:cs typeface="Sparkasse Rg"/>
                </a:rPr>
                <a:t>Sparkassenstiftung für </a:t>
              </a:r>
            </a:p>
            <a:p>
              <a:pPr marL="0" marR="0" lvl="0" indent="0" defTabSz="914400" eaLnBrk="1" fontAlgn="auto" latinLnBrk="0" hangingPunct="1">
                <a:lnSpc>
                  <a:spcPct val="100000"/>
                </a:lnSpc>
                <a:spcBef>
                  <a:spcPts val="0"/>
                </a:spcBef>
                <a:spcAft>
                  <a:spcPts val="0"/>
                </a:spcAft>
                <a:buClrTx/>
                <a:buSzTx/>
                <a:buFontTx/>
                <a:buNone/>
                <a:tabLst/>
                <a:defRPr/>
              </a:pPr>
              <a:r>
                <a:rPr kumimoji="0" lang="de-DE" altLang="de-DE" sz="900" b="0" i="0" u="none" strike="noStrike" kern="0" cap="none" spc="0" normalizeH="0" baseline="0" noProof="0">
                  <a:ln>
                    <a:noFill/>
                  </a:ln>
                  <a:solidFill>
                    <a:srgbClr val="FFFFFF"/>
                  </a:solidFill>
                  <a:effectLst/>
                  <a:uLnTx/>
                  <a:uFillTx/>
                  <a:latin typeface="Sparkasse Rg"/>
                  <a:cs typeface="Sparkasse Rg"/>
                </a:rPr>
                <a:t>internationale Kooperation</a:t>
              </a:r>
            </a:p>
          </p:txBody>
        </p:sp>
        <p:sp>
          <p:nvSpPr>
            <p:cNvPr id="13" name="Freeform 27"/>
            <p:cNvSpPr>
              <a:spLocks noChangeAspect="1" noEditPoints="1"/>
            </p:cNvSpPr>
            <p:nvPr userDrawn="1"/>
          </p:nvSpPr>
          <p:spPr bwMode="auto">
            <a:xfrm>
              <a:off x="387351" y="4741051"/>
              <a:ext cx="129159" cy="168021"/>
            </a:xfrm>
            <a:custGeom>
              <a:avLst/>
              <a:gdLst>
                <a:gd name="T0" fmla="*/ 4267 w 12705"/>
                <a:gd name="T1" fmla="*/ 1682 h 16464"/>
                <a:gd name="T2" fmla="*/ 4412 w 12705"/>
                <a:gd name="T3" fmla="*/ 1238 h 16464"/>
                <a:gd name="T4" fmla="*/ 4646 w 12705"/>
                <a:gd name="T5" fmla="*/ 844 h 16464"/>
                <a:gd name="T6" fmla="*/ 4957 w 12705"/>
                <a:gd name="T7" fmla="*/ 513 h 16464"/>
                <a:gd name="T8" fmla="*/ 5334 w 12705"/>
                <a:gd name="T9" fmla="*/ 255 h 16464"/>
                <a:gd name="T10" fmla="*/ 5768 w 12705"/>
                <a:gd name="T11" fmla="*/ 78 h 16464"/>
                <a:gd name="T12" fmla="*/ 6238 w 12705"/>
                <a:gd name="T13" fmla="*/ 3 h 16464"/>
                <a:gd name="T14" fmla="*/ 6720 w 12705"/>
                <a:gd name="T15" fmla="*/ 32 h 16464"/>
                <a:gd name="T16" fmla="*/ 7171 w 12705"/>
                <a:gd name="T17" fmla="*/ 166 h 16464"/>
                <a:gd name="T18" fmla="*/ 7571 w 12705"/>
                <a:gd name="T19" fmla="*/ 389 h 16464"/>
                <a:gd name="T20" fmla="*/ 7909 w 12705"/>
                <a:gd name="T21" fmla="*/ 688 h 16464"/>
                <a:gd name="T22" fmla="*/ 8176 w 12705"/>
                <a:gd name="T23" fmla="*/ 1056 h 16464"/>
                <a:gd name="T24" fmla="*/ 8364 w 12705"/>
                <a:gd name="T25" fmla="*/ 1481 h 16464"/>
                <a:gd name="T26" fmla="*/ 8451 w 12705"/>
                <a:gd name="T27" fmla="*/ 1944 h 16464"/>
                <a:gd name="T28" fmla="*/ 8434 w 12705"/>
                <a:gd name="T29" fmla="*/ 2426 h 16464"/>
                <a:gd name="T30" fmla="*/ 8311 w 12705"/>
                <a:gd name="T31" fmla="*/ 2880 h 16464"/>
                <a:gd name="T32" fmla="*/ 8096 w 12705"/>
                <a:gd name="T33" fmla="*/ 3287 h 16464"/>
                <a:gd name="T34" fmla="*/ 7804 w 12705"/>
                <a:gd name="T35" fmla="*/ 3631 h 16464"/>
                <a:gd name="T36" fmla="*/ 7444 w 12705"/>
                <a:gd name="T37" fmla="*/ 3906 h 16464"/>
                <a:gd name="T38" fmla="*/ 7023 w 12705"/>
                <a:gd name="T39" fmla="*/ 4104 h 16464"/>
                <a:gd name="T40" fmla="*/ 6562 w 12705"/>
                <a:gd name="T41" fmla="*/ 4202 h 16464"/>
                <a:gd name="T42" fmla="*/ 6078 w 12705"/>
                <a:gd name="T43" fmla="*/ 4197 h 16464"/>
                <a:gd name="T44" fmla="*/ 5619 w 12705"/>
                <a:gd name="T45" fmla="*/ 4086 h 16464"/>
                <a:gd name="T46" fmla="*/ 5201 w 12705"/>
                <a:gd name="T47" fmla="*/ 3879 h 16464"/>
                <a:gd name="T48" fmla="*/ 4845 w 12705"/>
                <a:gd name="T49" fmla="*/ 3596 h 16464"/>
                <a:gd name="T50" fmla="*/ 4560 w 12705"/>
                <a:gd name="T51" fmla="*/ 3244 h 16464"/>
                <a:gd name="T52" fmla="*/ 4353 w 12705"/>
                <a:gd name="T53" fmla="*/ 2831 h 16464"/>
                <a:gd name="T54" fmla="*/ 4241 w 12705"/>
                <a:gd name="T55" fmla="*/ 2374 h 16464"/>
                <a:gd name="T56" fmla="*/ 1948 w 12705"/>
                <a:gd name="T57" fmla="*/ 16459 h 16464"/>
                <a:gd name="T58" fmla="*/ 1483 w 12705"/>
                <a:gd name="T59" fmla="*/ 16371 h 16464"/>
                <a:gd name="T60" fmla="*/ 1056 w 12705"/>
                <a:gd name="T61" fmla="*/ 16184 h 16464"/>
                <a:gd name="T62" fmla="*/ 690 w 12705"/>
                <a:gd name="T63" fmla="*/ 15919 h 16464"/>
                <a:gd name="T64" fmla="*/ 390 w 12705"/>
                <a:gd name="T65" fmla="*/ 15580 h 16464"/>
                <a:gd name="T66" fmla="*/ 166 w 12705"/>
                <a:gd name="T67" fmla="*/ 15179 h 16464"/>
                <a:gd name="T68" fmla="*/ 31 w 12705"/>
                <a:gd name="T69" fmla="*/ 14730 h 16464"/>
                <a:gd name="T70" fmla="*/ 9729 w 12705"/>
                <a:gd name="T71" fmla="*/ 13516 h 16464"/>
                <a:gd name="T72" fmla="*/ 23 w 12705"/>
                <a:gd name="T73" fmla="*/ 7277 h 16464"/>
                <a:gd name="T74" fmla="*/ 145 w 12705"/>
                <a:gd name="T75" fmla="*/ 6825 h 16464"/>
                <a:gd name="T76" fmla="*/ 361 w 12705"/>
                <a:gd name="T77" fmla="*/ 6418 h 16464"/>
                <a:gd name="T78" fmla="*/ 653 w 12705"/>
                <a:gd name="T79" fmla="*/ 6072 h 16464"/>
                <a:gd name="T80" fmla="*/ 1013 w 12705"/>
                <a:gd name="T81" fmla="*/ 5798 h 16464"/>
                <a:gd name="T82" fmla="*/ 1433 w 12705"/>
                <a:gd name="T83" fmla="*/ 5602 h 16464"/>
                <a:gd name="T84" fmla="*/ 1894 w 12705"/>
                <a:gd name="T85" fmla="*/ 5503 h 16464"/>
                <a:gd name="T86" fmla="*/ 10806 w 12705"/>
                <a:gd name="T87" fmla="*/ 5503 h 16464"/>
                <a:gd name="T88" fmla="*/ 11268 w 12705"/>
                <a:gd name="T89" fmla="*/ 5602 h 16464"/>
                <a:gd name="T90" fmla="*/ 11690 w 12705"/>
                <a:gd name="T91" fmla="*/ 5798 h 16464"/>
                <a:gd name="T92" fmla="*/ 12051 w 12705"/>
                <a:gd name="T93" fmla="*/ 6072 h 16464"/>
                <a:gd name="T94" fmla="*/ 12343 w 12705"/>
                <a:gd name="T95" fmla="*/ 6418 h 16464"/>
                <a:gd name="T96" fmla="*/ 12560 w 12705"/>
                <a:gd name="T97" fmla="*/ 6825 h 16464"/>
                <a:gd name="T98" fmla="*/ 12681 w 12705"/>
                <a:gd name="T99" fmla="*/ 7277 h 16464"/>
                <a:gd name="T100" fmla="*/ 2954 w 12705"/>
                <a:gd name="T101" fmla="*/ 9703 h 16464"/>
                <a:gd name="T102" fmla="*/ 12673 w 12705"/>
                <a:gd name="T103" fmla="*/ 14730 h 16464"/>
                <a:gd name="T104" fmla="*/ 12539 w 12705"/>
                <a:gd name="T105" fmla="*/ 15179 h 16464"/>
                <a:gd name="T106" fmla="*/ 12314 w 12705"/>
                <a:gd name="T107" fmla="*/ 15580 h 16464"/>
                <a:gd name="T108" fmla="*/ 12014 w 12705"/>
                <a:gd name="T109" fmla="*/ 15919 h 16464"/>
                <a:gd name="T110" fmla="*/ 11646 w 12705"/>
                <a:gd name="T111" fmla="*/ 16184 h 16464"/>
                <a:gd name="T112" fmla="*/ 11218 w 12705"/>
                <a:gd name="T113" fmla="*/ 16371 h 16464"/>
                <a:gd name="T114" fmla="*/ 10752 w 12705"/>
                <a:gd name="T115" fmla="*/ 16459 h 16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05" h="16464">
                  <a:moveTo>
                    <a:pt x="4226" y="2105"/>
                  </a:moveTo>
                  <a:lnTo>
                    <a:pt x="4226" y="2052"/>
                  </a:lnTo>
                  <a:lnTo>
                    <a:pt x="4228" y="1997"/>
                  </a:lnTo>
                  <a:lnTo>
                    <a:pt x="4231" y="1944"/>
                  </a:lnTo>
                  <a:lnTo>
                    <a:pt x="4236" y="1890"/>
                  </a:lnTo>
                  <a:lnTo>
                    <a:pt x="4241" y="1838"/>
                  </a:lnTo>
                  <a:lnTo>
                    <a:pt x="4248" y="1786"/>
                  </a:lnTo>
                  <a:lnTo>
                    <a:pt x="4258" y="1734"/>
                  </a:lnTo>
                  <a:lnTo>
                    <a:pt x="4267" y="1682"/>
                  </a:lnTo>
                  <a:lnTo>
                    <a:pt x="4278" y="1631"/>
                  </a:lnTo>
                  <a:lnTo>
                    <a:pt x="4291" y="1581"/>
                  </a:lnTo>
                  <a:lnTo>
                    <a:pt x="4304" y="1531"/>
                  </a:lnTo>
                  <a:lnTo>
                    <a:pt x="4320" y="1481"/>
                  </a:lnTo>
                  <a:lnTo>
                    <a:pt x="4335" y="1431"/>
                  </a:lnTo>
                  <a:lnTo>
                    <a:pt x="4353" y="1382"/>
                  </a:lnTo>
                  <a:lnTo>
                    <a:pt x="4371" y="1334"/>
                  </a:lnTo>
                  <a:lnTo>
                    <a:pt x="4392" y="1285"/>
                  </a:lnTo>
                  <a:lnTo>
                    <a:pt x="4412" y="1238"/>
                  </a:lnTo>
                  <a:lnTo>
                    <a:pt x="4435" y="1191"/>
                  </a:lnTo>
                  <a:lnTo>
                    <a:pt x="4458" y="1145"/>
                  </a:lnTo>
                  <a:lnTo>
                    <a:pt x="4482" y="1100"/>
                  </a:lnTo>
                  <a:lnTo>
                    <a:pt x="4507" y="1056"/>
                  </a:lnTo>
                  <a:lnTo>
                    <a:pt x="4533" y="1012"/>
                  </a:lnTo>
                  <a:lnTo>
                    <a:pt x="4560" y="968"/>
                  </a:lnTo>
                  <a:lnTo>
                    <a:pt x="4588" y="926"/>
                  </a:lnTo>
                  <a:lnTo>
                    <a:pt x="4617" y="885"/>
                  </a:lnTo>
                  <a:lnTo>
                    <a:pt x="4646" y="844"/>
                  </a:lnTo>
                  <a:lnTo>
                    <a:pt x="4677" y="805"/>
                  </a:lnTo>
                  <a:lnTo>
                    <a:pt x="4709" y="765"/>
                  </a:lnTo>
                  <a:lnTo>
                    <a:pt x="4741" y="726"/>
                  </a:lnTo>
                  <a:lnTo>
                    <a:pt x="4775" y="688"/>
                  </a:lnTo>
                  <a:lnTo>
                    <a:pt x="4809" y="651"/>
                  </a:lnTo>
                  <a:lnTo>
                    <a:pt x="4845" y="615"/>
                  </a:lnTo>
                  <a:lnTo>
                    <a:pt x="4882" y="580"/>
                  </a:lnTo>
                  <a:lnTo>
                    <a:pt x="4919" y="546"/>
                  </a:lnTo>
                  <a:lnTo>
                    <a:pt x="4957" y="513"/>
                  </a:lnTo>
                  <a:lnTo>
                    <a:pt x="4996" y="481"/>
                  </a:lnTo>
                  <a:lnTo>
                    <a:pt x="5035" y="450"/>
                  </a:lnTo>
                  <a:lnTo>
                    <a:pt x="5076" y="419"/>
                  </a:lnTo>
                  <a:lnTo>
                    <a:pt x="5117" y="389"/>
                  </a:lnTo>
                  <a:lnTo>
                    <a:pt x="5159" y="360"/>
                  </a:lnTo>
                  <a:lnTo>
                    <a:pt x="5201" y="333"/>
                  </a:lnTo>
                  <a:lnTo>
                    <a:pt x="5245" y="307"/>
                  </a:lnTo>
                  <a:lnTo>
                    <a:pt x="5289" y="281"/>
                  </a:lnTo>
                  <a:lnTo>
                    <a:pt x="5334" y="255"/>
                  </a:lnTo>
                  <a:lnTo>
                    <a:pt x="5380" y="232"/>
                  </a:lnTo>
                  <a:lnTo>
                    <a:pt x="5426" y="209"/>
                  </a:lnTo>
                  <a:lnTo>
                    <a:pt x="5473" y="186"/>
                  </a:lnTo>
                  <a:lnTo>
                    <a:pt x="5522" y="166"/>
                  </a:lnTo>
                  <a:lnTo>
                    <a:pt x="5570" y="145"/>
                  </a:lnTo>
                  <a:lnTo>
                    <a:pt x="5619" y="127"/>
                  </a:lnTo>
                  <a:lnTo>
                    <a:pt x="5668" y="109"/>
                  </a:lnTo>
                  <a:lnTo>
                    <a:pt x="5718" y="93"/>
                  </a:lnTo>
                  <a:lnTo>
                    <a:pt x="5768" y="78"/>
                  </a:lnTo>
                  <a:lnTo>
                    <a:pt x="5819" y="65"/>
                  </a:lnTo>
                  <a:lnTo>
                    <a:pt x="5869" y="52"/>
                  </a:lnTo>
                  <a:lnTo>
                    <a:pt x="5921" y="41"/>
                  </a:lnTo>
                  <a:lnTo>
                    <a:pt x="5973" y="32"/>
                  </a:lnTo>
                  <a:lnTo>
                    <a:pt x="6025" y="24"/>
                  </a:lnTo>
                  <a:lnTo>
                    <a:pt x="6078" y="16"/>
                  </a:lnTo>
                  <a:lnTo>
                    <a:pt x="6130" y="10"/>
                  </a:lnTo>
                  <a:lnTo>
                    <a:pt x="6184" y="6"/>
                  </a:lnTo>
                  <a:lnTo>
                    <a:pt x="6238" y="3"/>
                  </a:lnTo>
                  <a:lnTo>
                    <a:pt x="6291" y="1"/>
                  </a:lnTo>
                  <a:lnTo>
                    <a:pt x="6346" y="0"/>
                  </a:lnTo>
                  <a:lnTo>
                    <a:pt x="6400" y="1"/>
                  </a:lnTo>
                  <a:lnTo>
                    <a:pt x="6455" y="3"/>
                  </a:lnTo>
                  <a:lnTo>
                    <a:pt x="6509" y="6"/>
                  </a:lnTo>
                  <a:lnTo>
                    <a:pt x="6562" y="10"/>
                  </a:lnTo>
                  <a:lnTo>
                    <a:pt x="6615" y="16"/>
                  </a:lnTo>
                  <a:lnTo>
                    <a:pt x="6668" y="24"/>
                  </a:lnTo>
                  <a:lnTo>
                    <a:pt x="6720" y="32"/>
                  </a:lnTo>
                  <a:lnTo>
                    <a:pt x="6772" y="41"/>
                  </a:lnTo>
                  <a:lnTo>
                    <a:pt x="6823" y="52"/>
                  </a:lnTo>
                  <a:lnTo>
                    <a:pt x="6874" y="65"/>
                  </a:lnTo>
                  <a:lnTo>
                    <a:pt x="6924" y="78"/>
                  </a:lnTo>
                  <a:lnTo>
                    <a:pt x="6974" y="93"/>
                  </a:lnTo>
                  <a:lnTo>
                    <a:pt x="7023" y="109"/>
                  </a:lnTo>
                  <a:lnTo>
                    <a:pt x="7073" y="127"/>
                  </a:lnTo>
                  <a:lnTo>
                    <a:pt x="7122" y="145"/>
                  </a:lnTo>
                  <a:lnTo>
                    <a:pt x="7171" y="166"/>
                  </a:lnTo>
                  <a:lnTo>
                    <a:pt x="7218" y="186"/>
                  </a:lnTo>
                  <a:lnTo>
                    <a:pt x="7265" y="209"/>
                  </a:lnTo>
                  <a:lnTo>
                    <a:pt x="7311" y="232"/>
                  </a:lnTo>
                  <a:lnTo>
                    <a:pt x="7356" y="255"/>
                  </a:lnTo>
                  <a:lnTo>
                    <a:pt x="7401" y="281"/>
                  </a:lnTo>
                  <a:lnTo>
                    <a:pt x="7444" y="307"/>
                  </a:lnTo>
                  <a:lnTo>
                    <a:pt x="7487" y="333"/>
                  </a:lnTo>
                  <a:lnTo>
                    <a:pt x="7530" y="360"/>
                  </a:lnTo>
                  <a:lnTo>
                    <a:pt x="7571" y="389"/>
                  </a:lnTo>
                  <a:lnTo>
                    <a:pt x="7612" y="419"/>
                  </a:lnTo>
                  <a:lnTo>
                    <a:pt x="7651" y="450"/>
                  </a:lnTo>
                  <a:lnTo>
                    <a:pt x="7690" y="481"/>
                  </a:lnTo>
                  <a:lnTo>
                    <a:pt x="7730" y="513"/>
                  </a:lnTo>
                  <a:lnTo>
                    <a:pt x="7767" y="546"/>
                  </a:lnTo>
                  <a:lnTo>
                    <a:pt x="7804" y="580"/>
                  </a:lnTo>
                  <a:lnTo>
                    <a:pt x="7840" y="615"/>
                  </a:lnTo>
                  <a:lnTo>
                    <a:pt x="7875" y="651"/>
                  </a:lnTo>
                  <a:lnTo>
                    <a:pt x="7909" y="688"/>
                  </a:lnTo>
                  <a:lnTo>
                    <a:pt x="7943" y="726"/>
                  </a:lnTo>
                  <a:lnTo>
                    <a:pt x="7975" y="765"/>
                  </a:lnTo>
                  <a:lnTo>
                    <a:pt x="8007" y="805"/>
                  </a:lnTo>
                  <a:lnTo>
                    <a:pt x="8037" y="844"/>
                  </a:lnTo>
                  <a:lnTo>
                    <a:pt x="8067" y="885"/>
                  </a:lnTo>
                  <a:lnTo>
                    <a:pt x="8096" y="926"/>
                  </a:lnTo>
                  <a:lnTo>
                    <a:pt x="8124" y="968"/>
                  </a:lnTo>
                  <a:lnTo>
                    <a:pt x="8150" y="1012"/>
                  </a:lnTo>
                  <a:lnTo>
                    <a:pt x="8176" y="1056"/>
                  </a:lnTo>
                  <a:lnTo>
                    <a:pt x="8201" y="1100"/>
                  </a:lnTo>
                  <a:lnTo>
                    <a:pt x="8225" y="1145"/>
                  </a:lnTo>
                  <a:lnTo>
                    <a:pt x="8248" y="1191"/>
                  </a:lnTo>
                  <a:lnTo>
                    <a:pt x="8270" y="1238"/>
                  </a:lnTo>
                  <a:lnTo>
                    <a:pt x="8292" y="1285"/>
                  </a:lnTo>
                  <a:lnTo>
                    <a:pt x="8311" y="1334"/>
                  </a:lnTo>
                  <a:lnTo>
                    <a:pt x="8330" y="1382"/>
                  </a:lnTo>
                  <a:lnTo>
                    <a:pt x="8347" y="1431"/>
                  </a:lnTo>
                  <a:lnTo>
                    <a:pt x="8364" y="1481"/>
                  </a:lnTo>
                  <a:lnTo>
                    <a:pt x="8378" y="1531"/>
                  </a:lnTo>
                  <a:lnTo>
                    <a:pt x="8393" y="1581"/>
                  </a:lnTo>
                  <a:lnTo>
                    <a:pt x="8405" y="1631"/>
                  </a:lnTo>
                  <a:lnTo>
                    <a:pt x="8415" y="1682"/>
                  </a:lnTo>
                  <a:lnTo>
                    <a:pt x="8426" y="1734"/>
                  </a:lnTo>
                  <a:lnTo>
                    <a:pt x="8434" y="1786"/>
                  </a:lnTo>
                  <a:lnTo>
                    <a:pt x="8441" y="1838"/>
                  </a:lnTo>
                  <a:lnTo>
                    <a:pt x="8447" y="1890"/>
                  </a:lnTo>
                  <a:lnTo>
                    <a:pt x="8451" y="1944"/>
                  </a:lnTo>
                  <a:lnTo>
                    <a:pt x="8456" y="1997"/>
                  </a:lnTo>
                  <a:lnTo>
                    <a:pt x="8458" y="2052"/>
                  </a:lnTo>
                  <a:lnTo>
                    <a:pt x="8458" y="2105"/>
                  </a:lnTo>
                  <a:lnTo>
                    <a:pt x="8458" y="2160"/>
                  </a:lnTo>
                  <a:lnTo>
                    <a:pt x="8456" y="2214"/>
                  </a:lnTo>
                  <a:lnTo>
                    <a:pt x="8451" y="2268"/>
                  </a:lnTo>
                  <a:lnTo>
                    <a:pt x="8447" y="2321"/>
                  </a:lnTo>
                  <a:lnTo>
                    <a:pt x="8441" y="2374"/>
                  </a:lnTo>
                  <a:lnTo>
                    <a:pt x="8434" y="2426"/>
                  </a:lnTo>
                  <a:lnTo>
                    <a:pt x="8426" y="2478"/>
                  </a:lnTo>
                  <a:lnTo>
                    <a:pt x="8415" y="2530"/>
                  </a:lnTo>
                  <a:lnTo>
                    <a:pt x="8405" y="2581"/>
                  </a:lnTo>
                  <a:lnTo>
                    <a:pt x="8393" y="2632"/>
                  </a:lnTo>
                  <a:lnTo>
                    <a:pt x="8378" y="2683"/>
                  </a:lnTo>
                  <a:lnTo>
                    <a:pt x="8364" y="2732"/>
                  </a:lnTo>
                  <a:lnTo>
                    <a:pt x="8347" y="2782"/>
                  </a:lnTo>
                  <a:lnTo>
                    <a:pt x="8330" y="2831"/>
                  </a:lnTo>
                  <a:lnTo>
                    <a:pt x="8311" y="2880"/>
                  </a:lnTo>
                  <a:lnTo>
                    <a:pt x="8292" y="2929"/>
                  </a:lnTo>
                  <a:lnTo>
                    <a:pt x="8270" y="2976"/>
                  </a:lnTo>
                  <a:lnTo>
                    <a:pt x="8248" y="3022"/>
                  </a:lnTo>
                  <a:lnTo>
                    <a:pt x="8225" y="3068"/>
                  </a:lnTo>
                  <a:lnTo>
                    <a:pt x="8201" y="3114"/>
                  </a:lnTo>
                  <a:lnTo>
                    <a:pt x="8176" y="3158"/>
                  </a:lnTo>
                  <a:lnTo>
                    <a:pt x="8150" y="3201"/>
                  </a:lnTo>
                  <a:lnTo>
                    <a:pt x="8124" y="3244"/>
                  </a:lnTo>
                  <a:lnTo>
                    <a:pt x="8096" y="3287"/>
                  </a:lnTo>
                  <a:lnTo>
                    <a:pt x="8067" y="3328"/>
                  </a:lnTo>
                  <a:lnTo>
                    <a:pt x="8037" y="3369"/>
                  </a:lnTo>
                  <a:lnTo>
                    <a:pt x="8007" y="3409"/>
                  </a:lnTo>
                  <a:lnTo>
                    <a:pt x="7975" y="3448"/>
                  </a:lnTo>
                  <a:lnTo>
                    <a:pt x="7943" y="3486"/>
                  </a:lnTo>
                  <a:lnTo>
                    <a:pt x="7909" y="3523"/>
                  </a:lnTo>
                  <a:lnTo>
                    <a:pt x="7875" y="3560"/>
                  </a:lnTo>
                  <a:lnTo>
                    <a:pt x="7840" y="3596"/>
                  </a:lnTo>
                  <a:lnTo>
                    <a:pt x="7804" y="3631"/>
                  </a:lnTo>
                  <a:lnTo>
                    <a:pt x="7767" y="3666"/>
                  </a:lnTo>
                  <a:lnTo>
                    <a:pt x="7730" y="3699"/>
                  </a:lnTo>
                  <a:lnTo>
                    <a:pt x="7690" y="3732"/>
                  </a:lnTo>
                  <a:lnTo>
                    <a:pt x="7651" y="3763"/>
                  </a:lnTo>
                  <a:lnTo>
                    <a:pt x="7612" y="3794"/>
                  </a:lnTo>
                  <a:lnTo>
                    <a:pt x="7571" y="3824"/>
                  </a:lnTo>
                  <a:lnTo>
                    <a:pt x="7530" y="3852"/>
                  </a:lnTo>
                  <a:lnTo>
                    <a:pt x="7487" y="3879"/>
                  </a:lnTo>
                  <a:lnTo>
                    <a:pt x="7444" y="3906"/>
                  </a:lnTo>
                  <a:lnTo>
                    <a:pt x="7401" y="3933"/>
                  </a:lnTo>
                  <a:lnTo>
                    <a:pt x="7356" y="3958"/>
                  </a:lnTo>
                  <a:lnTo>
                    <a:pt x="7311" y="3981"/>
                  </a:lnTo>
                  <a:lnTo>
                    <a:pt x="7265" y="4004"/>
                  </a:lnTo>
                  <a:lnTo>
                    <a:pt x="7218" y="4026"/>
                  </a:lnTo>
                  <a:lnTo>
                    <a:pt x="7171" y="4047"/>
                  </a:lnTo>
                  <a:lnTo>
                    <a:pt x="7122" y="4068"/>
                  </a:lnTo>
                  <a:lnTo>
                    <a:pt x="7073" y="4086"/>
                  </a:lnTo>
                  <a:lnTo>
                    <a:pt x="7023" y="4104"/>
                  </a:lnTo>
                  <a:lnTo>
                    <a:pt x="6974" y="4119"/>
                  </a:lnTo>
                  <a:lnTo>
                    <a:pt x="6924" y="4135"/>
                  </a:lnTo>
                  <a:lnTo>
                    <a:pt x="6874" y="4148"/>
                  </a:lnTo>
                  <a:lnTo>
                    <a:pt x="6823" y="4160"/>
                  </a:lnTo>
                  <a:lnTo>
                    <a:pt x="6772" y="4172"/>
                  </a:lnTo>
                  <a:lnTo>
                    <a:pt x="6720" y="4181"/>
                  </a:lnTo>
                  <a:lnTo>
                    <a:pt x="6668" y="4190"/>
                  </a:lnTo>
                  <a:lnTo>
                    <a:pt x="6615" y="4197"/>
                  </a:lnTo>
                  <a:lnTo>
                    <a:pt x="6562" y="4202"/>
                  </a:lnTo>
                  <a:lnTo>
                    <a:pt x="6509" y="4208"/>
                  </a:lnTo>
                  <a:lnTo>
                    <a:pt x="6455" y="4211"/>
                  </a:lnTo>
                  <a:lnTo>
                    <a:pt x="6400" y="4213"/>
                  </a:lnTo>
                  <a:lnTo>
                    <a:pt x="6346" y="4213"/>
                  </a:lnTo>
                  <a:lnTo>
                    <a:pt x="6291" y="4213"/>
                  </a:lnTo>
                  <a:lnTo>
                    <a:pt x="6238" y="4211"/>
                  </a:lnTo>
                  <a:lnTo>
                    <a:pt x="6184" y="4208"/>
                  </a:lnTo>
                  <a:lnTo>
                    <a:pt x="6130" y="4202"/>
                  </a:lnTo>
                  <a:lnTo>
                    <a:pt x="6078" y="4197"/>
                  </a:lnTo>
                  <a:lnTo>
                    <a:pt x="6025" y="4190"/>
                  </a:lnTo>
                  <a:lnTo>
                    <a:pt x="5973" y="4181"/>
                  </a:lnTo>
                  <a:lnTo>
                    <a:pt x="5921" y="4172"/>
                  </a:lnTo>
                  <a:lnTo>
                    <a:pt x="5869" y="4160"/>
                  </a:lnTo>
                  <a:lnTo>
                    <a:pt x="5819" y="4148"/>
                  </a:lnTo>
                  <a:lnTo>
                    <a:pt x="5768" y="4135"/>
                  </a:lnTo>
                  <a:lnTo>
                    <a:pt x="5718" y="4119"/>
                  </a:lnTo>
                  <a:lnTo>
                    <a:pt x="5668" y="4104"/>
                  </a:lnTo>
                  <a:lnTo>
                    <a:pt x="5619" y="4086"/>
                  </a:lnTo>
                  <a:lnTo>
                    <a:pt x="5570" y="4068"/>
                  </a:lnTo>
                  <a:lnTo>
                    <a:pt x="5522" y="4047"/>
                  </a:lnTo>
                  <a:lnTo>
                    <a:pt x="5473" y="4026"/>
                  </a:lnTo>
                  <a:lnTo>
                    <a:pt x="5426" y="4004"/>
                  </a:lnTo>
                  <a:lnTo>
                    <a:pt x="5380" y="3981"/>
                  </a:lnTo>
                  <a:lnTo>
                    <a:pt x="5334" y="3958"/>
                  </a:lnTo>
                  <a:lnTo>
                    <a:pt x="5289" y="3933"/>
                  </a:lnTo>
                  <a:lnTo>
                    <a:pt x="5245" y="3906"/>
                  </a:lnTo>
                  <a:lnTo>
                    <a:pt x="5201" y="3879"/>
                  </a:lnTo>
                  <a:lnTo>
                    <a:pt x="5159" y="3852"/>
                  </a:lnTo>
                  <a:lnTo>
                    <a:pt x="5117" y="3824"/>
                  </a:lnTo>
                  <a:lnTo>
                    <a:pt x="5076" y="3794"/>
                  </a:lnTo>
                  <a:lnTo>
                    <a:pt x="5035" y="3763"/>
                  </a:lnTo>
                  <a:lnTo>
                    <a:pt x="4996" y="3732"/>
                  </a:lnTo>
                  <a:lnTo>
                    <a:pt x="4957" y="3699"/>
                  </a:lnTo>
                  <a:lnTo>
                    <a:pt x="4919" y="3666"/>
                  </a:lnTo>
                  <a:lnTo>
                    <a:pt x="4882" y="3631"/>
                  </a:lnTo>
                  <a:lnTo>
                    <a:pt x="4845" y="3596"/>
                  </a:lnTo>
                  <a:lnTo>
                    <a:pt x="4809" y="3560"/>
                  </a:lnTo>
                  <a:lnTo>
                    <a:pt x="4775" y="3523"/>
                  </a:lnTo>
                  <a:lnTo>
                    <a:pt x="4741" y="3486"/>
                  </a:lnTo>
                  <a:lnTo>
                    <a:pt x="4709" y="3448"/>
                  </a:lnTo>
                  <a:lnTo>
                    <a:pt x="4677" y="3409"/>
                  </a:lnTo>
                  <a:lnTo>
                    <a:pt x="4646" y="3369"/>
                  </a:lnTo>
                  <a:lnTo>
                    <a:pt x="4617" y="3328"/>
                  </a:lnTo>
                  <a:lnTo>
                    <a:pt x="4588" y="3287"/>
                  </a:lnTo>
                  <a:lnTo>
                    <a:pt x="4560" y="3244"/>
                  </a:lnTo>
                  <a:lnTo>
                    <a:pt x="4533" y="3201"/>
                  </a:lnTo>
                  <a:lnTo>
                    <a:pt x="4507" y="3158"/>
                  </a:lnTo>
                  <a:lnTo>
                    <a:pt x="4482" y="3114"/>
                  </a:lnTo>
                  <a:lnTo>
                    <a:pt x="4458" y="3068"/>
                  </a:lnTo>
                  <a:lnTo>
                    <a:pt x="4435" y="3022"/>
                  </a:lnTo>
                  <a:lnTo>
                    <a:pt x="4412" y="2976"/>
                  </a:lnTo>
                  <a:lnTo>
                    <a:pt x="4392" y="2929"/>
                  </a:lnTo>
                  <a:lnTo>
                    <a:pt x="4371" y="2880"/>
                  </a:lnTo>
                  <a:lnTo>
                    <a:pt x="4353" y="2831"/>
                  </a:lnTo>
                  <a:lnTo>
                    <a:pt x="4335" y="2782"/>
                  </a:lnTo>
                  <a:lnTo>
                    <a:pt x="4320" y="2732"/>
                  </a:lnTo>
                  <a:lnTo>
                    <a:pt x="4304" y="2683"/>
                  </a:lnTo>
                  <a:lnTo>
                    <a:pt x="4291" y="2632"/>
                  </a:lnTo>
                  <a:lnTo>
                    <a:pt x="4278" y="2581"/>
                  </a:lnTo>
                  <a:lnTo>
                    <a:pt x="4267" y="2530"/>
                  </a:lnTo>
                  <a:lnTo>
                    <a:pt x="4258" y="2478"/>
                  </a:lnTo>
                  <a:lnTo>
                    <a:pt x="4248" y="2426"/>
                  </a:lnTo>
                  <a:lnTo>
                    <a:pt x="4241" y="2374"/>
                  </a:lnTo>
                  <a:lnTo>
                    <a:pt x="4236" y="2321"/>
                  </a:lnTo>
                  <a:lnTo>
                    <a:pt x="4231" y="2268"/>
                  </a:lnTo>
                  <a:lnTo>
                    <a:pt x="4228" y="2214"/>
                  </a:lnTo>
                  <a:lnTo>
                    <a:pt x="4226" y="2160"/>
                  </a:lnTo>
                  <a:lnTo>
                    <a:pt x="4226" y="2105"/>
                  </a:lnTo>
                  <a:close/>
                  <a:moveTo>
                    <a:pt x="2110" y="16464"/>
                  </a:moveTo>
                  <a:lnTo>
                    <a:pt x="2055" y="16463"/>
                  </a:lnTo>
                  <a:lnTo>
                    <a:pt x="2001" y="16462"/>
                  </a:lnTo>
                  <a:lnTo>
                    <a:pt x="1948" y="16459"/>
                  </a:lnTo>
                  <a:lnTo>
                    <a:pt x="1894" y="16454"/>
                  </a:lnTo>
                  <a:lnTo>
                    <a:pt x="1842" y="16449"/>
                  </a:lnTo>
                  <a:lnTo>
                    <a:pt x="1789" y="16441"/>
                  </a:lnTo>
                  <a:lnTo>
                    <a:pt x="1736" y="16433"/>
                  </a:lnTo>
                  <a:lnTo>
                    <a:pt x="1686" y="16423"/>
                  </a:lnTo>
                  <a:lnTo>
                    <a:pt x="1634" y="16413"/>
                  </a:lnTo>
                  <a:lnTo>
                    <a:pt x="1584" y="16400"/>
                  </a:lnTo>
                  <a:lnTo>
                    <a:pt x="1533" y="16387"/>
                  </a:lnTo>
                  <a:lnTo>
                    <a:pt x="1483" y="16371"/>
                  </a:lnTo>
                  <a:lnTo>
                    <a:pt x="1433" y="16355"/>
                  </a:lnTo>
                  <a:lnTo>
                    <a:pt x="1384" y="16337"/>
                  </a:lnTo>
                  <a:lnTo>
                    <a:pt x="1335" y="16319"/>
                  </a:lnTo>
                  <a:lnTo>
                    <a:pt x="1287" y="16298"/>
                  </a:lnTo>
                  <a:lnTo>
                    <a:pt x="1239" y="16278"/>
                  </a:lnTo>
                  <a:lnTo>
                    <a:pt x="1192" y="16256"/>
                  </a:lnTo>
                  <a:lnTo>
                    <a:pt x="1147" y="16232"/>
                  </a:lnTo>
                  <a:lnTo>
                    <a:pt x="1101" y="16209"/>
                  </a:lnTo>
                  <a:lnTo>
                    <a:pt x="1056" y="16184"/>
                  </a:lnTo>
                  <a:lnTo>
                    <a:pt x="1013" y="16158"/>
                  </a:lnTo>
                  <a:lnTo>
                    <a:pt x="969" y="16132"/>
                  </a:lnTo>
                  <a:lnTo>
                    <a:pt x="927" y="16104"/>
                  </a:lnTo>
                  <a:lnTo>
                    <a:pt x="886" y="16075"/>
                  </a:lnTo>
                  <a:lnTo>
                    <a:pt x="845" y="16046"/>
                  </a:lnTo>
                  <a:lnTo>
                    <a:pt x="805" y="16015"/>
                  </a:lnTo>
                  <a:lnTo>
                    <a:pt x="766" y="15983"/>
                  </a:lnTo>
                  <a:lnTo>
                    <a:pt x="727" y="15952"/>
                  </a:lnTo>
                  <a:lnTo>
                    <a:pt x="690" y="15919"/>
                  </a:lnTo>
                  <a:lnTo>
                    <a:pt x="653" y="15884"/>
                  </a:lnTo>
                  <a:lnTo>
                    <a:pt x="617" y="15849"/>
                  </a:lnTo>
                  <a:lnTo>
                    <a:pt x="582" y="15813"/>
                  </a:lnTo>
                  <a:lnTo>
                    <a:pt x="547" y="15776"/>
                  </a:lnTo>
                  <a:lnTo>
                    <a:pt x="514" y="15739"/>
                  </a:lnTo>
                  <a:lnTo>
                    <a:pt x="482" y="15699"/>
                  </a:lnTo>
                  <a:lnTo>
                    <a:pt x="450" y="15660"/>
                  </a:lnTo>
                  <a:lnTo>
                    <a:pt x="419" y="15621"/>
                  </a:lnTo>
                  <a:lnTo>
                    <a:pt x="390" y="15580"/>
                  </a:lnTo>
                  <a:lnTo>
                    <a:pt x="361" y="15539"/>
                  </a:lnTo>
                  <a:lnTo>
                    <a:pt x="333" y="15497"/>
                  </a:lnTo>
                  <a:lnTo>
                    <a:pt x="306" y="15454"/>
                  </a:lnTo>
                  <a:lnTo>
                    <a:pt x="280" y="15410"/>
                  </a:lnTo>
                  <a:lnTo>
                    <a:pt x="256" y="15365"/>
                  </a:lnTo>
                  <a:lnTo>
                    <a:pt x="232" y="15320"/>
                  </a:lnTo>
                  <a:lnTo>
                    <a:pt x="208" y="15274"/>
                  </a:lnTo>
                  <a:lnTo>
                    <a:pt x="187" y="15227"/>
                  </a:lnTo>
                  <a:lnTo>
                    <a:pt x="166" y="15179"/>
                  </a:lnTo>
                  <a:lnTo>
                    <a:pt x="145" y="15131"/>
                  </a:lnTo>
                  <a:lnTo>
                    <a:pt x="127" y="15082"/>
                  </a:lnTo>
                  <a:lnTo>
                    <a:pt x="109" y="15034"/>
                  </a:lnTo>
                  <a:lnTo>
                    <a:pt x="93" y="14984"/>
                  </a:lnTo>
                  <a:lnTo>
                    <a:pt x="77" y="14934"/>
                  </a:lnTo>
                  <a:lnTo>
                    <a:pt x="64" y="14883"/>
                  </a:lnTo>
                  <a:lnTo>
                    <a:pt x="52" y="14833"/>
                  </a:lnTo>
                  <a:lnTo>
                    <a:pt x="41" y="14782"/>
                  </a:lnTo>
                  <a:lnTo>
                    <a:pt x="31" y="14730"/>
                  </a:lnTo>
                  <a:lnTo>
                    <a:pt x="23" y="14679"/>
                  </a:lnTo>
                  <a:lnTo>
                    <a:pt x="15" y="14626"/>
                  </a:lnTo>
                  <a:lnTo>
                    <a:pt x="10" y="14574"/>
                  </a:lnTo>
                  <a:lnTo>
                    <a:pt x="5" y="14520"/>
                  </a:lnTo>
                  <a:lnTo>
                    <a:pt x="2" y="14467"/>
                  </a:lnTo>
                  <a:lnTo>
                    <a:pt x="1" y="14413"/>
                  </a:lnTo>
                  <a:lnTo>
                    <a:pt x="0" y="14359"/>
                  </a:lnTo>
                  <a:lnTo>
                    <a:pt x="0" y="13516"/>
                  </a:lnTo>
                  <a:lnTo>
                    <a:pt x="9729" y="13516"/>
                  </a:lnTo>
                  <a:lnTo>
                    <a:pt x="9729" y="12247"/>
                  </a:lnTo>
                  <a:lnTo>
                    <a:pt x="0" y="12247"/>
                  </a:lnTo>
                  <a:lnTo>
                    <a:pt x="0" y="7598"/>
                  </a:lnTo>
                  <a:lnTo>
                    <a:pt x="1" y="7544"/>
                  </a:lnTo>
                  <a:lnTo>
                    <a:pt x="2" y="7489"/>
                  </a:lnTo>
                  <a:lnTo>
                    <a:pt x="5" y="7436"/>
                  </a:lnTo>
                  <a:lnTo>
                    <a:pt x="10" y="7383"/>
                  </a:lnTo>
                  <a:lnTo>
                    <a:pt x="15" y="7330"/>
                  </a:lnTo>
                  <a:lnTo>
                    <a:pt x="23" y="7277"/>
                  </a:lnTo>
                  <a:lnTo>
                    <a:pt x="31" y="7226"/>
                  </a:lnTo>
                  <a:lnTo>
                    <a:pt x="41" y="7174"/>
                  </a:lnTo>
                  <a:lnTo>
                    <a:pt x="52" y="7123"/>
                  </a:lnTo>
                  <a:lnTo>
                    <a:pt x="64" y="7072"/>
                  </a:lnTo>
                  <a:lnTo>
                    <a:pt x="77" y="7022"/>
                  </a:lnTo>
                  <a:lnTo>
                    <a:pt x="93" y="6971"/>
                  </a:lnTo>
                  <a:lnTo>
                    <a:pt x="109" y="6923"/>
                  </a:lnTo>
                  <a:lnTo>
                    <a:pt x="127" y="6874"/>
                  </a:lnTo>
                  <a:lnTo>
                    <a:pt x="145" y="6825"/>
                  </a:lnTo>
                  <a:lnTo>
                    <a:pt x="166" y="6777"/>
                  </a:lnTo>
                  <a:lnTo>
                    <a:pt x="187" y="6730"/>
                  </a:lnTo>
                  <a:lnTo>
                    <a:pt x="208" y="6682"/>
                  </a:lnTo>
                  <a:lnTo>
                    <a:pt x="232" y="6637"/>
                  </a:lnTo>
                  <a:lnTo>
                    <a:pt x="256" y="6591"/>
                  </a:lnTo>
                  <a:lnTo>
                    <a:pt x="280" y="6546"/>
                  </a:lnTo>
                  <a:lnTo>
                    <a:pt x="306" y="6503"/>
                  </a:lnTo>
                  <a:lnTo>
                    <a:pt x="333" y="6460"/>
                  </a:lnTo>
                  <a:lnTo>
                    <a:pt x="361" y="6418"/>
                  </a:lnTo>
                  <a:lnTo>
                    <a:pt x="390" y="6377"/>
                  </a:lnTo>
                  <a:lnTo>
                    <a:pt x="419" y="6336"/>
                  </a:lnTo>
                  <a:lnTo>
                    <a:pt x="450" y="6295"/>
                  </a:lnTo>
                  <a:lnTo>
                    <a:pt x="482" y="6256"/>
                  </a:lnTo>
                  <a:lnTo>
                    <a:pt x="514" y="6218"/>
                  </a:lnTo>
                  <a:lnTo>
                    <a:pt x="547" y="6180"/>
                  </a:lnTo>
                  <a:lnTo>
                    <a:pt x="582" y="6144"/>
                  </a:lnTo>
                  <a:lnTo>
                    <a:pt x="617" y="6107"/>
                  </a:lnTo>
                  <a:lnTo>
                    <a:pt x="653" y="6072"/>
                  </a:lnTo>
                  <a:lnTo>
                    <a:pt x="690" y="6038"/>
                  </a:lnTo>
                  <a:lnTo>
                    <a:pt x="727" y="6005"/>
                  </a:lnTo>
                  <a:lnTo>
                    <a:pt x="766" y="5972"/>
                  </a:lnTo>
                  <a:lnTo>
                    <a:pt x="805" y="5941"/>
                  </a:lnTo>
                  <a:lnTo>
                    <a:pt x="845" y="5911"/>
                  </a:lnTo>
                  <a:lnTo>
                    <a:pt x="886" y="5882"/>
                  </a:lnTo>
                  <a:lnTo>
                    <a:pt x="927" y="5853"/>
                  </a:lnTo>
                  <a:lnTo>
                    <a:pt x="969" y="5825"/>
                  </a:lnTo>
                  <a:lnTo>
                    <a:pt x="1013" y="5798"/>
                  </a:lnTo>
                  <a:lnTo>
                    <a:pt x="1056" y="5773"/>
                  </a:lnTo>
                  <a:lnTo>
                    <a:pt x="1101" y="5748"/>
                  </a:lnTo>
                  <a:lnTo>
                    <a:pt x="1147" y="5724"/>
                  </a:lnTo>
                  <a:lnTo>
                    <a:pt x="1192" y="5701"/>
                  </a:lnTo>
                  <a:lnTo>
                    <a:pt x="1239" y="5679"/>
                  </a:lnTo>
                  <a:lnTo>
                    <a:pt x="1287" y="5657"/>
                  </a:lnTo>
                  <a:lnTo>
                    <a:pt x="1335" y="5638"/>
                  </a:lnTo>
                  <a:lnTo>
                    <a:pt x="1384" y="5619"/>
                  </a:lnTo>
                  <a:lnTo>
                    <a:pt x="1433" y="5602"/>
                  </a:lnTo>
                  <a:lnTo>
                    <a:pt x="1483" y="5585"/>
                  </a:lnTo>
                  <a:lnTo>
                    <a:pt x="1533" y="5571"/>
                  </a:lnTo>
                  <a:lnTo>
                    <a:pt x="1584" y="5557"/>
                  </a:lnTo>
                  <a:lnTo>
                    <a:pt x="1634" y="5544"/>
                  </a:lnTo>
                  <a:lnTo>
                    <a:pt x="1686" y="5534"/>
                  </a:lnTo>
                  <a:lnTo>
                    <a:pt x="1736" y="5524"/>
                  </a:lnTo>
                  <a:lnTo>
                    <a:pt x="1789" y="5515"/>
                  </a:lnTo>
                  <a:lnTo>
                    <a:pt x="1842" y="5508"/>
                  </a:lnTo>
                  <a:lnTo>
                    <a:pt x="1894" y="5503"/>
                  </a:lnTo>
                  <a:lnTo>
                    <a:pt x="1948" y="5498"/>
                  </a:lnTo>
                  <a:lnTo>
                    <a:pt x="2001" y="5495"/>
                  </a:lnTo>
                  <a:lnTo>
                    <a:pt x="2055" y="5493"/>
                  </a:lnTo>
                  <a:lnTo>
                    <a:pt x="2110" y="5493"/>
                  </a:lnTo>
                  <a:lnTo>
                    <a:pt x="10590" y="5493"/>
                  </a:lnTo>
                  <a:lnTo>
                    <a:pt x="10644" y="5493"/>
                  </a:lnTo>
                  <a:lnTo>
                    <a:pt x="10698" y="5495"/>
                  </a:lnTo>
                  <a:lnTo>
                    <a:pt x="10752" y="5498"/>
                  </a:lnTo>
                  <a:lnTo>
                    <a:pt x="10806" y="5503"/>
                  </a:lnTo>
                  <a:lnTo>
                    <a:pt x="10858" y="5508"/>
                  </a:lnTo>
                  <a:lnTo>
                    <a:pt x="10911" y="5515"/>
                  </a:lnTo>
                  <a:lnTo>
                    <a:pt x="10962" y="5524"/>
                  </a:lnTo>
                  <a:lnTo>
                    <a:pt x="11015" y="5534"/>
                  </a:lnTo>
                  <a:lnTo>
                    <a:pt x="11065" y="5544"/>
                  </a:lnTo>
                  <a:lnTo>
                    <a:pt x="11117" y="5557"/>
                  </a:lnTo>
                  <a:lnTo>
                    <a:pt x="11168" y="5571"/>
                  </a:lnTo>
                  <a:lnTo>
                    <a:pt x="11218" y="5585"/>
                  </a:lnTo>
                  <a:lnTo>
                    <a:pt x="11268" y="5602"/>
                  </a:lnTo>
                  <a:lnTo>
                    <a:pt x="11316" y="5619"/>
                  </a:lnTo>
                  <a:lnTo>
                    <a:pt x="11366" y="5638"/>
                  </a:lnTo>
                  <a:lnTo>
                    <a:pt x="11414" y="5657"/>
                  </a:lnTo>
                  <a:lnTo>
                    <a:pt x="11462" y="5679"/>
                  </a:lnTo>
                  <a:lnTo>
                    <a:pt x="11509" y="5701"/>
                  </a:lnTo>
                  <a:lnTo>
                    <a:pt x="11556" y="5724"/>
                  </a:lnTo>
                  <a:lnTo>
                    <a:pt x="11602" y="5748"/>
                  </a:lnTo>
                  <a:lnTo>
                    <a:pt x="11646" y="5773"/>
                  </a:lnTo>
                  <a:lnTo>
                    <a:pt x="11690" y="5798"/>
                  </a:lnTo>
                  <a:lnTo>
                    <a:pt x="11734" y="5825"/>
                  </a:lnTo>
                  <a:lnTo>
                    <a:pt x="11776" y="5853"/>
                  </a:lnTo>
                  <a:lnTo>
                    <a:pt x="11818" y="5882"/>
                  </a:lnTo>
                  <a:lnTo>
                    <a:pt x="11858" y="5911"/>
                  </a:lnTo>
                  <a:lnTo>
                    <a:pt x="11899" y="5941"/>
                  </a:lnTo>
                  <a:lnTo>
                    <a:pt x="11938" y="5972"/>
                  </a:lnTo>
                  <a:lnTo>
                    <a:pt x="11976" y="6005"/>
                  </a:lnTo>
                  <a:lnTo>
                    <a:pt x="12014" y="6038"/>
                  </a:lnTo>
                  <a:lnTo>
                    <a:pt x="12051" y="6072"/>
                  </a:lnTo>
                  <a:lnTo>
                    <a:pt x="12087" y="6107"/>
                  </a:lnTo>
                  <a:lnTo>
                    <a:pt x="12122" y="6144"/>
                  </a:lnTo>
                  <a:lnTo>
                    <a:pt x="12156" y="6180"/>
                  </a:lnTo>
                  <a:lnTo>
                    <a:pt x="12190" y="6218"/>
                  </a:lnTo>
                  <a:lnTo>
                    <a:pt x="12222" y="6256"/>
                  </a:lnTo>
                  <a:lnTo>
                    <a:pt x="12254" y="6295"/>
                  </a:lnTo>
                  <a:lnTo>
                    <a:pt x="12284" y="6336"/>
                  </a:lnTo>
                  <a:lnTo>
                    <a:pt x="12314" y="6377"/>
                  </a:lnTo>
                  <a:lnTo>
                    <a:pt x="12343" y="6418"/>
                  </a:lnTo>
                  <a:lnTo>
                    <a:pt x="12371" y="6460"/>
                  </a:lnTo>
                  <a:lnTo>
                    <a:pt x="12398" y="6503"/>
                  </a:lnTo>
                  <a:lnTo>
                    <a:pt x="12423" y="6546"/>
                  </a:lnTo>
                  <a:lnTo>
                    <a:pt x="12448" y="6591"/>
                  </a:lnTo>
                  <a:lnTo>
                    <a:pt x="12472" y="6637"/>
                  </a:lnTo>
                  <a:lnTo>
                    <a:pt x="12496" y="6682"/>
                  </a:lnTo>
                  <a:lnTo>
                    <a:pt x="12517" y="6730"/>
                  </a:lnTo>
                  <a:lnTo>
                    <a:pt x="12539" y="6777"/>
                  </a:lnTo>
                  <a:lnTo>
                    <a:pt x="12560" y="6825"/>
                  </a:lnTo>
                  <a:lnTo>
                    <a:pt x="12578" y="6874"/>
                  </a:lnTo>
                  <a:lnTo>
                    <a:pt x="12596" y="6923"/>
                  </a:lnTo>
                  <a:lnTo>
                    <a:pt x="12612" y="6971"/>
                  </a:lnTo>
                  <a:lnTo>
                    <a:pt x="12627" y="7022"/>
                  </a:lnTo>
                  <a:lnTo>
                    <a:pt x="12640" y="7072"/>
                  </a:lnTo>
                  <a:lnTo>
                    <a:pt x="12652" y="7123"/>
                  </a:lnTo>
                  <a:lnTo>
                    <a:pt x="12664" y="7174"/>
                  </a:lnTo>
                  <a:lnTo>
                    <a:pt x="12673" y="7226"/>
                  </a:lnTo>
                  <a:lnTo>
                    <a:pt x="12681" y="7277"/>
                  </a:lnTo>
                  <a:lnTo>
                    <a:pt x="12689" y="7330"/>
                  </a:lnTo>
                  <a:lnTo>
                    <a:pt x="12695" y="7383"/>
                  </a:lnTo>
                  <a:lnTo>
                    <a:pt x="12699" y="7436"/>
                  </a:lnTo>
                  <a:lnTo>
                    <a:pt x="12702" y="7489"/>
                  </a:lnTo>
                  <a:lnTo>
                    <a:pt x="12704" y="7544"/>
                  </a:lnTo>
                  <a:lnTo>
                    <a:pt x="12705" y="7598"/>
                  </a:lnTo>
                  <a:lnTo>
                    <a:pt x="12705" y="8441"/>
                  </a:lnTo>
                  <a:lnTo>
                    <a:pt x="2954" y="8441"/>
                  </a:lnTo>
                  <a:lnTo>
                    <a:pt x="2954" y="9703"/>
                  </a:lnTo>
                  <a:lnTo>
                    <a:pt x="12705" y="9703"/>
                  </a:lnTo>
                  <a:lnTo>
                    <a:pt x="12705" y="14359"/>
                  </a:lnTo>
                  <a:lnTo>
                    <a:pt x="12704" y="14413"/>
                  </a:lnTo>
                  <a:lnTo>
                    <a:pt x="12702" y="14467"/>
                  </a:lnTo>
                  <a:lnTo>
                    <a:pt x="12699" y="14520"/>
                  </a:lnTo>
                  <a:lnTo>
                    <a:pt x="12695" y="14574"/>
                  </a:lnTo>
                  <a:lnTo>
                    <a:pt x="12689" y="14626"/>
                  </a:lnTo>
                  <a:lnTo>
                    <a:pt x="12681" y="14679"/>
                  </a:lnTo>
                  <a:lnTo>
                    <a:pt x="12673" y="14730"/>
                  </a:lnTo>
                  <a:lnTo>
                    <a:pt x="12664" y="14782"/>
                  </a:lnTo>
                  <a:lnTo>
                    <a:pt x="12652" y="14833"/>
                  </a:lnTo>
                  <a:lnTo>
                    <a:pt x="12640" y="14883"/>
                  </a:lnTo>
                  <a:lnTo>
                    <a:pt x="12627" y="14934"/>
                  </a:lnTo>
                  <a:lnTo>
                    <a:pt x="12612" y="14984"/>
                  </a:lnTo>
                  <a:lnTo>
                    <a:pt x="12596" y="15034"/>
                  </a:lnTo>
                  <a:lnTo>
                    <a:pt x="12578" y="15082"/>
                  </a:lnTo>
                  <a:lnTo>
                    <a:pt x="12560" y="15131"/>
                  </a:lnTo>
                  <a:lnTo>
                    <a:pt x="12539" y="15179"/>
                  </a:lnTo>
                  <a:lnTo>
                    <a:pt x="12517" y="15227"/>
                  </a:lnTo>
                  <a:lnTo>
                    <a:pt x="12496" y="15274"/>
                  </a:lnTo>
                  <a:lnTo>
                    <a:pt x="12472" y="15320"/>
                  </a:lnTo>
                  <a:lnTo>
                    <a:pt x="12448" y="15365"/>
                  </a:lnTo>
                  <a:lnTo>
                    <a:pt x="12423" y="15410"/>
                  </a:lnTo>
                  <a:lnTo>
                    <a:pt x="12398" y="15454"/>
                  </a:lnTo>
                  <a:lnTo>
                    <a:pt x="12371" y="15497"/>
                  </a:lnTo>
                  <a:lnTo>
                    <a:pt x="12343" y="15539"/>
                  </a:lnTo>
                  <a:lnTo>
                    <a:pt x="12314" y="15580"/>
                  </a:lnTo>
                  <a:lnTo>
                    <a:pt x="12284" y="15621"/>
                  </a:lnTo>
                  <a:lnTo>
                    <a:pt x="12254" y="15660"/>
                  </a:lnTo>
                  <a:lnTo>
                    <a:pt x="12222" y="15699"/>
                  </a:lnTo>
                  <a:lnTo>
                    <a:pt x="12190" y="15739"/>
                  </a:lnTo>
                  <a:lnTo>
                    <a:pt x="12156" y="15776"/>
                  </a:lnTo>
                  <a:lnTo>
                    <a:pt x="12122" y="15813"/>
                  </a:lnTo>
                  <a:lnTo>
                    <a:pt x="12087" y="15849"/>
                  </a:lnTo>
                  <a:lnTo>
                    <a:pt x="12051" y="15884"/>
                  </a:lnTo>
                  <a:lnTo>
                    <a:pt x="12014" y="15919"/>
                  </a:lnTo>
                  <a:lnTo>
                    <a:pt x="11976" y="15952"/>
                  </a:lnTo>
                  <a:lnTo>
                    <a:pt x="11938" y="15983"/>
                  </a:lnTo>
                  <a:lnTo>
                    <a:pt x="11899" y="16015"/>
                  </a:lnTo>
                  <a:lnTo>
                    <a:pt x="11858" y="16046"/>
                  </a:lnTo>
                  <a:lnTo>
                    <a:pt x="11818" y="16075"/>
                  </a:lnTo>
                  <a:lnTo>
                    <a:pt x="11776" y="16104"/>
                  </a:lnTo>
                  <a:lnTo>
                    <a:pt x="11734" y="16132"/>
                  </a:lnTo>
                  <a:lnTo>
                    <a:pt x="11690" y="16158"/>
                  </a:lnTo>
                  <a:lnTo>
                    <a:pt x="11646" y="16184"/>
                  </a:lnTo>
                  <a:lnTo>
                    <a:pt x="11602" y="16209"/>
                  </a:lnTo>
                  <a:lnTo>
                    <a:pt x="11556" y="16232"/>
                  </a:lnTo>
                  <a:lnTo>
                    <a:pt x="11509" y="16256"/>
                  </a:lnTo>
                  <a:lnTo>
                    <a:pt x="11462" y="16278"/>
                  </a:lnTo>
                  <a:lnTo>
                    <a:pt x="11414" y="16298"/>
                  </a:lnTo>
                  <a:lnTo>
                    <a:pt x="11366" y="16319"/>
                  </a:lnTo>
                  <a:lnTo>
                    <a:pt x="11316" y="16337"/>
                  </a:lnTo>
                  <a:lnTo>
                    <a:pt x="11268" y="16355"/>
                  </a:lnTo>
                  <a:lnTo>
                    <a:pt x="11218" y="16371"/>
                  </a:lnTo>
                  <a:lnTo>
                    <a:pt x="11168" y="16387"/>
                  </a:lnTo>
                  <a:lnTo>
                    <a:pt x="11117" y="16400"/>
                  </a:lnTo>
                  <a:lnTo>
                    <a:pt x="11065" y="16413"/>
                  </a:lnTo>
                  <a:lnTo>
                    <a:pt x="11015" y="16423"/>
                  </a:lnTo>
                  <a:lnTo>
                    <a:pt x="10962" y="16433"/>
                  </a:lnTo>
                  <a:lnTo>
                    <a:pt x="10911" y="16441"/>
                  </a:lnTo>
                  <a:lnTo>
                    <a:pt x="10858" y="16449"/>
                  </a:lnTo>
                  <a:lnTo>
                    <a:pt x="10806" y="16454"/>
                  </a:lnTo>
                  <a:lnTo>
                    <a:pt x="10752" y="16459"/>
                  </a:lnTo>
                  <a:lnTo>
                    <a:pt x="10698" y="16462"/>
                  </a:lnTo>
                  <a:lnTo>
                    <a:pt x="10644" y="16463"/>
                  </a:lnTo>
                  <a:lnTo>
                    <a:pt x="10590" y="16464"/>
                  </a:lnTo>
                  <a:lnTo>
                    <a:pt x="2110" y="16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Sparkasse Head"/>
                <a:cs typeface="Sparkasse Head"/>
              </a:endParaRPr>
            </a:p>
          </p:txBody>
        </p:sp>
      </p:grpSp>
      <p:pic>
        <p:nvPicPr>
          <p:cNvPr id="15" name="Grafik 14" descr="Ein Bild, das Text enthält.&#10;&#10;Automatisch generierte Beschreibung">
            <a:extLst>
              <a:ext uri="{FF2B5EF4-FFF2-40B4-BE49-F238E27FC236}">
                <a16:creationId xmlns:a16="http://schemas.microsoft.com/office/drawing/2014/main" id="{FEA5997A-E551-4740-BF8B-257B879A541B}"/>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1796501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sübersicht SPK">
    <p:spTree>
      <p:nvGrpSpPr>
        <p:cNvPr id="1" name=""/>
        <p:cNvGrpSpPr/>
        <p:nvPr/>
      </p:nvGrpSpPr>
      <p:grpSpPr>
        <a:xfrm>
          <a:off x="0" y="0"/>
          <a:ext cx="0" cy="0"/>
          <a:chOff x="0" y="0"/>
          <a:chExt cx="0" cy="0"/>
        </a:xfrm>
      </p:grpSpPr>
      <p:sp>
        <p:nvSpPr>
          <p:cNvPr id="10" name="Rechteck 9"/>
          <p:cNvSpPr/>
          <p:nvPr userDrawn="1"/>
        </p:nvSpPr>
        <p:spPr>
          <a:xfrm>
            <a:off x="0" y="0"/>
            <a:ext cx="3060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422275"/>
            <a:ext cx="3060026" cy="5886450"/>
          </a:xfrm>
        </p:spPr>
        <p:txBody>
          <a:bodyPr anchor="ctr" anchorCtr="0"/>
          <a:lstStyle>
            <a:lvl1pPr>
              <a:defRPr sz="4000">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422275"/>
            <a:ext cx="6075362" cy="5886450"/>
          </a:xfrm>
        </p:spPr>
        <p:txBody>
          <a:bodyPr anchor="ctr" anchorCtr="0"/>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pic>
        <p:nvPicPr>
          <p:cNvPr id="7" name="Grafik 6" descr="Ein Bild, das Text enthält.&#10;&#10;Automatisch generierte Beschreibung">
            <a:extLst>
              <a:ext uri="{FF2B5EF4-FFF2-40B4-BE49-F238E27FC236}">
                <a16:creationId xmlns:a16="http://schemas.microsoft.com/office/drawing/2014/main" id="{E28E35B4-1D23-428F-9E33-E8FDD890D3AC}"/>
              </a:ext>
            </a:extLst>
          </p:cNvPr>
          <p:cNvPicPr>
            <a:picLocks noChangeAspect="1"/>
          </p:cNvPicPr>
          <p:nvPr userDrawn="1"/>
        </p:nvPicPr>
        <p:blipFill>
          <a:blip r:embed="rId2"/>
          <a:stretch>
            <a:fillRect/>
          </a:stretch>
        </p:blipFill>
        <p:spPr>
          <a:xfrm>
            <a:off x="25200" y="6217200"/>
            <a:ext cx="2227500" cy="594000"/>
          </a:xfrm>
          <a:prstGeom prst="rect">
            <a:avLst/>
          </a:prstGeom>
        </p:spPr>
      </p:pic>
    </p:spTree>
    <p:extLst>
      <p:ext uri="{BB962C8B-B14F-4D97-AF65-F5344CB8AC3E}">
        <p14:creationId xmlns:p14="http://schemas.microsoft.com/office/powerpoint/2010/main" val="140287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nchline rot SPK">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9144000" cy="5686916"/>
          </a:xfrm>
        </p:spPr>
        <p:txBody>
          <a:bodyPr tIns="1080000" anchor="t" anchorCtr="0"/>
          <a:lstStyle>
            <a:lvl1pPr>
              <a:defRPr sz="4000">
                <a:solidFill>
                  <a:schemeClr val="tx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84FDC53A-3975-DE4E-9A2C-B3DD4C55E4D4}" type="slidenum">
              <a:rPr lang="de-DE" smtClean="0"/>
              <a:pPr/>
              <a:t>‹Nº›</a:t>
            </a:fld>
            <a:endParaRPr lang="de-DE"/>
          </a:p>
        </p:txBody>
      </p:sp>
    </p:spTree>
    <p:extLst>
      <p:ext uri="{BB962C8B-B14F-4D97-AF65-F5344CB8AC3E}">
        <p14:creationId xmlns:p14="http://schemas.microsoft.com/office/powerpoint/2010/main" val="25158447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chart 3 SPK">
    <p:spTree>
      <p:nvGrpSpPr>
        <p:cNvPr id="1" name=""/>
        <p:cNvGrpSpPr/>
        <p:nvPr/>
      </p:nvGrpSpPr>
      <p:grpSpPr>
        <a:xfrm>
          <a:off x="0" y="0"/>
          <a:ext cx="0" cy="0"/>
          <a:chOff x="0" y="0"/>
          <a:chExt cx="0" cy="0"/>
        </a:xfrm>
      </p:grpSpPr>
      <p:sp>
        <p:nvSpPr>
          <p:cNvPr id="17" name="Rechteck 16"/>
          <p:cNvSpPr/>
          <p:nvPr userDrawn="1"/>
        </p:nvSpPr>
        <p:spPr>
          <a:xfrm>
            <a:off x="4572000" y="3445852"/>
            <a:ext cx="4572000" cy="34121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Bildplatzhalter 4"/>
          <p:cNvSpPr>
            <a:spLocks noGrp="1"/>
          </p:cNvSpPr>
          <p:nvPr>
            <p:ph type="pic" sz="quarter" idx="10" hasCustomPrompt="1"/>
          </p:nvPr>
        </p:nvSpPr>
        <p:spPr>
          <a:xfrm>
            <a:off x="0" y="0"/>
            <a:ext cx="4572000" cy="6866467"/>
          </a:xfrm>
          <a:solidFill>
            <a:schemeClr val="accent3"/>
          </a:solidFill>
        </p:spPr>
        <p:txBody>
          <a:bodyPr anchor="ctr" anchorCtr="0"/>
          <a:lstStyle>
            <a:lvl1pPr algn="ctr">
              <a:defRPr sz="900">
                <a:solidFill>
                  <a:srgbClr val="FFFFFF"/>
                </a:solidFill>
              </a:defRPr>
            </a:lvl1pPr>
          </a:lstStyle>
          <a:p>
            <a:pPr lvl="0"/>
            <a:r>
              <a:rPr lang="de-DE"/>
              <a:t>Bild oder Grafik hier platzieren</a:t>
            </a:r>
          </a:p>
        </p:txBody>
      </p:sp>
      <p:sp>
        <p:nvSpPr>
          <p:cNvPr id="2" name="Titel 1"/>
          <p:cNvSpPr>
            <a:spLocks noGrp="1"/>
          </p:cNvSpPr>
          <p:nvPr>
            <p:ph type="ctrTitle" hasCustomPrompt="1"/>
          </p:nvPr>
        </p:nvSpPr>
        <p:spPr>
          <a:xfrm>
            <a:off x="4572000" y="8369"/>
            <a:ext cx="4572000" cy="2652545"/>
          </a:xfrm>
        </p:spPr>
        <p:txBody>
          <a:bodyPr lIns="360000" tIns="360000" bIns="180000" anchor="t" anchorCtr="0"/>
          <a:lstStyle>
            <a:lvl1pPr>
              <a:defRPr sz="4000">
                <a:solidFill>
                  <a:schemeClr val="tx2"/>
                </a:solidFill>
              </a:defRPr>
            </a:lvl1pPr>
          </a:lstStyle>
          <a:p>
            <a:r>
              <a:rPr lang="de-DE"/>
              <a:t>Mastertitel-format bearbeiten</a:t>
            </a:r>
            <a:endParaRPr lang="en-GB"/>
          </a:p>
        </p:txBody>
      </p:sp>
      <p:sp>
        <p:nvSpPr>
          <p:cNvPr id="3" name="Untertitel 2"/>
          <p:cNvSpPr>
            <a:spLocks noGrp="1"/>
          </p:cNvSpPr>
          <p:nvPr>
            <p:ph type="subTitle" idx="1"/>
          </p:nvPr>
        </p:nvSpPr>
        <p:spPr>
          <a:xfrm>
            <a:off x="4572000" y="2660915"/>
            <a:ext cx="4572000" cy="784937"/>
          </a:xfrm>
        </p:spPr>
        <p:txBody>
          <a:bodyPr lIns="360000" tIns="180000"/>
          <a:lstStyle>
            <a:lvl1pPr marL="0" indent="0" algn="l">
              <a:buNone/>
              <a:defRPr b="1">
                <a:solidFill>
                  <a:schemeClr val="tx2"/>
                </a:solidFill>
                <a:latin typeface="Sparkasse Rg" panose="020B0504050602020204" pitchFamily="34" charset="0"/>
                <a:cs typeface="Sparkasse Rg" panose="020B05040506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GB"/>
          </a:p>
        </p:txBody>
      </p:sp>
      <p:pic>
        <p:nvPicPr>
          <p:cNvPr id="7"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1798" y="3979689"/>
            <a:ext cx="1572404" cy="2013124"/>
          </a:xfrm>
          <a:prstGeom prst="rect">
            <a:avLst/>
          </a:prstGeom>
        </p:spPr>
      </p:pic>
    </p:spTree>
    <p:extLst>
      <p:ext uri="{BB962C8B-B14F-4D97-AF65-F5344CB8AC3E}">
        <p14:creationId xmlns:p14="http://schemas.microsoft.com/office/powerpoint/2010/main" val="3425378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Bildchart 1 SPK">
    <p:spTree>
      <p:nvGrpSpPr>
        <p:cNvPr id="1" name=""/>
        <p:cNvGrpSpPr/>
        <p:nvPr/>
      </p:nvGrpSpPr>
      <p:grpSpPr>
        <a:xfrm>
          <a:off x="0" y="0"/>
          <a:ext cx="0" cy="0"/>
          <a:chOff x="0" y="0"/>
          <a:chExt cx="0" cy="0"/>
        </a:xfrm>
      </p:grpSpPr>
      <p:sp>
        <p:nvSpPr>
          <p:cNvPr id="7" name="Bildplatzhalter 6"/>
          <p:cNvSpPr>
            <a:spLocks noGrp="1"/>
          </p:cNvSpPr>
          <p:nvPr>
            <p:ph type="pic" sz="quarter" idx="15" hasCustomPrompt="1"/>
          </p:nvPr>
        </p:nvSpPr>
        <p:spPr>
          <a:xfrm>
            <a:off x="0" y="3426883"/>
            <a:ext cx="9144000" cy="3431116"/>
          </a:xfrm>
          <a:solidFill>
            <a:schemeClr val="accent3"/>
          </a:solidFill>
        </p:spPr>
        <p:txBody>
          <a:bodyPr anchor="ctr" anchorCtr="1"/>
          <a:lstStyle>
            <a:lvl1pPr algn="ctr">
              <a:defRPr sz="900">
                <a:solidFill>
                  <a:schemeClr val="bg1"/>
                </a:solidFill>
              </a:defRPr>
            </a:lvl1pPr>
          </a:lstStyle>
          <a:p>
            <a:pPr lvl="0"/>
            <a:r>
              <a:rPr lang="de-DE"/>
              <a:t>Bild oder Grafik hier platzieren</a:t>
            </a:r>
          </a:p>
        </p:txBody>
      </p:sp>
      <p:sp>
        <p:nvSpPr>
          <p:cNvPr id="10" name="Rechteck 9"/>
          <p:cNvSpPr/>
          <p:nvPr userDrawn="1"/>
        </p:nvSpPr>
        <p:spPr>
          <a:xfrm>
            <a:off x="0" y="1"/>
            <a:ext cx="3060000" cy="34268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025652"/>
          </a:xfrm>
        </p:spPr>
        <p:txBody>
          <a:bodyPr/>
          <a:lstStyle>
            <a:lvl1pPr>
              <a:defRPr>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2"/>
            <a:ext cx="6075362" cy="3426887"/>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9" name="Textplatzhalter 28"/>
          <p:cNvSpPr>
            <a:spLocks noGrp="1"/>
          </p:cNvSpPr>
          <p:nvPr>
            <p:ph type="body" sz="quarter" idx="14"/>
          </p:nvPr>
        </p:nvSpPr>
        <p:spPr>
          <a:xfrm>
            <a:off x="0" y="2021418"/>
            <a:ext cx="3068638" cy="1405465"/>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de-DE"/>
              <a:t>Mastertextformat bearbeiten</a:t>
            </a:r>
          </a:p>
        </p:txBody>
      </p:sp>
    </p:spTree>
    <p:extLst>
      <p:ext uri="{BB962C8B-B14F-4D97-AF65-F5344CB8AC3E}">
        <p14:creationId xmlns:p14="http://schemas.microsoft.com/office/powerpoint/2010/main" val="1930784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und Bildchart mehrere Bilder SPK">
    <p:spTree>
      <p:nvGrpSpPr>
        <p:cNvPr id="1" name=""/>
        <p:cNvGrpSpPr/>
        <p:nvPr/>
      </p:nvGrpSpPr>
      <p:grpSpPr>
        <a:xfrm>
          <a:off x="0" y="0"/>
          <a:ext cx="0" cy="0"/>
          <a:chOff x="0" y="0"/>
          <a:chExt cx="0" cy="0"/>
        </a:xfrm>
      </p:grpSpPr>
      <p:sp>
        <p:nvSpPr>
          <p:cNvPr id="11" name="Rechteck 10"/>
          <p:cNvSpPr/>
          <p:nvPr userDrawn="1"/>
        </p:nvSpPr>
        <p:spPr>
          <a:xfrm>
            <a:off x="0" y="3431117"/>
            <a:ext cx="9144000" cy="34268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Bildplatzhalter 6"/>
          <p:cNvSpPr>
            <a:spLocks noGrp="1"/>
          </p:cNvSpPr>
          <p:nvPr>
            <p:ph type="pic" sz="quarter" idx="16" hasCustomPrompt="1"/>
          </p:nvPr>
        </p:nvSpPr>
        <p:spPr>
          <a:xfrm>
            <a:off x="3060000" y="3431117"/>
            <a:ext cx="3023999" cy="3431116"/>
          </a:xfrm>
          <a:solidFill>
            <a:schemeClr val="accent3"/>
          </a:solidFill>
        </p:spPr>
        <p:txBody>
          <a:bodyPr anchor="ctr" anchorCtr="1"/>
          <a:lstStyle>
            <a:lvl1pPr algn="ctr">
              <a:defRPr sz="900">
                <a:solidFill>
                  <a:schemeClr val="bg1"/>
                </a:solidFill>
              </a:defRPr>
            </a:lvl1pPr>
          </a:lstStyle>
          <a:p>
            <a:pPr lvl="0"/>
            <a:r>
              <a:rPr lang="de-DE"/>
              <a:t>Bild oder Grafik hier platzieren</a:t>
            </a:r>
          </a:p>
        </p:txBody>
      </p:sp>
      <p:sp>
        <p:nvSpPr>
          <p:cNvPr id="13" name="Bildplatzhalter 6"/>
          <p:cNvSpPr>
            <a:spLocks noGrp="1"/>
          </p:cNvSpPr>
          <p:nvPr>
            <p:ph type="pic" sz="quarter" idx="17" hasCustomPrompt="1"/>
          </p:nvPr>
        </p:nvSpPr>
        <p:spPr>
          <a:xfrm>
            <a:off x="6084000" y="3431117"/>
            <a:ext cx="3060000" cy="3431116"/>
          </a:xfrm>
          <a:solidFill>
            <a:schemeClr val="accent3"/>
          </a:solidFill>
        </p:spPr>
        <p:txBody>
          <a:bodyPr anchor="ctr" anchorCtr="1"/>
          <a:lstStyle>
            <a:lvl1pPr algn="ctr">
              <a:defRPr sz="900">
                <a:solidFill>
                  <a:schemeClr val="bg1"/>
                </a:solidFill>
              </a:defRPr>
            </a:lvl1pPr>
          </a:lstStyle>
          <a:p>
            <a:pPr lvl="0"/>
            <a:r>
              <a:rPr lang="de-DE"/>
              <a:t>Bild oder Grafik hier platzieren</a:t>
            </a:r>
          </a:p>
        </p:txBody>
      </p:sp>
      <p:sp>
        <p:nvSpPr>
          <p:cNvPr id="7" name="Bildplatzhalter 6"/>
          <p:cNvSpPr>
            <a:spLocks noGrp="1"/>
          </p:cNvSpPr>
          <p:nvPr>
            <p:ph type="pic" sz="quarter" idx="15" hasCustomPrompt="1"/>
          </p:nvPr>
        </p:nvSpPr>
        <p:spPr>
          <a:xfrm>
            <a:off x="0" y="3426883"/>
            <a:ext cx="3060000" cy="3431116"/>
          </a:xfrm>
          <a:solidFill>
            <a:schemeClr val="accent3"/>
          </a:solidFill>
        </p:spPr>
        <p:txBody>
          <a:bodyPr anchor="ctr" anchorCtr="1"/>
          <a:lstStyle>
            <a:lvl1pPr algn="ctr">
              <a:defRPr sz="900">
                <a:solidFill>
                  <a:schemeClr val="bg1"/>
                </a:solidFill>
              </a:defRPr>
            </a:lvl1pPr>
          </a:lstStyle>
          <a:p>
            <a:pPr lvl="0"/>
            <a:r>
              <a:rPr lang="de-DE"/>
              <a:t>Bild oder Grafik hier platzieren</a:t>
            </a:r>
          </a:p>
        </p:txBody>
      </p:sp>
      <p:sp>
        <p:nvSpPr>
          <p:cNvPr id="10" name="Rechteck 9"/>
          <p:cNvSpPr/>
          <p:nvPr userDrawn="1"/>
        </p:nvSpPr>
        <p:spPr>
          <a:xfrm>
            <a:off x="0" y="1"/>
            <a:ext cx="3060000" cy="34268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025652"/>
          </a:xfrm>
        </p:spPr>
        <p:txBody>
          <a:bodyPr/>
          <a:lstStyle>
            <a:lvl1pPr>
              <a:defRPr>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2"/>
            <a:ext cx="6075362" cy="3426887"/>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9" name="Textplatzhalter 28"/>
          <p:cNvSpPr>
            <a:spLocks noGrp="1"/>
          </p:cNvSpPr>
          <p:nvPr>
            <p:ph type="body" sz="quarter" idx="14"/>
          </p:nvPr>
        </p:nvSpPr>
        <p:spPr>
          <a:xfrm>
            <a:off x="0" y="2021418"/>
            <a:ext cx="3068638" cy="1405465"/>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de-DE"/>
              <a:t>Mastertextformat bearbeiten</a:t>
            </a:r>
          </a:p>
        </p:txBody>
      </p:sp>
    </p:spTree>
    <p:extLst>
      <p:ext uri="{BB962C8B-B14F-4D97-AF65-F5344CB8AC3E}">
        <p14:creationId xmlns:p14="http://schemas.microsoft.com/office/powerpoint/2010/main" val="2977012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trenner 4 Bild SPK">
    <p:spTree>
      <p:nvGrpSpPr>
        <p:cNvPr id="1" name=""/>
        <p:cNvGrpSpPr/>
        <p:nvPr/>
      </p:nvGrpSpPr>
      <p:grpSpPr>
        <a:xfrm>
          <a:off x="0" y="0"/>
          <a:ext cx="0" cy="0"/>
          <a:chOff x="0" y="0"/>
          <a:chExt cx="0" cy="0"/>
        </a:xfrm>
      </p:grpSpPr>
      <p:sp>
        <p:nvSpPr>
          <p:cNvPr id="31" name="Bildplatzhalter 30"/>
          <p:cNvSpPr>
            <a:spLocks noGrp="1"/>
          </p:cNvSpPr>
          <p:nvPr>
            <p:ph type="pic" sz="quarter" idx="15" hasCustomPrompt="1"/>
          </p:nvPr>
        </p:nvSpPr>
        <p:spPr>
          <a:xfrm>
            <a:off x="1" y="0"/>
            <a:ext cx="9144001" cy="6858000"/>
          </a:xfrm>
          <a:solidFill>
            <a:schemeClr val="accent3"/>
          </a:solidFill>
        </p:spPr>
        <p:txBody>
          <a:bodyPr anchor="ctr" anchorCtr="1"/>
          <a:lstStyle>
            <a:lvl1pPr marL="0" marR="0" indent="0" algn="ctr" defTabSz="457200" rtl="0" eaLnBrk="1" fontAlgn="auto" latinLnBrk="0" hangingPunct="1">
              <a:lnSpc>
                <a:spcPct val="100000"/>
              </a:lnSpc>
              <a:spcBef>
                <a:spcPts val="600"/>
              </a:spcBef>
              <a:spcAft>
                <a:spcPts val="0"/>
              </a:spcAft>
              <a:buClr>
                <a:schemeClr val="tx2"/>
              </a:buClr>
              <a:buSzTx/>
              <a:buFont typeface="Wingdings" charset="2"/>
              <a:buNone/>
              <a:tabLst/>
              <a:defRPr sz="900">
                <a:solidFill>
                  <a:schemeClr val="bg1"/>
                </a:solidFill>
              </a:defRPr>
            </a:lvl1pPr>
          </a:lstStyle>
          <a:p>
            <a:pPr lvl="0"/>
            <a:r>
              <a:rPr lang="de-DE"/>
              <a:t>Bild oder Grafik hier platzieren</a:t>
            </a:r>
          </a:p>
        </p:txBody>
      </p:sp>
      <p:sp>
        <p:nvSpPr>
          <p:cNvPr id="2" name="Titel 1"/>
          <p:cNvSpPr>
            <a:spLocks noGrp="1"/>
          </p:cNvSpPr>
          <p:nvPr>
            <p:ph type="title"/>
          </p:nvPr>
        </p:nvSpPr>
        <p:spPr>
          <a:xfrm>
            <a:off x="0" y="0"/>
            <a:ext cx="9144000" cy="2948773"/>
          </a:xfrm>
          <a:effectLst>
            <a:outerShdw blurRad="50800" dist="38100" dir="2700000" algn="tl" rotWithShape="0">
              <a:prstClr val="black">
                <a:alpha val="40000"/>
              </a:prstClr>
            </a:outerShdw>
          </a:effectLst>
        </p:spPr>
        <p:txBody>
          <a:bodyPr tIns="388800"/>
          <a:lstStyle>
            <a:lvl1pPr>
              <a:lnSpc>
                <a:spcPct val="80000"/>
              </a:lnSpc>
              <a:defRPr sz="5400">
                <a:solidFill>
                  <a:schemeClr val="bg1"/>
                </a:solidFill>
              </a:defRPr>
            </a:lvl1pPr>
          </a:lstStyle>
          <a:p>
            <a:r>
              <a:rPr lang="de-DE"/>
              <a:t>Mastertitelformat bearbeiten</a:t>
            </a:r>
            <a:endParaRPr lang="en-GB"/>
          </a:p>
        </p:txBody>
      </p:sp>
    </p:spTree>
    <p:extLst>
      <p:ext uri="{BB962C8B-B14F-4D97-AF65-F5344CB8AC3E}">
        <p14:creationId xmlns:p14="http://schemas.microsoft.com/office/powerpoint/2010/main" val="33028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chart Piktogramm1 SPK">
    <p:spTree>
      <p:nvGrpSpPr>
        <p:cNvPr id="1" name=""/>
        <p:cNvGrpSpPr/>
        <p:nvPr/>
      </p:nvGrpSpPr>
      <p:grpSpPr>
        <a:xfrm>
          <a:off x="0" y="0"/>
          <a:ext cx="0" cy="0"/>
          <a:chOff x="0" y="0"/>
          <a:chExt cx="0" cy="0"/>
        </a:xfrm>
      </p:grpSpPr>
      <p:sp>
        <p:nvSpPr>
          <p:cNvPr id="16" name="Rechteck 15"/>
          <p:cNvSpPr/>
          <p:nvPr userDrawn="1"/>
        </p:nvSpPr>
        <p:spPr>
          <a:xfrm>
            <a:off x="4572000" y="3445852"/>
            <a:ext cx="4572000" cy="34121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hteck 7"/>
          <p:cNvSpPr/>
          <p:nvPr userDrawn="1"/>
        </p:nvSpPr>
        <p:spPr>
          <a:xfrm>
            <a:off x="1" y="0"/>
            <a:ext cx="4571999" cy="34458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el 1"/>
          <p:cNvSpPr>
            <a:spLocks noGrp="1"/>
          </p:cNvSpPr>
          <p:nvPr>
            <p:ph type="ctrTitle" hasCustomPrompt="1"/>
          </p:nvPr>
        </p:nvSpPr>
        <p:spPr>
          <a:xfrm>
            <a:off x="4572000" y="8368"/>
            <a:ext cx="4572000" cy="3437483"/>
          </a:xfrm>
        </p:spPr>
        <p:txBody>
          <a:bodyPr lIns="360000" tIns="180000" bIns="180000" anchor="ctr" anchorCtr="0"/>
          <a:lstStyle>
            <a:lvl1pPr>
              <a:defRPr sz="4000">
                <a:solidFill>
                  <a:schemeClr val="tx2"/>
                </a:solidFill>
              </a:defRPr>
            </a:lvl1pPr>
          </a:lstStyle>
          <a:p>
            <a:r>
              <a:rPr lang="de-DE"/>
              <a:t>Mastertitel-format bearbeiten</a:t>
            </a:r>
            <a:endParaRPr lang="en-GB"/>
          </a:p>
        </p:txBody>
      </p:sp>
      <p:sp>
        <p:nvSpPr>
          <p:cNvPr id="3" name="Untertitel 2"/>
          <p:cNvSpPr>
            <a:spLocks noGrp="1"/>
          </p:cNvSpPr>
          <p:nvPr>
            <p:ph type="subTitle" idx="1"/>
          </p:nvPr>
        </p:nvSpPr>
        <p:spPr>
          <a:xfrm>
            <a:off x="0" y="3445852"/>
            <a:ext cx="4572000" cy="2623162"/>
          </a:xfrm>
        </p:spPr>
        <p:txBody>
          <a:bodyPr lIns="360000"/>
          <a:lstStyle>
            <a:lvl1pPr marL="0" indent="0" algn="l">
              <a:buNone/>
              <a:defRPr b="1">
                <a:solidFill>
                  <a:schemeClr val="tx2"/>
                </a:solidFill>
                <a:latin typeface="Sparkasse Rg" panose="020B0504050602020204" pitchFamily="34" charset="0"/>
                <a:cs typeface="Sparkasse Rg" panose="020B05040506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24"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9371" y="615777"/>
            <a:ext cx="1572404" cy="2013124"/>
          </a:xfrm>
          <a:prstGeom prst="rect">
            <a:avLst/>
          </a:prstGeom>
        </p:spPr>
      </p:pic>
      <p:grpSp>
        <p:nvGrpSpPr>
          <p:cNvPr id="32" name="Group 4"/>
          <p:cNvGrpSpPr>
            <a:grpSpLocks noChangeAspect="1"/>
          </p:cNvGrpSpPr>
          <p:nvPr userDrawn="1"/>
        </p:nvGrpSpPr>
        <p:grpSpPr bwMode="auto">
          <a:xfrm>
            <a:off x="5935527" y="4109502"/>
            <a:ext cx="1844946" cy="1883311"/>
            <a:chOff x="1407" y="-558"/>
            <a:chExt cx="3174" cy="3240"/>
          </a:xfrm>
        </p:grpSpPr>
        <p:sp>
          <p:nvSpPr>
            <p:cNvPr id="33" name="AutoShape 3"/>
            <p:cNvSpPr>
              <a:spLocks noChangeAspect="1" noChangeArrowheads="1" noTextEdit="1"/>
            </p:cNvSpPr>
            <p:nvPr/>
          </p:nvSpPr>
          <p:spPr bwMode="auto">
            <a:xfrm>
              <a:off x="1407" y="-558"/>
              <a:ext cx="3174"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Freeform 5"/>
            <p:cNvSpPr>
              <a:spLocks/>
            </p:cNvSpPr>
            <p:nvPr/>
          </p:nvSpPr>
          <p:spPr bwMode="auto">
            <a:xfrm>
              <a:off x="2571" y="-558"/>
              <a:ext cx="839" cy="838"/>
            </a:xfrm>
            <a:custGeom>
              <a:avLst/>
              <a:gdLst>
                <a:gd name="T0" fmla="*/ 19 w 126"/>
                <a:gd name="T1" fmla="*/ 107 h 126"/>
                <a:gd name="T2" fmla="*/ 39 w 126"/>
                <a:gd name="T3" fmla="*/ 121 h 126"/>
                <a:gd name="T4" fmla="*/ 64 w 126"/>
                <a:gd name="T5" fmla="*/ 126 h 126"/>
                <a:gd name="T6" fmla="*/ 88 w 126"/>
                <a:gd name="T7" fmla="*/ 121 h 126"/>
                <a:gd name="T8" fmla="*/ 108 w 126"/>
                <a:gd name="T9" fmla="*/ 107 h 126"/>
                <a:gd name="T10" fmla="*/ 122 w 126"/>
                <a:gd name="T11" fmla="*/ 87 h 126"/>
                <a:gd name="T12" fmla="*/ 126 w 126"/>
                <a:gd name="T13" fmla="*/ 63 h 126"/>
                <a:gd name="T14" fmla="*/ 122 w 126"/>
                <a:gd name="T15" fmla="*/ 39 h 126"/>
                <a:gd name="T16" fmla="*/ 108 w 126"/>
                <a:gd name="T17" fmla="*/ 19 h 126"/>
                <a:gd name="T18" fmla="*/ 88 w 126"/>
                <a:gd name="T19" fmla="*/ 5 h 126"/>
                <a:gd name="T20" fmla="*/ 64 w 126"/>
                <a:gd name="T21" fmla="*/ 0 h 126"/>
                <a:gd name="T22" fmla="*/ 39 w 126"/>
                <a:gd name="T23" fmla="*/ 5 h 126"/>
                <a:gd name="T24" fmla="*/ 19 w 126"/>
                <a:gd name="T25" fmla="*/ 19 h 126"/>
                <a:gd name="T26" fmla="*/ 5 w 126"/>
                <a:gd name="T27" fmla="*/ 39 h 126"/>
                <a:gd name="T28" fmla="*/ 0 w 126"/>
                <a:gd name="T29" fmla="*/ 63 h 126"/>
                <a:gd name="T30" fmla="*/ 5 w 126"/>
                <a:gd name="T31" fmla="*/ 87 h 126"/>
                <a:gd name="T32" fmla="*/ 19 w 126"/>
                <a:gd name="T33"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26">
                  <a:moveTo>
                    <a:pt x="19" y="107"/>
                  </a:moveTo>
                  <a:cubicBezTo>
                    <a:pt x="25" y="113"/>
                    <a:pt x="31" y="118"/>
                    <a:pt x="39" y="121"/>
                  </a:cubicBezTo>
                  <a:cubicBezTo>
                    <a:pt x="47" y="124"/>
                    <a:pt x="55" y="126"/>
                    <a:pt x="64" y="126"/>
                  </a:cubicBezTo>
                  <a:cubicBezTo>
                    <a:pt x="72" y="126"/>
                    <a:pt x="80" y="124"/>
                    <a:pt x="88" y="121"/>
                  </a:cubicBezTo>
                  <a:cubicBezTo>
                    <a:pt x="96" y="118"/>
                    <a:pt x="102" y="113"/>
                    <a:pt x="108" y="107"/>
                  </a:cubicBezTo>
                  <a:cubicBezTo>
                    <a:pt x="114" y="102"/>
                    <a:pt x="118" y="95"/>
                    <a:pt x="122" y="87"/>
                  </a:cubicBezTo>
                  <a:cubicBezTo>
                    <a:pt x="125" y="80"/>
                    <a:pt x="126" y="72"/>
                    <a:pt x="126" y="63"/>
                  </a:cubicBezTo>
                  <a:cubicBezTo>
                    <a:pt x="126" y="54"/>
                    <a:pt x="125" y="46"/>
                    <a:pt x="122" y="39"/>
                  </a:cubicBezTo>
                  <a:cubicBezTo>
                    <a:pt x="118" y="31"/>
                    <a:pt x="114" y="24"/>
                    <a:pt x="108" y="19"/>
                  </a:cubicBezTo>
                  <a:cubicBezTo>
                    <a:pt x="102" y="13"/>
                    <a:pt x="96" y="8"/>
                    <a:pt x="88" y="5"/>
                  </a:cubicBezTo>
                  <a:cubicBezTo>
                    <a:pt x="80" y="2"/>
                    <a:pt x="72" y="0"/>
                    <a:pt x="64" y="0"/>
                  </a:cubicBezTo>
                  <a:cubicBezTo>
                    <a:pt x="55" y="0"/>
                    <a:pt x="47" y="2"/>
                    <a:pt x="39" y="5"/>
                  </a:cubicBezTo>
                  <a:cubicBezTo>
                    <a:pt x="31" y="8"/>
                    <a:pt x="25" y="13"/>
                    <a:pt x="19" y="19"/>
                  </a:cubicBezTo>
                  <a:cubicBezTo>
                    <a:pt x="13" y="24"/>
                    <a:pt x="9" y="31"/>
                    <a:pt x="5" y="39"/>
                  </a:cubicBezTo>
                  <a:cubicBezTo>
                    <a:pt x="2" y="46"/>
                    <a:pt x="0" y="54"/>
                    <a:pt x="0" y="63"/>
                  </a:cubicBezTo>
                  <a:cubicBezTo>
                    <a:pt x="0" y="72"/>
                    <a:pt x="2" y="80"/>
                    <a:pt x="5" y="87"/>
                  </a:cubicBezTo>
                  <a:cubicBezTo>
                    <a:pt x="9" y="95"/>
                    <a:pt x="13" y="102"/>
                    <a:pt x="19" y="10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Freeform 6"/>
            <p:cNvSpPr>
              <a:spLocks/>
            </p:cNvSpPr>
            <p:nvPr/>
          </p:nvSpPr>
          <p:spPr bwMode="auto">
            <a:xfrm>
              <a:off x="1879" y="613"/>
              <a:ext cx="2230" cy="1470"/>
            </a:xfrm>
            <a:custGeom>
              <a:avLst/>
              <a:gdLst>
                <a:gd name="T0" fmla="*/ 0 w 2230"/>
                <a:gd name="T1" fmla="*/ 1470 h 1470"/>
                <a:gd name="T2" fmla="*/ 0 w 2230"/>
                <a:gd name="T3" fmla="*/ 0 h 1470"/>
                <a:gd name="T4" fmla="*/ 1291 w 2230"/>
                <a:gd name="T5" fmla="*/ 0 h 1470"/>
                <a:gd name="T6" fmla="*/ 2230 w 2230"/>
                <a:gd name="T7" fmla="*/ 1344 h 1470"/>
                <a:gd name="T8" fmla="*/ 2230 w 2230"/>
                <a:gd name="T9" fmla="*/ 1470 h 1470"/>
                <a:gd name="T10" fmla="*/ 0 w 2230"/>
                <a:gd name="T11" fmla="*/ 1470 h 1470"/>
              </a:gdLst>
              <a:ahLst/>
              <a:cxnLst>
                <a:cxn ang="0">
                  <a:pos x="T0" y="T1"/>
                </a:cxn>
                <a:cxn ang="0">
                  <a:pos x="T2" y="T3"/>
                </a:cxn>
                <a:cxn ang="0">
                  <a:pos x="T4" y="T5"/>
                </a:cxn>
                <a:cxn ang="0">
                  <a:pos x="T6" y="T7"/>
                </a:cxn>
                <a:cxn ang="0">
                  <a:pos x="T8" y="T9"/>
                </a:cxn>
                <a:cxn ang="0">
                  <a:pos x="T10" y="T11"/>
                </a:cxn>
              </a:cxnLst>
              <a:rect l="0" t="0" r="r" b="b"/>
              <a:pathLst>
                <a:path w="2230" h="1470">
                  <a:moveTo>
                    <a:pt x="0" y="1470"/>
                  </a:moveTo>
                  <a:lnTo>
                    <a:pt x="0" y="0"/>
                  </a:lnTo>
                  <a:lnTo>
                    <a:pt x="1291" y="0"/>
                  </a:lnTo>
                  <a:lnTo>
                    <a:pt x="2230" y="1344"/>
                  </a:lnTo>
                  <a:lnTo>
                    <a:pt x="2230" y="1470"/>
                  </a:lnTo>
                  <a:lnTo>
                    <a:pt x="0" y="14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Freeform 7"/>
            <p:cNvSpPr>
              <a:spLocks noEditPoints="1"/>
            </p:cNvSpPr>
            <p:nvPr/>
          </p:nvSpPr>
          <p:spPr bwMode="auto">
            <a:xfrm>
              <a:off x="1806" y="533"/>
              <a:ext cx="2376" cy="1630"/>
            </a:xfrm>
            <a:custGeom>
              <a:avLst/>
              <a:gdLst>
                <a:gd name="T0" fmla="*/ 199 w 357"/>
                <a:gd name="T1" fmla="*/ 23 h 245"/>
                <a:gd name="T2" fmla="*/ 206 w 357"/>
                <a:gd name="T3" fmla="*/ 34 h 245"/>
                <a:gd name="T4" fmla="*/ 318 w 357"/>
                <a:gd name="T5" fmla="*/ 194 h 245"/>
                <a:gd name="T6" fmla="*/ 334 w 357"/>
                <a:gd name="T7" fmla="*/ 218 h 245"/>
                <a:gd name="T8" fmla="*/ 334 w 357"/>
                <a:gd name="T9" fmla="*/ 222 h 245"/>
                <a:gd name="T10" fmla="*/ 23 w 357"/>
                <a:gd name="T11" fmla="*/ 222 h 245"/>
                <a:gd name="T12" fmla="*/ 23 w 357"/>
                <a:gd name="T13" fmla="*/ 23 h 245"/>
                <a:gd name="T14" fmla="*/ 199 w 357"/>
                <a:gd name="T15" fmla="*/ 23 h 245"/>
                <a:gd name="T16" fmla="*/ 348 w 357"/>
                <a:gd name="T17" fmla="*/ 0 h 245"/>
                <a:gd name="T18" fmla="*/ 9 w 357"/>
                <a:gd name="T19" fmla="*/ 0 h 245"/>
                <a:gd name="T20" fmla="*/ 0 w 357"/>
                <a:gd name="T21" fmla="*/ 9 h 245"/>
                <a:gd name="T22" fmla="*/ 0 w 357"/>
                <a:gd name="T23" fmla="*/ 236 h 245"/>
                <a:gd name="T24" fmla="*/ 9 w 357"/>
                <a:gd name="T25" fmla="*/ 245 h 245"/>
                <a:gd name="T26" fmla="*/ 348 w 357"/>
                <a:gd name="T27" fmla="*/ 245 h 245"/>
                <a:gd name="T28" fmla="*/ 357 w 357"/>
                <a:gd name="T29" fmla="*/ 236 h 245"/>
                <a:gd name="T30" fmla="*/ 357 w 357"/>
                <a:gd name="T31" fmla="*/ 9 h 245"/>
                <a:gd name="T32" fmla="*/ 348 w 357"/>
                <a:gd name="T33" fmla="*/ 0 h 245"/>
                <a:gd name="T34" fmla="*/ 336 w 357"/>
                <a:gd name="T35" fmla="*/ 181 h 245"/>
                <a:gd name="T36" fmla="*/ 225 w 357"/>
                <a:gd name="T37" fmla="*/ 21 h 245"/>
                <a:gd name="T38" fmla="*/ 336 w 357"/>
                <a:gd name="T39" fmla="*/ 21 h 245"/>
                <a:gd name="T40" fmla="*/ 336 w 357"/>
                <a:gd name="T41" fmla="*/ 18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245">
                  <a:moveTo>
                    <a:pt x="199" y="23"/>
                  </a:moveTo>
                  <a:cubicBezTo>
                    <a:pt x="206" y="34"/>
                    <a:pt x="206" y="34"/>
                    <a:pt x="206" y="34"/>
                  </a:cubicBezTo>
                  <a:cubicBezTo>
                    <a:pt x="318" y="194"/>
                    <a:pt x="318" y="194"/>
                    <a:pt x="318" y="194"/>
                  </a:cubicBezTo>
                  <a:cubicBezTo>
                    <a:pt x="334" y="218"/>
                    <a:pt x="334" y="218"/>
                    <a:pt x="334" y="218"/>
                  </a:cubicBezTo>
                  <a:cubicBezTo>
                    <a:pt x="334" y="222"/>
                    <a:pt x="334" y="222"/>
                    <a:pt x="334" y="222"/>
                  </a:cubicBezTo>
                  <a:cubicBezTo>
                    <a:pt x="23" y="222"/>
                    <a:pt x="23" y="222"/>
                    <a:pt x="23" y="222"/>
                  </a:cubicBezTo>
                  <a:cubicBezTo>
                    <a:pt x="23" y="23"/>
                    <a:pt x="23" y="23"/>
                    <a:pt x="23" y="23"/>
                  </a:cubicBezTo>
                  <a:cubicBezTo>
                    <a:pt x="199" y="23"/>
                    <a:pt x="199" y="23"/>
                    <a:pt x="199" y="23"/>
                  </a:cubicBezTo>
                  <a:moveTo>
                    <a:pt x="348" y="0"/>
                  </a:moveTo>
                  <a:cubicBezTo>
                    <a:pt x="9" y="0"/>
                    <a:pt x="9" y="0"/>
                    <a:pt x="9" y="0"/>
                  </a:cubicBezTo>
                  <a:cubicBezTo>
                    <a:pt x="4" y="0"/>
                    <a:pt x="0" y="4"/>
                    <a:pt x="0" y="9"/>
                  </a:cubicBezTo>
                  <a:cubicBezTo>
                    <a:pt x="0" y="236"/>
                    <a:pt x="0" y="236"/>
                    <a:pt x="0" y="236"/>
                  </a:cubicBezTo>
                  <a:cubicBezTo>
                    <a:pt x="0" y="241"/>
                    <a:pt x="4" y="245"/>
                    <a:pt x="9" y="245"/>
                  </a:cubicBezTo>
                  <a:cubicBezTo>
                    <a:pt x="348" y="245"/>
                    <a:pt x="348" y="245"/>
                    <a:pt x="348" y="245"/>
                  </a:cubicBezTo>
                  <a:cubicBezTo>
                    <a:pt x="353" y="245"/>
                    <a:pt x="357" y="241"/>
                    <a:pt x="357" y="236"/>
                  </a:cubicBezTo>
                  <a:cubicBezTo>
                    <a:pt x="357" y="9"/>
                    <a:pt x="357" y="9"/>
                    <a:pt x="357" y="9"/>
                  </a:cubicBezTo>
                  <a:cubicBezTo>
                    <a:pt x="357" y="4"/>
                    <a:pt x="353" y="0"/>
                    <a:pt x="348" y="0"/>
                  </a:cubicBezTo>
                  <a:moveTo>
                    <a:pt x="336" y="181"/>
                  </a:moveTo>
                  <a:cubicBezTo>
                    <a:pt x="225" y="21"/>
                    <a:pt x="225" y="21"/>
                    <a:pt x="225" y="21"/>
                  </a:cubicBezTo>
                  <a:cubicBezTo>
                    <a:pt x="336" y="21"/>
                    <a:pt x="336" y="21"/>
                    <a:pt x="336" y="21"/>
                  </a:cubicBezTo>
                  <a:lnTo>
                    <a:pt x="336"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Freeform 8"/>
            <p:cNvSpPr>
              <a:spLocks noEditPoints="1"/>
            </p:cNvSpPr>
            <p:nvPr/>
          </p:nvSpPr>
          <p:spPr bwMode="auto">
            <a:xfrm>
              <a:off x="1407" y="2230"/>
              <a:ext cx="3174" cy="452"/>
            </a:xfrm>
            <a:custGeom>
              <a:avLst/>
              <a:gdLst>
                <a:gd name="T0" fmla="*/ 475 w 477"/>
                <a:gd name="T1" fmla="*/ 47 h 68"/>
                <a:gd name="T2" fmla="*/ 476 w 477"/>
                <a:gd name="T3" fmla="*/ 47 h 68"/>
                <a:gd name="T4" fmla="*/ 422 w 477"/>
                <a:gd name="T5" fmla="*/ 5 h 68"/>
                <a:gd name="T6" fmla="*/ 410 w 477"/>
                <a:gd name="T7" fmla="*/ 0 h 68"/>
                <a:gd name="T8" fmla="*/ 66 w 477"/>
                <a:gd name="T9" fmla="*/ 0 h 68"/>
                <a:gd name="T10" fmla="*/ 55 w 477"/>
                <a:gd name="T11" fmla="*/ 4 h 68"/>
                <a:gd name="T12" fmla="*/ 1 w 477"/>
                <a:gd name="T13" fmla="*/ 47 h 68"/>
                <a:gd name="T14" fmla="*/ 1 w 477"/>
                <a:gd name="T15" fmla="*/ 47 h 68"/>
                <a:gd name="T16" fmla="*/ 0 w 477"/>
                <a:gd name="T17" fmla="*/ 53 h 68"/>
                <a:gd name="T18" fmla="*/ 14 w 477"/>
                <a:gd name="T19" fmla="*/ 67 h 68"/>
                <a:gd name="T20" fmla="*/ 27 w 477"/>
                <a:gd name="T21" fmla="*/ 68 h 68"/>
                <a:gd name="T22" fmla="*/ 238 w 477"/>
                <a:gd name="T23" fmla="*/ 68 h 68"/>
                <a:gd name="T24" fmla="*/ 239 w 477"/>
                <a:gd name="T25" fmla="*/ 68 h 68"/>
                <a:gd name="T26" fmla="*/ 450 w 477"/>
                <a:gd name="T27" fmla="*/ 68 h 68"/>
                <a:gd name="T28" fmla="*/ 463 w 477"/>
                <a:gd name="T29" fmla="*/ 67 h 68"/>
                <a:gd name="T30" fmla="*/ 477 w 477"/>
                <a:gd name="T31" fmla="*/ 53 h 68"/>
                <a:gd name="T32" fmla="*/ 475 w 477"/>
                <a:gd name="T33" fmla="*/ 47 h 68"/>
                <a:gd name="T34" fmla="*/ 182 w 477"/>
                <a:gd name="T35" fmla="*/ 50 h 68"/>
                <a:gd name="T36" fmla="*/ 199 w 477"/>
                <a:gd name="T37" fmla="*/ 29 h 68"/>
                <a:gd name="T38" fmla="*/ 277 w 477"/>
                <a:gd name="T39" fmla="*/ 29 h 68"/>
                <a:gd name="T40" fmla="*/ 295 w 477"/>
                <a:gd name="T41" fmla="*/ 50 h 68"/>
                <a:gd name="T42" fmla="*/ 182 w 477"/>
                <a:gd name="T4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7" h="68">
                  <a:moveTo>
                    <a:pt x="475" y="47"/>
                  </a:moveTo>
                  <a:cubicBezTo>
                    <a:pt x="476" y="47"/>
                    <a:pt x="476" y="47"/>
                    <a:pt x="476" y="47"/>
                  </a:cubicBezTo>
                  <a:cubicBezTo>
                    <a:pt x="473" y="44"/>
                    <a:pt x="438" y="17"/>
                    <a:pt x="422" y="5"/>
                  </a:cubicBezTo>
                  <a:cubicBezTo>
                    <a:pt x="418" y="2"/>
                    <a:pt x="414" y="0"/>
                    <a:pt x="410" y="0"/>
                  </a:cubicBezTo>
                  <a:cubicBezTo>
                    <a:pt x="295" y="0"/>
                    <a:pt x="180" y="0"/>
                    <a:pt x="66" y="0"/>
                  </a:cubicBezTo>
                  <a:cubicBezTo>
                    <a:pt x="62" y="0"/>
                    <a:pt x="58" y="2"/>
                    <a:pt x="55" y="4"/>
                  </a:cubicBezTo>
                  <a:cubicBezTo>
                    <a:pt x="38" y="17"/>
                    <a:pt x="3" y="45"/>
                    <a:pt x="1" y="47"/>
                  </a:cubicBezTo>
                  <a:cubicBezTo>
                    <a:pt x="1" y="47"/>
                    <a:pt x="1" y="47"/>
                    <a:pt x="1" y="47"/>
                  </a:cubicBezTo>
                  <a:cubicBezTo>
                    <a:pt x="0" y="48"/>
                    <a:pt x="0" y="50"/>
                    <a:pt x="0" y="53"/>
                  </a:cubicBezTo>
                  <a:cubicBezTo>
                    <a:pt x="2" y="61"/>
                    <a:pt x="7" y="65"/>
                    <a:pt x="14" y="67"/>
                  </a:cubicBezTo>
                  <a:cubicBezTo>
                    <a:pt x="18" y="68"/>
                    <a:pt x="22" y="68"/>
                    <a:pt x="27" y="68"/>
                  </a:cubicBezTo>
                  <a:cubicBezTo>
                    <a:pt x="97" y="68"/>
                    <a:pt x="168" y="68"/>
                    <a:pt x="238" y="68"/>
                  </a:cubicBezTo>
                  <a:cubicBezTo>
                    <a:pt x="239" y="68"/>
                    <a:pt x="239" y="68"/>
                    <a:pt x="239" y="68"/>
                  </a:cubicBezTo>
                  <a:cubicBezTo>
                    <a:pt x="309" y="68"/>
                    <a:pt x="380" y="68"/>
                    <a:pt x="450" y="68"/>
                  </a:cubicBezTo>
                  <a:cubicBezTo>
                    <a:pt x="455" y="68"/>
                    <a:pt x="459" y="68"/>
                    <a:pt x="463" y="67"/>
                  </a:cubicBezTo>
                  <a:cubicBezTo>
                    <a:pt x="470" y="65"/>
                    <a:pt x="475" y="61"/>
                    <a:pt x="477" y="53"/>
                  </a:cubicBezTo>
                  <a:cubicBezTo>
                    <a:pt x="477" y="50"/>
                    <a:pt x="477" y="48"/>
                    <a:pt x="475" y="47"/>
                  </a:cubicBezTo>
                  <a:moveTo>
                    <a:pt x="182" y="50"/>
                  </a:moveTo>
                  <a:cubicBezTo>
                    <a:pt x="199" y="29"/>
                    <a:pt x="199" y="29"/>
                    <a:pt x="199" y="29"/>
                  </a:cubicBezTo>
                  <a:cubicBezTo>
                    <a:pt x="277" y="29"/>
                    <a:pt x="277" y="29"/>
                    <a:pt x="277" y="29"/>
                  </a:cubicBezTo>
                  <a:cubicBezTo>
                    <a:pt x="295" y="50"/>
                    <a:pt x="295" y="50"/>
                    <a:pt x="295" y="50"/>
                  </a:cubicBezTo>
                  <a:lnTo>
                    <a:pt x="182"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 name="Rechteck 3"/>
          <p:cNvSpPr/>
          <p:nvPr userDrawn="1"/>
        </p:nvSpPr>
        <p:spPr>
          <a:xfrm>
            <a:off x="2108707" y="8368"/>
            <a:ext cx="523875" cy="577677"/>
          </a:xfrm>
          <a:prstGeom prst="rect">
            <a:avLst/>
          </a:prstGeom>
          <a:solidFill>
            <a:srgbClr val="FC00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a:p>
        </p:txBody>
      </p:sp>
    </p:spTree>
    <p:extLst>
      <p:ext uri="{BB962C8B-B14F-4D97-AF65-F5344CB8AC3E}">
        <p14:creationId xmlns:p14="http://schemas.microsoft.com/office/powerpoint/2010/main" val="371562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chart Piktogramm SPK">
    <p:spTree>
      <p:nvGrpSpPr>
        <p:cNvPr id="1" name=""/>
        <p:cNvGrpSpPr/>
        <p:nvPr/>
      </p:nvGrpSpPr>
      <p:grpSpPr>
        <a:xfrm>
          <a:off x="0" y="0"/>
          <a:ext cx="0" cy="0"/>
          <a:chOff x="0" y="0"/>
          <a:chExt cx="0" cy="0"/>
        </a:xfrm>
      </p:grpSpPr>
      <p:sp>
        <p:nvSpPr>
          <p:cNvPr id="16" name="Rechteck 15"/>
          <p:cNvSpPr/>
          <p:nvPr userDrawn="1"/>
        </p:nvSpPr>
        <p:spPr>
          <a:xfrm>
            <a:off x="4572000" y="3445852"/>
            <a:ext cx="4572000" cy="34121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hteck 7"/>
          <p:cNvSpPr/>
          <p:nvPr userDrawn="1"/>
        </p:nvSpPr>
        <p:spPr>
          <a:xfrm>
            <a:off x="1" y="0"/>
            <a:ext cx="4571999" cy="34458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el 1"/>
          <p:cNvSpPr>
            <a:spLocks noGrp="1"/>
          </p:cNvSpPr>
          <p:nvPr>
            <p:ph type="ctrTitle" hasCustomPrompt="1"/>
          </p:nvPr>
        </p:nvSpPr>
        <p:spPr>
          <a:xfrm>
            <a:off x="4572000" y="8368"/>
            <a:ext cx="4572000" cy="3437483"/>
          </a:xfrm>
        </p:spPr>
        <p:txBody>
          <a:bodyPr lIns="360000" tIns="180000" bIns="180000" anchor="ctr" anchorCtr="0"/>
          <a:lstStyle>
            <a:lvl1pPr>
              <a:defRPr sz="4000">
                <a:solidFill>
                  <a:schemeClr val="tx2"/>
                </a:solidFill>
              </a:defRPr>
            </a:lvl1pPr>
          </a:lstStyle>
          <a:p>
            <a:r>
              <a:rPr lang="de-DE"/>
              <a:t>Mastertitel-format bearbeiten</a:t>
            </a:r>
            <a:endParaRPr lang="en-GB"/>
          </a:p>
        </p:txBody>
      </p:sp>
      <p:sp>
        <p:nvSpPr>
          <p:cNvPr id="3" name="Untertitel 2"/>
          <p:cNvSpPr>
            <a:spLocks noGrp="1"/>
          </p:cNvSpPr>
          <p:nvPr>
            <p:ph type="subTitle" idx="1"/>
          </p:nvPr>
        </p:nvSpPr>
        <p:spPr>
          <a:xfrm>
            <a:off x="0" y="3445852"/>
            <a:ext cx="4572000" cy="2623162"/>
          </a:xfrm>
        </p:spPr>
        <p:txBody>
          <a:bodyPr lIns="360000"/>
          <a:lstStyle>
            <a:lvl1pPr marL="0" indent="0" algn="l">
              <a:buNone/>
              <a:defRPr b="1">
                <a:solidFill>
                  <a:schemeClr val="tx2"/>
                </a:solidFill>
                <a:latin typeface="Sparkasse Rg" panose="020B0504050602020204" pitchFamily="34" charset="0"/>
                <a:cs typeface="Sparkasse Rg" panose="020B05040506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15"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9371" y="615777"/>
            <a:ext cx="1572404" cy="2013124"/>
          </a:xfrm>
          <a:prstGeom prst="rect">
            <a:avLst/>
          </a:prstGeom>
        </p:spPr>
      </p:pic>
      <p:sp>
        <p:nvSpPr>
          <p:cNvPr id="21" name="Bildplatzhalter 4"/>
          <p:cNvSpPr>
            <a:spLocks noGrp="1"/>
          </p:cNvSpPr>
          <p:nvPr>
            <p:ph type="pic" sz="quarter" idx="11" hasCustomPrompt="1"/>
          </p:nvPr>
        </p:nvSpPr>
        <p:spPr>
          <a:xfrm>
            <a:off x="5477078" y="3746500"/>
            <a:ext cx="2761844" cy="2927349"/>
          </a:xfrm>
          <a:solidFill>
            <a:schemeClr val="tx2"/>
          </a:solidFill>
        </p:spPr>
        <p:txBody>
          <a:bodyPr anchor="ctr" anchorCtr="0"/>
          <a:lstStyle>
            <a:lvl1pPr algn="ctr">
              <a:defRPr sz="900">
                <a:solidFill>
                  <a:schemeClr val="bg1"/>
                </a:solidFill>
              </a:defRPr>
            </a:lvl1pPr>
          </a:lstStyle>
          <a:p>
            <a:r>
              <a:rPr lang="en-GB" noProof="0"/>
              <a:t>Pikto</a:t>
            </a:r>
            <a:r>
              <a:rPr lang="de-DE"/>
              <a:t> hier platzieren</a:t>
            </a:r>
          </a:p>
        </p:txBody>
      </p:sp>
      <p:pic>
        <p:nvPicPr>
          <p:cNvPr id="5" name="Grafik 4">
            <a:extLst>
              <a:ext uri="{FF2B5EF4-FFF2-40B4-BE49-F238E27FC236}">
                <a16:creationId xmlns:a16="http://schemas.microsoft.com/office/drawing/2014/main" id="{BD6BBE11-832D-4217-8065-B4455C2B9029}"/>
              </a:ext>
            </a:extLst>
          </p:cNvPr>
          <p:cNvPicPr>
            <a:picLocks noChangeAspect="1"/>
          </p:cNvPicPr>
          <p:nvPr userDrawn="1"/>
        </p:nvPicPr>
        <p:blipFill>
          <a:blip r:embed="rId3"/>
          <a:stretch>
            <a:fillRect/>
          </a:stretch>
        </p:blipFill>
        <p:spPr>
          <a:xfrm>
            <a:off x="4472247" y="3139562"/>
            <a:ext cx="4921135" cy="3966658"/>
          </a:xfrm>
          <a:prstGeom prst="rect">
            <a:avLst/>
          </a:prstGeom>
        </p:spPr>
      </p:pic>
    </p:spTree>
    <p:extLst>
      <p:ext uri="{BB962C8B-B14F-4D97-AF65-F5344CB8AC3E}">
        <p14:creationId xmlns:p14="http://schemas.microsoft.com/office/powerpoint/2010/main" val="264052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extchart 1 SPK">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350449" y="6562097"/>
            <a:ext cx="422076" cy="143998"/>
          </a:xfrm>
        </p:spPr>
        <p:txBody>
          <a:bodyPr/>
          <a:lstStyle/>
          <a:p>
            <a:fld id="{84FDC53A-3975-DE4E-9A2C-B3DD4C55E4D4}" type="slidenum">
              <a:rPr lang="de-DE" smtClean="0"/>
              <a:pPr/>
              <a:t>‹Nº›</a:t>
            </a:fld>
            <a:endParaRPr lang="de-DE"/>
          </a:p>
        </p:txBody>
      </p:sp>
    </p:spTree>
    <p:extLst>
      <p:ext uri="{BB962C8B-B14F-4D97-AF65-F5344CB8AC3E}">
        <p14:creationId xmlns:p14="http://schemas.microsoft.com/office/powerpoint/2010/main" val="6915500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chart 4 SPK">
    <p:spTree>
      <p:nvGrpSpPr>
        <p:cNvPr id="1" name=""/>
        <p:cNvGrpSpPr/>
        <p:nvPr/>
      </p:nvGrpSpPr>
      <p:grpSpPr>
        <a:xfrm>
          <a:off x="0" y="0"/>
          <a:ext cx="0" cy="0"/>
          <a:chOff x="0" y="0"/>
          <a:chExt cx="0" cy="0"/>
        </a:xfrm>
      </p:grpSpPr>
      <p:sp>
        <p:nvSpPr>
          <p:cNvPr id="12" name="Rechteck 11"/>
          <p:cNvSpPr/>
          <p:nvPr userDrawn="1"/>
        </p:nvSpPr>
        <p:spPr>
          <a:xfrm>
            <a:off x="4572000" y="3445852"/>
            <a:ext cx="4572000" cy="34121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Bildplatzhalter 4"/>
          <p:cNvSpPr>
            <a:spLocks noGrp="1"/>
          </p:cNvSpPr>
          <p:nvPr>
            <p:ph type="pic" sz="quarter" idx="10" hasCustomPrompt="1"/>
          </p:nvPr>
        </p:nvSpPr>
        <p:spPr>
          <a:xfrm>
            <a:off x="0" y="1"/>
            <a:ext cx="9144000" cy="3445852"/>
          </a:xfrm>
          <a:solidFill>
            <a:schemeClr val="accent3"/>
          </a:solidFill>
        </p:spPr>
        <p:txBody>
          <a:bodyPr anchor="ctr" anchorCtr="0"/>
          <a:lstStyle>
            <a:lvl1pPr algn="ctr">
              <a:defRPr sz="900">
                <a:solidFill>
                  <a:srgbClr val="FFFFFF"/>
                </a:solidFill>
              </a:defRPr>
            </a:lvl1pPr>
          </a:lstStyle>
          <a:p>
            <a:pPr lvl="0"/>
            <a:r>
              <a:rPr lang="de-DE"/>
              <a:t>Bild oder Grafik hier platzieren</a:t>
            </a:r>
          </a:p>
        </p:txBody>
      </p:sp>
      <p:sp>
        <p:nvSpPr>
          <p:cNvPr id="2" name="Titel 1"/>
          <p:cNvSpPr>
            <a:spLocks noGrp="1"/>
          </p:cNvSpPr>
          <p:nvPr>
            <p:ph type="ctrTitle"/>
          </p:nvPr>
        </p:nvSpPr>
        <p:spPr>
          <a:xfrm>
            <a:off x="0" y="3439863"/>
            <a:ext cx="4572000" cy="1615175"/>
          </a:xfrm>
        </p:spPr>
        <p:txBody>
          <a:bodyPr lIns="360000" tIns="360000" bIns="180000" anchor="t" anchorCtr="0"/>
          <a:lstStyle>
            <a:lvl1pPr>
              <a:defRPr sz="3200">
                <a:solidFill>
                  <a:schemeClr val="tx2"/>
                </a:solidFill>
              </a:defRPr>
            </a:lvl1pPr>
          </a:lstStyle>
          <a:p>
            <a:r>
              <a:rPr lang="en-US"/>
              <a:t>Click to edit Master title style</a:t>
            </a:r>
            <a:endParaRPr lang="en-GB"/>
          </a:p>
        </p:txBody>
      </p:sp>
      <p:sp>
        <p:nvSpPr>
          <p:cNvPr id="3" name="Untertitel 2"/>
          <p:cNvSpPr>
            <a:spLocks noGrp="1"/>
          </p:cNvSpPr>
          <p:nvPr>
            <p:ph type="subTitle" idx="1"/>
          </p:nvPr>
        </p:nvSpPr>
        <p:spPr>
          <a:xfrm>
            <a:off x="0" y="5055039"/>
            <a:ext cx="4572000" cy="1013974"/>
          </a:xfrm>
        </p:spPr>
        <p:txBody>
          <a:bodyPr lIns="360000" tIns="180000"/>
          <a:lstStyle>
            <a:lvl1pPr marL="0" indent="0" algn="l">
              <a:buNone/>
              <a:defRPr b="1">
                <a:solidFill>
                  <a:schemeClr val="tx2"/>
                </a:solidFill>
                <a:latin typeface="Sparkasse Rg" panose="020B0504050602020204" pitchFamily="34" charset="0"/>
                <a:cs typeface="Sparkasse Rg" panose="020B05040506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18"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1798" y="3979689"/>
            <a:ext cx="1572404" cy="2013124"/>
          </a:xfrm>
          <a:prstGeom prst="rect">
            <a:avLst/>
          </a:prstGeom>
        </p:spPr>
      </p:pic>
    </p:spTree>
    <p:extLst>
      <p:ext uri="{BB962C8B-B14F-4D97-AF65-F5344CB8AC3E}">
        <p14:creationId xmlns:p14="http://schemas.microsoft.com/office/powerpoint/2010/main" val="140602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chart 2 SPK">
    <p:spTree>
      <p:nvGrpSpPr>
        <p:cNvPr id="1" name=""/>
        <p:cNvGrpSpPr/>
        <p:nvPr/>
      </p:nvGrpSpPr>
      <p:grpSpPr>
        <a:xfrm>
          <a:off x="0" y="0"/>
          <a:ext cx="0" cy="0"/>
          <a:chOff x="0" y="0"/>
          <a:chExt cx="0" cy="0"/>
        </a:xfrm>
      </p:grpSpPr>
      <p:sp>
        <p:nvSpPr>
          <p:cNvPr id="10" name="Rechteck 9"/>
          <p:cNvSpPr/>
          <p:nvPr userDrawn="1"/>
        </p:nvSpPr>
        <p:spPr>
          <a:xfrm>
            <a:off x="0" y="1"/>
            <a:ext cx="3060000" cy="34268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025652"/>
          </a:xfrm>
        </p:spPr>
        <p:txBody>
          <a:bodyPr/>
          <a:lstStyle>
            <a:lvl1pPr>
              <a:defRPr>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2"/>
            <a:ext cx="6075362" cy="3426887"/>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platzhalter 28"/>
          <p:cNvSpPr>
            <a:spLocks noGrp="1"/>
          </p:cNvSpPr>
          <p:nvPr>
            <p:ph type="body" sz="quarter" idx="14"/>
          </p:nvPr>
        </p:nvSpPr>
        <p:spPr>
          <a:xfrm>
            <a:off x="0" y="2021419"/>
            <a:ext cx="3068638" cy="1405467"/>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en-US"/>
              <a:t>Click to edit Master text styles</a:t>
            </a:r>
          </a:p>
        </p:txBody>
      </p:sp>
      <p:sp>
        <p:nvSpPr>
          <p:cNvPr id="7" name="Inhaltsplatzhalter 6"/>
          <p:cNvSpPr>
            <a:spLocks noGrp="1"/>
          </p:cNvSpPr>
          <p:nvPr>
            <p:ph sz="quarter" idx="15"/>
          </p:nvPr>
        </p:nvSpPr>
        <p:spPr>
          <a:xfrm>
            <a:off x="0" y="3426887"/>
            <a:ext cx="9144000" cy="2881838"/>
          </a:xfrm>
        </p:spPr>
        <p:txBody>
          <a:bodyPr tIns="180000"/>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37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Bildchart 2 SPK">
    <p:spTree>
      <p:nvGrpSpPr>
        <p:cNvPr id="1" name=""/>
        <p:cNvGrpSpPr/>
        <p:nvPr/>
      </p:nvGrpSpPr>
      <p:grpSpPr>
        <a:xfrm>
          <a:off x="0" y="0"/>
          <a:ext cx="0" cy="0"/>
          <a:chOff x="0" y="0"/>
          <a:chExt cx="0" cy="0"/>
        </a:xfrm>
      </p:grpSpPr>
      <p:sp>
        <p:nvSpPr>
          <p:cNvPr id="7" name="Bildplatzhalter 6"/>
          <p:cNvSpPr>
            <a:spLocks noGrp="1"/>
          </p:cNvSpPr>
          <p:nvPr>
            <p:ph type="pic" sz="quarter" idx="15" hasCustomPrompt="1"/>
          </p:nvPr>
        </p:nvSpPr>
        <p:spPr>
          <a:xfrm>
            <a:off x="3060000" y="-1"/>
            <a:ext cx="6084000" cy="3426887"/>
          </a:xfrm>
          <a:solidFill>
            <a:schemeClr val="accent3"/>
          </a:solidFill>
        </p:spPr>
        <p:txBody>
          <a:bodyPr anchor="ctr" anchorCtr="1"/>
          <a:lstStyle>
            <a:lvl1pPr algn="ctr">
              <a:defRPr sz="900" baseline="0">
                <a:solidFill>
                  <a:schemeClr val="bg1"/>
                </a:solidFill>
              </a:defRPr>
            </a:lvl1pPr>
          </a:lstStyle>
          <a:p>
            <a:pPr lvl="0"/>
            <a:r>
              <a:rPr lang="de-DE"/>
              <a:t>Bild oder Grafik hier platzieren</a:t>
            </a:r>
          </a:p>
        </p:txBody>
      </p:sp>
      <p:sp>
        <p:nvSpPr>
          <p:cNvPr id="10" name="Rechteck 9"/>
          <p:cNvSpPr/>
          <p:nvPr userDrawn="1"/>
        </p:nvSpPr>
        <p:spPr>
          <a:xfrm>
            <a:off x="0" y="0"/>
            <a:ext cx="3060000" cy="3426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0" y="-1"/>
            <a:ext cx="3060026" cy="2025652"/>
          </a:xfrm>
        </p:spPr>
        <p:txBody>
          <a:bodyPr/>
          <a:lstStyle>
            <a:lvl1pPr>
              <a:defRPr>
                <a:solidFill>
                  <a:schemeClr val="bg1"/>
                </a:solidFill>
              </a:defRPr>
            </a:lvl1pPr>
          </a:lstStyle>
          <a:p>
            <a:r>
              <a:rPr lang="de-DE"/>
              <a:t>Mastertitel-format bearbeiten</a:t>
            </a:r>
            <a:endParaRPr lang="en-GB"/>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3068638" y="3426886"/>
            <a:ext cx="6075362" cy="3062814"/>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platzhalter 28"/>
          <p:cNvSpPr>
            <a:spLocks noGrp="1"/>
          </p:cNvSpPr>
          <p:nvPr>
            <p:ph type="body" sz="quarter" idx="14"/>
          </p:nvPr>
        </p:nvSpPr>
        <p:spPr>
          <a:xfrm>
            <a:off x="0" y="2021420"/>
            <a:ext cx="3068638" cy="1405465"/>
          </a:xfrm>
        </p:spPr>
        <p:txBody>
          <a:bodyPr rIns="288000"/>
          <a:lstStyle>
            <a:lvl1pPr>
              <a:lnSpc>
                <a:spcPct val="95000"/>
              </a:lnSpc>
              <a:spcBef>
                <a:spcPts val="0"/>
              </a:spcBef>
              <a:defRPr b="1">
                <a:solidFill>
                  <a:srgbClr val="FFFFFF"/>
                </a:solidFill>
                <a:latin typeface="Sparkasse Rg" panose="020B0504050602020204" pitchFamily="34" charset="0"/>
                <a:cs typeface="Sparkasse Rg" panose="020B0504050602020204" pitchFamily="34" charset="0"/>
              </a:defRPr>
            </a:lvl1pPr>
            <a:lvl2pPr>
              <a:lnSpc>
                <a:spcPct val="95000"/>
              </a:lnSpc>
              <a:spcBef>
                <a:spcPts val="0"/>
              </a:spcBef>
              <a:defRPr>
                <a:solidFill>
                  <a:srgbClr val="FFFFFF"/>
                </a:solidFill>
                <a:latin typeface="Sparkasse Head"/>
                <a:cs typeface="Sparkasse Head"/>
              </a:defRPr>
            </a:lvl2pPr>
            <a:lvl3pPr>
              <a:lnSpc>
                <a:spcPct val="95000"/>
              </a:lnSpc>
              <a:spcBef>
                <a:spcPts val="0"/>
              </a:spcBef>
              <a:defRPr>
                <a:solidFill>
                  <a:srgbClr val="FFFFFF"/>
                </a:solidFill>
                <a:latin typeface="Sparkasse Head"/>
                <a:cs typeface="Sparkasse Head"/>
              </a:defRPr>
            </a:lvl3pPr>
            <a:lvl4pPr>
              <a:lnSpc>
                <a:spcPct val="95000"/>
              </a:lnSpc>
              <a:spcBef>
                <a:spcPts val="0"/>
              </a:spcBef>
              <a:defRPr>
                <a:solidFill>
                  <a:srgbClr val="FFFFFF"/>
                </a:solidFill>
                <a:latin typeface="Sparkasse Head"/>
                <a:cs typeface="Sparkasse Head"/>
              </a:defRPr>
            </a:lvl4pPr>
            <a:lvl5pPr>
              <a:lnSpc>
                <a:spcPct val="95000"/>
              </a:lnSpc>
              <a:spcBef>
                <a:spcPts val="0"/>
              </a:spcBef>
              <a:defRPr>
                <a:solidFill>
                  <a:srgbClr val="FFFFFF"/>
                </a:solidFill>
                <a:latin typeface="Sparkasse Head"/>
                <a:cs typeface="Sparkasse Head"/>
              </a:defRPr>
            </a:lvl5pPr>
          </a:lstStyle>
          <a:p>
            <a:pPr lvl="0"/>
            <a:r>
              <a:rPr lang="en-US"/>
              <a:t>Click to edit Master text styles</a:t>
            </a:r>
          </a:p>
        </p:txBody>
      </p:sp>
    </p:spTree>
    <p:extLst>
      <p:ext uri="{BB962C8B-B14F-4D97-AF65-F5344CB8AC3E}">
        <p14:creationId xmlns:p14="http://schemas.microsoft.com/office/powerpoint/2010/main" val="279404531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chart 1 SP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1"/>
            <a:ext cx="9143999" cy="1524000"/>
          </a:xfrm>
        </p:spPr>
        <p:txBody>
          <a:bodyPr lIns="468000" tIns="468000"/>
          <a:lstStyle>
            <a:lvl1pPr>
              <a:defRPr>
                <a:solidFill>
                  <a:schemeClr val="tx2"/>
                </a:solidFill>
              </a:defRPr>
            </a:lvl1pPr>
          </a:lstStyle>
          <a:p>
            <a:r>
              <a:rPr lang="de-DE"/>
              <a:t>Mastertitel</a:t>
            </a:r>
            <a:br>
              <a:rPr lang="de-DE"/>
            </a:br>
            <a:r>
              <a:rPr lang="de-DE"/>
              <a:t>bearbeiten</a:t>
            </a:r>
            <a:endParaRPr lang="en-GB"/>
          </a:p>
        </p:txBody>
      </p:sp>
      <p:sp>
        <p:nvSpPr>
          <p:cNvPr id="5" name="Foliennummernplatzhalter 4"/>
          <p:cNvSpPr>
            <a:spLocks noGrp="1"/>
          </p:cNvSpPr>
          <p:nvPr>
            <p:ph type="sldNum" sz="quarter" idx="12"/>
          </p:nvPr>
        </p:nvSpPr>
        <p:spPr>
          <a:xfrm>
            <a:off x="8350449" y="6562097"/>
            <a:ext cx="422076" cy="143998"/>
          </a:xfrm>
        </p:spPr>
        <p:txBody>
          <a:bodyPr/>
          <a:lstStyle/>
          <a:p>
            <a:fld id="{84FDC53A-3975-DE4E-9A2C-B3DD4C55E4D4}" type="slidenum">
              <a:rPr lang="de-DE" smtClean="0"/>
              <a:pPr/>
              <a:t>‹Nº›</a:t>
            </a:fld>
            <a:endParaRPr lang="de-DE"/>
          </a:p>
        </p:txBody>
      </p:sp>
      <p:sp>
        <p:nvSpPr>
          <p:cNvPr id="9" name="Inhaltsplatzhalter 8"/>
          <p:cNvSpPr>
            <a:spLocks noGrp="1"/>
          </p:cNvSpPr>
          <p:nvPr>
            <p:ph sz="quarter" idx="13"/>
          </p:nvPr>
        </p:nvSpPr>
        <p:spPr>
          <a:xfrm>
            <a:off x="0" y="1628774"/>
            <a:ext cx="9036050" cy="4860925"/>
          </a:xfrm>
        </p:spPr>
        <p:txBody>
          <a:bodyPr/>
          <a:lstStyle>
            <a:lvl1pPr>
              <a:spcBef>
                <a:spcPts val="508"/>
              </a:spcBef>
              <a:defRPr/>
            </a:lvl1pPr>
            <a:lvl2pPr>
              <a:spcBef>
                <a:spcPts val="508"/>
              </a:spcBef>
              <a:defRPr/>
            </a:lvl2pPr>
            <a:lvl3pPr>
              <a:spcBef>
                <a:spcPts val="508"/>
              </a:spcBef>
              <a:defRPr/>
            </a:lvl3pPr>
            <a:lvl4pPr>
              <a:spcBef>
                <a:spcPts val="508"/>
              </a:spcBef>
              <a:defRPr/>
            </a:lvl4pPr>
            <a:lvl5pPr>
              <a:spcBef>
                <a:spcPts val="508"/>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21702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Bild, das Text enthält.&#10;&#10;Automatisch generierte Beschreibung">
            <a:extLst>
              <a:ext uri="{FF2B5EF4-FFF2-40B4-BE49-F238E27FC236}">
                <a16:creationId xmlns:a16="http://schemas.microsoft.com/office/drawing/2014/main" id="{F2265370-0D5E-44E2-831E-F27E9767F9D4}"/>
              </a:ext>
            </a:extLst>
          </p:cNvPr>
          <p:cNvPicPr>
            <a:picLocks noChangeAspect="1"/>
          </p:cNvPicPr>
          <p:nvPr userDrawn="1"/>
        </p:nvPicPr>
        <p:blipFill>
          <a:blip r:embed="rId20"/>
          <a:stretch>
            <a:fillRect/>
          </a:stretch>
        </p:blipFill>
        <p:spPr>
          <a:xfrm>
            <a:off x="25200" y="6217200"/>
            <a:ext cx="2227500" cy="594000"/>
          </a:xfrm>
          <a:prstGeom prst="rect">
            <a:avLst/>
          </a:prstGeom>
        </p:spPr>
      </p:pic>
      <p:sp>
        <p:nvSpPr>
          <p:cNvPr id="12" name="Foliennummernplatzhalter 5"/>
          <p:cNvSpPr>
            <a:spLocks noGrp="1"/>
          </p:cNvSpPr>
          <p:nvPr>
            <p:ph type="sldNum" sz="quarter" idx="4"/>
          </p:nvPr>
        </p:nvSpPr>
        <p:spPr>
          <a:xfrm>
            <a:off x="8350449" y="6561602"/>
            <a:ext cx="422076" cy="143999"/>
          </a:xfrm>
          <a:prstGeom prst="rect">
            <a:avLst/>
          </a:prstGeom>
        </p:spPr>
        <p:txBody>
          <a:bodyPr lIns="108000" tIns="0" rIns="0" bIns="0"/>
          <a:lstStyle>
            <a:lvl1pPr algn="r">
              <a:lnSpc>
                <a:spcPct val="100000"/>
              </a:lnSpc>
              <a:defRPr sz="900">
                <a:solidFill>
                  <a:srgbClr val="6F6F6F"/>
                </a:solidFill>
                <a:latin typeface="Sparkasse Rg"/>
                <a:cs typeface="Sparkasse Rg"/>
              </a:defRPr>
            </a:lvl1pPr>
          </a:lstStyle>
          <a:p>
            <a:fld id="{84FDC53A-3975-DE4E-9A2C-B3DD4C55E4D4}" type="slidenum">
              <a:rPr lang="de-DE" smtClean="0"/>
              <a:pPr/>
              <a:t>‹Nº›</a:t>
            </a:fld>
            <a:endParaRPr lang="de-DE"/>
          </a:p>
        </p:txBody>
      </p:sp>
      <p:sp>
        <p:nvSpPr>
          <p:cNvPr id="4" name="Textfeld 3"/>
          <p:cNvSpPr txBox="1"/>
          <p:nvPr userDrawn="1"/>
        </p:nvSpPr>
        <p:spPr>
          <a:xfrm>
            <a:off x="2381508" y="4020891"/>
            <a:ext cx="184731" cy="369332"/>
          </a:xfrm>
          <a:prstGeom prst="rect">
            <a:avLst/>
          </a:prstGeom>
          <a:noFill/>
        </p:spPr>
        <p:txBody>
          <a:bodyPr wrap="none" rtlCol="0">
            <a:spAutoFit/>
          </a:bodyPr>
          <a:lstStyle/>
          <a:p>
            <a:endParaRPr lang="en-GB"/>
          </a:p>
        </p:txBody>
      </p:sp>
      <p:sp>
        <p:nvSpPr>
          <p:cNvPr id="8" name="Textplatzhalter 7"/>
          <p:cNvSpPr>
            <a:spLocks noGrp="1"/>
          </p:cNvSpPr>
          <p:nvPr>
            <p:ph type="body" idx="1"/>
          </p:nvPr>
        </p:nvSpPr>
        <p:spPr>
          <a:xfrm>
            <a:off x="3132138" y="390"/>
            <a:ext cx="5903912" cy="6489309"/>
          </a:xfrm>
          <a:prstGeom prst="rect">
            <a:avLst/>
          </a:prstGeom>
        </p:spPr>
        <p:txBody>
          <a:bodyPr vert="horz" lIns="360000" tIns="360000" rIns="360000" bIns="0" rtlCol="0">
            <a:noAutofit/>
          </a:bodyPr>
          <a:lstStyle/>
          <a:p>
            <a:pPr lvl="0"/>
            <a:r>
              <a:rPr lang="de-DE"/>
              <a:t>Mastertextformat bearbeiten</a:t>
            </a:r>
          </a:p>
          <a:p>
            <a:pPr lvl="2"/>
            <a:r>
              <a:rPr lang="de-DE"/>
              <a:t>Zweite Ebene</a:t>
            </a:r>
          </a:p>
          <a:p>
            <a:pPr lvl="3"/>
            <a:r>
              <a:rPr lang="de-DE"/>
              <a:t>Dritte Ebene</a:t>
            </a:r>
          </a:p>
          <a:p>
            <a:pPr lvl="4"/>
            <a:r>
              <a:rPr lang="de-DE"/>
              <a:t>Vierte Ebene</a:t>
            </a:r>
          </a:p>
          <a:p>
            <a:pPr lvl="5"/>
            <a:r>
              <a:rPr lang="de-DE"/>
              <a:t>Fünfte Ebene</a:t>
            </a:r>
            <a:endParaRPr lang="en-GB"/>
          </a:p>
        </p:txBody>
      </p:sp>
      <p:sp>
        <p:nvSpPr>
          <p:cNvPr id="9" name="Titelplatzhalter 8"/>
          <p:cNvSpPr>
            <a:spLocks noGrp="1"/>
          </p:cNvSpPr>
          <p:nvPr>
            <p:ph type="title"/>
          </p:nvPr>
        </p:nvSpPr>
        <p:spPr>
          <a:xfrm>
            <a:off x="0" y="-1"/>
            <a:ext cx="3060026" cy="6308725"/>
          </a:xfrm>
          <a:prstGeom prst="rect">
            <a:avLst/>
          </a:prstGeom>
        </p:spPr>
        <p:txBody>
          <a:bodyPr vert="horz" lIns="360000" tIns="334800" rIns="360000" bIns="360000" rtlCol="0" anchor="t" anchorCtr="0">
            <a:noAutofit/>
          </a:bodyPr>
          <a:lstStyle/>
          <a:p>
            <a:r>
              <a:rPr lang="de-DE"/>
              <a:t>Mastertitel-format bearbeiten</a:t>
            </a:r>
            <a:endParaRPr lang="en-GB"/>
          </a:p>
        </p:txBody>
      </p:sp>
    </p:spTree>
    <p:extLst>
      <p:ext uri="{BB962C8B-B14F-4D97-AF65-F5344CB8AC3E}">
        <p14:creationId xmlns:p14="http://schemas.microsoft.com/office/powerpoint/2010/main" val="909220786"/>
      </p:ext>
    </p:extLst>
  </p:cSld>
  <p:clrMap bg1="lt1" tx1="dk1" bg2="lt2" tx2="dk2" accent1="accent1" accent2="accent2" accent3="accent3" accent4="accent4" accent5="accent5" accent6="accent6" hlink="hlink" folHlink="folHlink"/>
  <p:sldLayoutIdLst>
    <p:sldLayoutId id="2147484313" r:id="rId1"/>
    <p:sldLayoutId id="2147484392" r:id="rId2"/>
    <p:sldLayoutId id="2147484327" r:id="rId3"/>
    <p:sldLayoutId id="2147484335" r:id="rId4"/>
    <p:sldLayoutId id="2147484393" r:id="rId5"/>
    <p:sldLayoutId id="2147484329" r:id="rId6"/>
    <p:sldLayoutId id="2147484306" r:id="rId7"/>
    <p:sldLayoutId id="2147484308" r:id="rId8"/>
    <p:sldLayoutId id="2147484339" r:id="rId9"/>
    <p:sldLayoutId id="2147484344" r:id="rId10"/>
    <p:sldLayoutId id="2147484326" r:id="rId11"/>
    <p:sldLayoutId id="2147484325" r:id="rId12"/>
    <p:sldLayoutId id="2147484317" r:id="rId13"/>
    <p:sldLayoutId id="2147484332" r:id="rId14"/>
    <p:sldLayoutId id="2147484333" r:id="rId15"/>
    <p:sldLayoutId id="2147484394" r:id="rId16"/>
    <p:sldLayoutId id="2147484395" r:id="rId17"/>
    <p:sldLayoutId id="2147484396" r:id="rId18"/>
  </p:sldLayoutIdLst>
  <p:hf hdr="0" ftr="0" dt="0"/>
  <p:txStyles>
    <p:titleStyle>
      <a:lvl1pPr algn="l" defTabSz="457200" rtl="0" eaLnBrk="1" latinLnBrk="0" hangingPunct="1">
        <a:lnSpc>
          <a:spcPct val="95000"/>
        </a:lnSpc>
        <a:spcBef>
          <a:spcPct val="0"/>
        </a:spcBef>
        <a:buNone/>
        <a:defRPr sz="2800" b="0" i="0" kern="300" baseline="0">
          <a:solidFill>
            <a:srgbClr val="505050"/>
          </a:solidFill>
          <a:latin typeface="Sparkasse Head"/>
          <a:ea typeface="+mj-ea"/>
          <a:cs typeface="Sparkasse Head"/>
        </a:defRPr>
      </a:lvl1pPr>
    </p:titleStyle>
    <p:bodyStyle>
      <a:lvl1pPr marL="0" indent="0" algn="l" defTabSz="457200" rtl="0" eaLnBrk="1" latinLnBrk="0" hangingPunct="1">
        <a:spcBef>
          <a:spcPts val="600"/>
        </a:spcBef>
        <a:buClr>
          <a:schemeClr val="tx2"/>
        </a:buClr>
        <a:buFont typeface="Wingdings" charset="2"/>
        <a:buNone/>
        <a:defRPr lang="de-DE" sz="1600" b="0" i="0" kern="100" baseline="0" smtClean="0">
          <a:solidFill>
            <a:srgbClr val="505050"/>
          </a:solidFill>
          <a:latin typeface="Sparkasse Rg"/>
          <a:ea typeface="+mn-ea"/>
          <a:cs typeface="Sparkasse Rg"/>
        </a:defRPr>
      </a:lvl1pPr>
      <a:lvl2pPr marL="0" indent="0" algn="l" defTabSz="457200" rtl="0" eaLnBrk="1" latinLnBrk="0" hangingPunct="1">
        <a:spcBef>
          <a:spcPct val="20000"/>
        </a:spcBef>
        <a:buClr>
          <a:srgbClr val="FF0000"/>
        </a:buClr>
        <a:buFont typeface="Wingdings" charset="2"/>
        <a:buNone/>
        <a:defRPr sz="1600" b="0" i="0" kern="1200" baseline="0">
          <a:solidFill>
            <a:srgbClr val="505050"/>
          </a:solidFill>
          <a:latin typeface="Sparkasse Rg"/>
          <a:ea typeface="+mn-ea"/>
          <a:cs typeface="Sparkasse Rg"/>
        </a:defRPr>
      </a:lvl2pPr>
      <a:lvl3pPr marL="17938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3pPr>
      <a:lvl4pPr marL="358775" indent="-179388" algn="l" defTabSz="166688"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4pPr>
      <a:lvl5pPr marL="539750" indent="-180975" algn="l" defTabSz="457200" rtl="0" eaLnBrk="1" latinLnBrk="0" hangingPunct="1">
        <a:spcBef>
          <a:spcPts val="600"/>
        </a:spcBef>
        <a:buClr>
          <a:schemeClr val="tx2"/>
        </a:buClr>
        <a:buFont typeface="Arial"/>
        <a:buChar char="•"/>
        <a:defRPr sz="1600" b="0" i="0" kern="100" baseline="0">
          <a:solidFill>
            <a:srgbClr val="505050"/>
          </a:solidFill>
          <a:latin typeface="Sparkasse Rg"/>
          <a:ea typeface="+mn-ea"/>
          <a:cs typeface="Sparkasse Rg"/>
        </a:defRPr>
      </a:lvl5pPr>
      <a:lvl6pPr marL="71913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692">
          <p15:clr>
            <a:srgbClr val="F26B43"/>
          </p15:clr>
        </p15:guide>
        <p15:guide id="3" pos="2880">
          <p15:clr>
            <a:srgbClr val="F26B43"/>
          </p15:clr>
        </p15:guide>
        <p15:guide id="4" pos="1927">
          <p15:clr>
            <a:srgbClr val="F26B43"/>
          </p15:clr>
        </p15:guide>
        <p15:guide id="5" orient="horz" pos="2160">
          <p15:clr>
            <a:srgbClr val="F26B43"/>
          </p15:clr>
        </p15:guide>
        <p15:guide id="6" orient="horz" pos="3974">
          <p15:clr>
            <a:srgbClr val="F26B43"/>
          </p15:clr>
        </p15:guide>
        <p15:guide id="7" orient="horz" pos="232">
          <p15:clr>
            <a:srgbClr val="F26B43"/>
          </p15:clr>
        </p15:guide>
        <p15:guide id="8" pos="3833">
          <p15:clr>
            <a:srgbClr val="F26B43"/>
          </p15:clr>
        </p15:guide>
        <p15:guide id="9" pos="1973">
          <p15:clr>
            <a:srgbClr val="F26B43"/>
          </p15:clr>
        </p15:guide>
        <p15:guide id="10" pos="5760">
          <p15:clr>
            <a:srgbClr val="F26B43"/>
          </p15:clr>
        </p15:guide>
        <p15:guide id="11" pos="4717">
          <p15:clr>
            <a:srgbClr val="F26B43"/>
          </p15:clr>
        </p15:guide>
        <p15:guide id="12" pos="1043">
          <p15:clr>
            <a:srgbClr val="F26B43"/>
          </p15:clr>
        </p15:guide>
        <p15:guide id="13" orient="horz" pos="1207">
          <p15:clr>
            <a:srgbClr val="F26B43"/>
          </p15:clr>
        </p15:guide>
        <p15:guide id="14" orient="horz" pos="3113">
          <p15:clr>
            <a:srgbClr val="F26B43"/>
          </p15:clr>
        </p15:guide>
        <p15:guide id="15" orient="horz" pos="1026">
          <p15:clr>
            <a:srgbClr val="F26B43"/>
          </p15:clr>
        </p15:guide>
        <p15:guide id="16" orient="horz" pos="40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oliennummernplatzhalter 5"/>
          <p:cNvSpPr>
            <a:spLocks noGrp="1"/>
          </p:cNvSpPr>
          <p:nvPr>
            <p:ph type="sldNum" sz="quarter" idx="4"/>
          </p:nvPr>
        </p:nvSpPr>
        <p:spPr>
          <a:xfrm>
            <a:off x="8350449" y="6561602"/>
            <a:ext cx="422076" cy="143999"/>
          </a:xfrm>
          <a:prstGeom prst="rect">
            <a:avLst/>
          </a:prstGeom>
        </p:spPr>
        <p:txBody>
          <a:bodyPr lIns="108000" tIns="0" rIns="0" bIns="0"/>
          <a:lstStyle>
            <a:lvl1pPr algn="r">
              <a:lnSpc>
                <a:spcPct val="100000"/>
              </a:lnSpc>
              <a:defRPr sz="900">
                <a:solidFill>
                  <a:srgbClr val="6F6F6F"/>
                </a:solidFill>
                <a:latin typeface="Sparkasse Rg"/>
                <a:cs typeface="Sparkasse Rg"/>
              </a:defRPr>
            </a:lvl1pPr>
          </a:lstStyle>
          <a:p>
            <a:fld id="{84FDC53A-3975-DE4E-9A2C-B3DD4C55E4D4}" type="slidenum">
              <a:rPr lang="de-DE" smtClean="0"/>
              <a:pPr/>
              <a:t>‹Nº›</a:t>
            </a:fld>
            <a:endParaRPr lang="de-DE"/>
          </a:p>
        </p:txBody>
      </p:sp>
      <p:sp>
        <p:nvSpPr>
          <p:cNvPr id="4" name="Textfeld 3"/>
          <p:cNvSpPr txBox="1"/>
          <p:nvPr userDrawn="1"/>
        </p:nvSpPr>
        <p:spPr>
          <a:xfrm>
            <a:off x="2381508" y="4020891"/>
            <a:ext cx="184731" cy="369332"/>
          </a:xfrm>
          <a:prstGeom prst="rect">
            <a:avLst/>
          </a:prstGeom>
          <a:noFill/>
        </p:spPr>
        <p:txBody>
          <a:bodyPr wrap="none" rtlCol="0">
            <a:spAutoFit/>
          </a:bodyPr>
          <a:lstStyle/>
          <a:p>
            <a:endParaRPr lang="en-GB"/>
          </a:p>
        </p:txBody>
      </p:sp>
      <p:sp>
        <p:nvSpPr>
          <p:cNvPr id="8" name="Textplatzhalter 7"/>
          <p:cNvSpPr>
            <a:spLocks noGrp="1"/>
          </p:cNvSpPr>
          <p:nvPr>
            <p:ph type="body" idx="1"/>
          </p:nvPr>
        </p:nvSpPr>
        <p:spPr>
          <a:xfrm>
            <a:off x="3132138" y="390"/>
            <a:ext cx="5903912" cy="6489309"/>
          </a:xfrm>
          <a:prstGeom prst="rect">
            <a:avLst/>
          </a:prstGeom>
        </p:spPr>
        <p:txBody>
          <a:bodyPr vert="horz" lIns="360000" tIns="360000" rIns="360000" bIns="0" rtlCol="0">
            <a:noAutofit/>
          </a:bodyPr>
          <a:lstStyle/>
          <a:p>
            <a:pPr lvl="0"/>
            <a:r>
              <a:rPr lang="de-DE"/>
              <a:t>Mastertextformat bearbeiten</a:t>
            </a:r>
          </a:p>
          <a:p>
            <a:pPr lvl="2"/>
            <a:r>
              <a:rPr lang="de-DE"/>
              <a:t>Zweite Ebene</a:t>
            </a:r>
          </a:p>
          <a:p>
            <a:pPr lvl="3"/>
            <a:r>
              <a:rPr lang="de-DE"/>
              <a:t>Dritte Ebene</a:t>
            </a:r>
          </a:p>
          <a:p>
            <a:pPr lvl="4"/>
            <a:r>
              <a:rPr lang="de-DE"/>
              <a:t>Vierte Ebene</a:t>
            </a:r>
          </a:p>
          <a:p>
            <a:pPr lvl="5"/>
            <a:r>
              <a:rPr lang="de-DE"/>
              <a:t>Fünfte Ebene</a:t>
            </a:r>
            <a:endParaRPr lang="en-GB"/>
          </a:p>
        </p:txBody>
      </p:sp>
      <p:sp>
        <p:nvSpPr>
          <p:cNvPr id="9" name="Titelplatzhalter 8"/>
          <p:cNvSpPr>
            <a:spLocks noGrp="1"/>
          </p:cNvSpPr>
          <p:nvPr>
            <p:ph type="title"/>
          </p:nvPr>
        </p:nvSpPr>
        <p:spPr>
          <a:xfrm>
            <a:off x="0" y="-1"/>
            <a:ext cx="3060026" cy="6308725"/>
          </a:xfrm>
          <a:prstGeom prst="rect">
            <a:avLst/>
          </a:prstGeom>
        </p:spPr>
        <p:txBody>
          <a:bodyPr vert="horz" lIns="360000" tIns="334800" rIns="360000" bIns="360000" rtlCol="0" anchor="t" anchorCtr="0">
            <a:noAutofit/>
          </a:bodyPr>
          <a:lstStyle/>
          <a:p>
            <a:r>
              <a:rPr lang="de-DE"/>
              <a:t>Mastertitel-format bearbeiten</a:t>
            </a:r>
            <a:endParaRPr lang="en-GB"/>
          </a:p>
        </p:txBody>
      </p:sp>
      <p:pic>
        <p:nvPicPr>
          <p:cNvPr id="6" name="Grafik 5" descr="Ein Bild, das Text enthält.&#10;&#10;Automatisch generierte Beschreibung">
            <a:extLst>
              <a:ext uri="{FF2B5EF4-FFF2-40B4-BE49-F238E27FC236}">
                <a16:creationId xmlns:a16="http://schemas.microsoft.com/office/drawing/2014/main" id="{79063BA5-D408-49F1-AF06-44364D9CF4E3}"/>
              </a:ext>
            </a:extLst>
          </p:cNvPr>
          <p:cNvPicPr>
            <a:picLocks noChangeAspect="1"/>
          </p:cNvPicPr>
          <p:nvPr userDrawn="1"/>
        </p:nvPicPr>
        <p:blipFill>
          <a:blip r:embed="rId9"/>
          <a:stretch>
            <a:fillRect/>
          </a:stretch>
        </p:blipFill>
        <p:spPr>
          <a:xfrm>
            <a:off x="25200" y="6217200"/>
            <a:ext cx="2227500" cy="594000"/>
          </a:xfrm>
          <a:prstGeom prst="rect">
            <a:avLst/>
          </a:prstGeom>
        </p:spPr>
      </p:pic>
    </p:spTree>
    <p:extLst>
      <p:ext uri="{BB962C8B-B14F-4D97-AF65-F5344CB8AC3E}">
        <p14:creationId xmlns:p14="http://schemas.microsoft.com/office/powerpoint/2010/main" val="2911478679"/>
      </p:ext>
    </p:extLst>
  </p:cSld>
  <p:clrMap bg1="lt1" tx1="dk1" bg2="lt2" tx2="dk2" accent1="accent1" accent2="accent2" accent3="accent3" accent4="accent4" accent5="accent5" accent6="accent6" hlink="hlink" folHlink="folHlink"/>
  <p:sldLayoutIdLst>
    <p:sldLayoutId id="2147484351" r:id="rId1"/>
    <p:sldLayoutId id="2147484353" r:id="rId2"/>
    <p:sldLayoutId id="2147484359" r:id="rId3"/>
    <p:sldLayoutId id="2147484360" r:id="rId4"/>
    <p:sldLayoutId id="2147484361" r:id="rId5"/>
    <p:sldLayoutId id="2147484362" r:id="rId6"/>
    <p:sldLayoutId id="2147484367" r:id="rId7"/>
  </p:sldLayoutIdLst>
  <p:hf hdr="0" ftr="0" dt="0"/>
  <p:txStyles>
    <p:titleStyle>
      <a:lvl1pPr algn="l" defTabSz="457200" rtl="0" eaLnBrk="1" latinLnBrk="0" hangingPunct="1">
        <a:lnSpc>
          <a:spcPct val="95000"/>
        </a:lnSpc>
        <a:spcBef>
          <a:spcPct val="0"/>
        </a:spcBef>
        <a:buNone/>
        <a:defRPr sz="2800" b="0" i="0" kern="300" baseline="0">
          <a:solidFill>
            <a:srgbClr val="505050"/>
          </a:solidFill>
          <a:latin typeface="Sparkasse Head"/>
          <a:ea typeface="+mj-ea"/>
          <a:cs typeface="Sparkasse Head"/>
        </a:defRPr>
      </a:lvl1pPr>
    </p:titleStyle>
    <p:bodyStyle>
      <a:lvl1pPr marL="0" indent="0" algn="l" defTabSz="457200" rtl="0" eaLnBrk="1" latinLnBrk="0" hangingPunct="1">
        <a:spcBef>
          <a:spcPts val="600"/>
        </a:spcBef>
        <a:buClr>
          <a:schemeClr val="tx2"/>
        </a:buClr>
        <a:buFont typeface="Wingdings" charset="2"/>
        <a:buNone/>
        <a:defRPr lang="de-DE" sz="1600" b="0" i="0" kern="100" baseline="0" smtClean="0">
          <a:solidFill>
            <a:srgbClr val="505050"/>
          </a:solidFill>
          <a:latin typeface="Sparkasse Rg"/>
          <a:ea typeface="+mn-ea"/>
          <a:cs typeface="Sparkasse Rg"/>
        </a:defRPr>
      </a:lvl1pPr>
      <a:lvl2pPr marL="0" indent="0" algn="l" defTabSz="457200" rtl="0" eaLnBrk="1" latinLnBrk="0" hangingPunct="1">
        <a:spcBef>
          <a:spcPct val="20000"/>
        </a:spcBef>
        <a:buClr>
          <a:srgbClr val="FF0000"/>
        </a:buClr>
        <a:buFont typeface="Wingdings" charset="2"/>
        <a:buNone/>
        <a:defRPr sz="1600" b="0" i="0" kern="1200" baseline="0">
          <a:solidFill>
            <a:srgbClr val="505050"/>
          </a:solidFill>
          <a:latin typeface="Sparkasse Rg"/>
          <a:ea typeface="+mn-ea"/>
          <a:cs typeface="Sparkasse Rg"/>
        </a:defRPr>
      </a:lvl2pPr>
      <a:lvl3pPr marL="17938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3pPr>
      <a:lvl4pPr marL="358775" indent="-179388" algn="l" defTabSz="166688"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4pPr>
      <a:lvl5pPr marL="539750" indent="-180975" algn="l" defTabSz="457200" rtl="0" eaLnBrk="1" latinLnBrk="0" hangingPunct="1">
        <a:spcBef>
          <a:spcPts val="600"/>
        </a:spcBef>
        <a:buClr>
          <a:schemeClr val="tx2"/>
        </a:buClr>
        <a:buFont typeface="Arial"/>
        <a:buChar char="•"/>
        <a:defRPr sz="1600" b="0" i="0" kern="100" baseline="0">
          <a:solidFill>
            <a:srgbClr val="505050"/>
          </a:solidFill>
          <a:latin typeface="Sparkasse Rg"/>
          <a:ea typeface="+mn-ea"/>
          <a:cs typeface="Sparkasse Rg"/>
        </a:defRPr>
      </a:lvl5pPr>
      <a:lvl6pPr marL="71913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692">
          <p15:clr>
            <a:srgbClr val="F26B43"/>
          </p15:clr>
        </p15:guide>
        <p15:guide id="3" pos="2880">
          <p15:clr>
            <a:srgbClr val="F26B43"/>
          </p15:clr>
        </p15:guide>
        <p15:guide id="4" pos="1927">
          <p15:clr>
            <a:srgbClr val="F26B43"/>
          </p15:clr>
        </p15:guide>
        <p15:guide id="5" orient="horz" pos="2160">
          <p15:clr>
            <a:srgbClr val="F26B43"/>
          </p15:clr>
        </p15:guide>
        <p15:guide id="6" orient="horz" pos="3974">
          <p15:clr>
            <a:srgbClr val="F26B43"/>
          </p15:clr>
        </p15:guide>
        <p15:guide id="7" orient="horz" pos="232">
          <p15:clr>
            <a:srgbClr val="F26B43"/>
          </p15:clr>
        </p15:guide>
        <p15:guide id="8" pos="3833">
          <p15:clr>
            <a:srgbClr val="F26B43"/>
          </p15:clr>
        </p15:guide>
        <p15:guide id="9" pos="1973">
          <p15:clr>
            <a:srgbClr val="F26B43"/>
          </p15:clr>
        </p15:guide>
        <p15:guide id="10" pos="5760">
          <p15:clr>
            <a:srgbClr val="F26B43"/>
          </p15:clr>
        </p15:guide>
        <p15:guide id="11" pos="4717">
          <p15:clr>
            <a:srgbClr val="F26B43"/>
          </p15:clr>
        </p15:guide>
        <p15:guide id="12" pos="1043">
          <p15:clr>
            <a:srgbClr val="F26B43"/>
          </p15:clr>
        </p15:guide>
        <p15:guide id="13" orient="horz" pos="1207">
          <p15:clr>
            <a:srgbClr val="F26B43"/>
          </p15:clr>
        </p15:guide>
        <p15:guide id="14" orient="horz" pos="3113">
          <p15:clr>
            <a:srgbClr val="F26B43"/>
          </p15:clr>
        </p15:guide>
        <p15:guide id="15" orient="horz" pos="1026">
          <p15:clr>
            <a:srgbClr val="F26B43"/>
          </p15:clr>
        </p15:guide>
        <p15:guide id="16" orient="horz" pos="40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oliennummernplatzhalter 5"/>
          <p:cNvSpPr>
            <a:spLocks noGrp="1"/>
          </p:cNvSpPr>
          <p:nvPr>
            <p:ph type="sldNum" sz="quarter" idx="4"/>
          </p:nvPr>
        </p:nvSpPr>
        <p:spPr>
          <a:xfrm>
            <a:off x="8350449" y="6561602"/>
            <a:ext cx="422076" cy="143999"/>
          </a:xfrm>
          <a:prstGeom prst="rect">
            <a:avLst/>
          </a:prstGeom>
        </p:spPr>
        <p:txBody>
          <a:bodyPr lIns="108000" tIns="0" rIns="0" bIns="0"/>
          <a:lstStyle>
            <a:lvl1pPr algn="r">
              <a:lnSpc>
                <a:spcPct val="100000"/>
              </a:lnSpc>
              <a:defRPr sz="900">
                <a:solidFill>
                  <a:srgbClr val="6F6F6F"/>
                </a:solidFill>
                <a:latin typeface="Sparkasse Rg"/>
                <a:cs typeface="Sparkasse Rg"/>
              </a:defRPr>
            </a:lvl1pPr>
          </a:lstStyle>
          <a:p>
            <a:fld id="{84FDC53A-3975-DE4E-9A2C-B3DD4C55E4D4}" type="slidenum">
              <a:rPr lang="de-DE" smtClean="0"/>
              <a:pPr/>
              <a:t>‹Nº›</a:t>
            </a:fld>
            <a:endParaRPr lang="de-DE"/>
          </a:p>
        </p:txBody>
      </p:sp>
      <p:sp>
        <p:nvSpPr>
          <p:cNvPr id="4" name="Textfeld 3"/>
          <p:cNvSpPr txBox="1"/>
          <p:nvPr userDrawn="1"/>
        </p:nvSpPr>
        <p:spPr>
          <a:xfrm>
            <a:off x="2381508" y="4020891"/>
            <a:ext cx="184731" cy="369332"/>
          </a:xfrm>
          <a:prstGeom prst="rect">
            <a:avLst/>
          </a:prstGeom>
          <a:noFill/>
        </p:spPr>
        <p:txBody>
          <a:bodyPr wrap="none" rtlCol="0">
            <a:spAutoFit/>
          </a:bodyPr>
          <a:lstStyle/>
          <a:p>
            <a:endParaRPr lang="en-GB"/>
          </a:p>
        </p:txBody>
      </p:sp>
      <p:sp>
        <p:nvSpPr>
          <p:cNvPr id="8" name="Textplatzhalter 7"/>
          <p:cNvSpPr>
            <a:spLocks noGrp="1"/>
          </p:cNvSpPr>
          <p:nvPr>
            <p:ph type="body" idx="1"/>
          </p:nvPr>
        </p:nvSpPr>
        <p:spPr>
          <a:xfrm>
            <a:off x="3132138" y="390"/>
            <a:ext cx="5903912" cy="6489309"/>
          </a:xfrm>
          <a:prstGeom prst="rect">
            <a:avLst/>
          </a:prstGeom>
        </p:spPr>
        <p:txBody>
          <a:bodyPr vert="horz" lIns="360000" tIns="360000" rIns="360000" bIns="0" rtlCol="0">
            <a:noAutofit/>
          </a:bodyPr>
          <a:lstStyle/>
          <a:p>
            <a:pPr lvl="0"/>
            <a:r>
              <a:rPr lang="de-DE"/>
              <a:t>Mastertextformat bearbeiten</a:t>
            </a:r>
          </a:p>
          <a:p>
            <a:pPr lvl="2"/>
            <a:r>
              <a:rPr lang="de-DE"/>
              <a:t>Zweite Ebene</a:t>
            </a:r>
          </a:p>
          <a:p>
            <a:pPr lvl="3"/>
            <a:r>
              <a:rPr lang="de-DE"/>
              <a:t>Dritte Ebene</a:t>
            </a:r>
          </a:p>
          <a:p>
            <a:pPr lvl="4"/>
            <a:r>
              <a:rPr lang="de-DE"/>
              <a:t>Vierte Ebene</a:t>
            </a:r>
          </a:p>
          <a:p>
            <a:pPr lvl="5"/>
            <a:r>
              <a:rPr lang="de-DE"/>
              <a:t>Fünfte Ebene</a:t>
            </a:r>
            <a:endParaRPr lang="en-GB"/>
          </a:p>
        </p:txBody>
      </p:sp>
      <p:sp>
        <p:nvSpPr>
          <p:cNvPr id="9" name="Titelplatzhalter 8"/>
          <p:cNvSpPr>
            <a:spLocks noGrp="1"/>
          </p:cNvSpPr>
          <p:nvPr>
            <p:ph type="title"/>
          </p:nvPr>
        </p:nvSpPr>
        <p:spPr>
          <a:xfrm>
            <a:off x="0" y="-1"/>
            <a:ext cx="3060026" cy="6308725"/>
          </a:xfrm>
          <a:prstGeom prst="rect">
            <a:avLst/>
          </a:prstGeom>
        </p:spPr>
        <p:txBody>
          <a:bodyPr vert="horz" lIns="360000" tIns="334800" rIns="360000" bIns="360000" rtlCol="0" anchor="t" anchorCtr="0">
            <a:noAutofit/>
          </a:bodyPr>
          <a:lstStyle/>
          <a:p>
            <a:r>
              <a:rPr lang="de-DE"/>
              <a:t>Mastertitel-format bearbeiten</a:t>
            </a:r>
            <a:endParaRPr lang="en-GB"/>
          </a:p>
        </p:txBody>
      </p:sp>
    </p:spTree>
    <p:extLst>
      <p:ext uri="{BB962C8B-B14F-4D97-AF65-F5344CB8AC3E}">
        <p14:creationId xmlns:p14="http://schemas.microsoft.com/office/powerpoint/2010/main" val="3003678458"/>
      </p:ext>
    </p:extLst>
  </p:cSld>
  <p:clrMap bg1="lt1" tx1="dk1" bg2="lt2" tx2="dk2" accent1="accent1" accent2="accent2" accent3="accent3" accent4="accent4" accent5="accent5" accent6="accent6" hlink="hlink" folHlink="folHlink"/>
  <p:sldLayoutIdLst>
    <p:sldLayoutId id="2147484374" r:id="rId1"/>
    <p:sldLayoutId id="2147484379" r:id="rId2"/>
    <p:sldLayoutId id="2147484380" r:id="rId3"/>
    <p:sldLayoutId id="2147484391" r:id="rId4"/>
  </p:sldLayoutIdLst>
  <p:hf hdr="0" ftr="0" dt="0"/>
  <p:txStyles>
    <p:titleStyle>
      <a:lvl1pPr algn="l" defTabSz="457200" rtl="0" eaLnBrk="1" latinLnBrk="0" hangingPunct="1">
        <a:lnSpc>
          <a:spcPct val="95000"/>
        </a:lnSpc>
        <a:spcBef>
          <a:spcPct val="0"/>
        </a:spcBef>
        <a:buNone/>
        <a:defRPr sz="2800" b="0" i="0" kern="300" baseline="0">
          <a:solidFill>
            <a:srgbClr val="505050"/>
          </a:solidFill>
          <a:latin typeface="Sparkasse Head"/>
          <a:ea typeface="+mj-ea"/>
          <a:cs typeface="Sparkasse Head"/>
        </a:defRPr>
      </a:lvl1pPr>
    </p:titleStyle>
    <p:bodyStyle>
      <a:lvl1pPr marL="0" indent="0" algn="l" defTabSz="457200" rtl="0" eaLnBrk="1" latinLnBrk="0" hangingPunct="1">
        <a:spcBef>
          <a:spcPts val="600"/>
        </a:spcBef>
        <a:buClr>
          <a:schemeClr val="tx2"/>
        </a:buClr>
        <a:buFont typeface="Wingdings" charset="2"/>
        <a:buNone/>
        <a:defRPr lang="de-DE" sz="1600" b="0" i="0" kern="100" baseline="0" smtClean="0">
          <a:solidFill>
            <a:srgbClr val="505050"/>
          </a:solidFill>
          <a:latin typeface="Sparkasse Rg"/>
          <a:ea typeface="+mn-ea"/>
          <a:cs typeface="Sparkasse Rg"/>
        </a:defRPr>
      </a:lvl1pPr>
      <a:lvl2pPr marL="0" indent="0" algn="l" defTabSz="457200" rtl="0" eaLnBrk="1" latinLnBrk="0" hangingPunct="1">
        <a:spcBef>
          <a:spcPct val="20000"/>
        </a:spcBef>
        <a:buClr>
          <a:srgbClr val="FF0000"/>
        </a:buClr>
        <a:buFont typeface="Wingdings" charset="2"/>
        <a:buNone/>
        <a:defRPr sz="1600" b="0" i="0" kern="1200" baseline="0">
          <a:solidFill>
            <a:srgbClr val="505050"/>
          </a:solidFill>
          <a:latin typeface="Sparkasse Rg"/>
          <a:ea typeface="+mn-ea"/>
          <a:cs typeface="Sparkasse Rg"/>
        </a:defRPr>
      </a:lvl2pPr>
      <a:lvl3pPr marL="17938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3pPr>
      <a:lvl4pPr marL="358775" indent="-179388" algn="l" defTabSz="166688"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4pPr>
      <a:lvl5pPr marL="539750" indent="-180975" algn="l" defTabSz="457200" rtl="0" eaLnBrk="1" latinLnBrk="0" hangingPunct="1">
        <a:spcBef>
          <a:spcPts val="600"/>
        </a:spcBef>
        <a:buClr>
          <a:schemeClr val="tx2"/>
        </a:buClr>
        <a:buFont typeface="Arial"/>
        <a:buChar char="•"/>
        <a:defRPr sz="1600" b="0" i="0" kern="100" baseline="0">
          <a:solidFill>
            <a:srgbClr val="505050"/>
          </a:solidFill>
          <a:latin typeface="Sparkasse Rg"/>
          <a:ea typeface="+mn-ea"/>
          <a:cs typeface="Sparkasse Rg"/>
        </a:defRPr>
      </a:lvl5pPr>
      <a:lvl6pPr marL="71913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692">
          <p15:clr>
            <a:srgbClr val="F26B43"/>
          </p15:clr>
        </p15:guide>
        <p15:guide id="3" pos="2880">
          <p15:clr>
            <a:srgbClr val="F26B43"/>
          </p15:clr>
        </p15:guide>
        <p15:guide id="4" pos="1927">
          <p15:clr>
            <a:srgbClr val="F26B43"/>
          </p15:clr>
        </p15:guide>
        <p15:guide id="5" orient="horz" pos="2160">
          <p15:clr>
            <a:srgbClr val="F26B43"/>
          </p15:clr>
        </p15:guide>
        <p15:guide id="6" orient="horz" pos="3974">
          <p15:clr>
            <a:srgbClr val="F26B43"/>
          </p15:clr>
        </p15:guide>
        <p15:guide id="7" orient="horz" pos="232">
          <p15:clr>
            <a:srgbClr val="F26B43"/>
          </p15:clr>
        </p15:guide>
        <p15:guide id="8" pos="3833">
          <p15:clr>
            <a:srgbClr val="F26B43"/>
          </p15:clr>
        </p15:guide>
        <p15:guide id="9" pos="1973">
          <p15:clr>
            <a:srgbClr val="F26B43"/>
          </p15:clr>
        </p15:guide>
        <p15:guide id="10" pos="5760">
          <p15:clr>
            <a:srgbClr val="F26B43"/>
          </p15:clr>
        </p15:guide>
        <p15:guide id="11" pos="4717">
          <p15:clr>
            <a:srgbClr val="F26B43"/>
          </p15:clr>
        </p15:guide>
        <p15:guide id="12" pos="1043">
          <p15:clr>
            <a:srgbClr val="F26B43"/>
          </p15:clr>
        </p15:guide>
        <p15:guide id="13" orient="horz" pos="1207">
          <p15:clr>
            <a:srgbClr val="F26B43"/>
          </p15:clr>
        </p15:guide>
        <p15:guide id="14" orient="horz" pos="3113">
          <p15:clr>
            <a:srgbClr val="F26B43"/>
          </p15:clr>
        </p15:guide>
        <p15:guide id="15" orient="horz" pos="1026">
          <p15:clr>
            <a:srgbClr val="F26B43"/>
          </p15:clr>
        </p15:guide>
        <p15:guide id="16" orient="horz" pos="40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svg"/><Relationship Id="rId7" Type="http://schemas.openxmlformats.org/officeDocument/2006/relationships/diagramColors" Target="../diagrams/colors8.xml"/><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imo.Bucher@sparkassenstiftung.de" TargetMode="Externa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7/06/relationships/model3d" Target="../media/model3d4.glb"/><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microsoft.com/office/2017/06/relationships/model3d" Target="../media/model3d4.glb"/><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microsoft.com/office/2017/06/relationships/model3d" Target="../media/model3d4.glb"/><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svg"/><Relationship Id="rId7"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imo.Bucher@sparkassenstiftung.de" TargetMode="Externa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1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82.svg"/><Relationship Id="rId4" Type="http://schemas.openxmlformats.org/officeDocument/2006/relationships/image" Target="../media/image8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91.sv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image" Target="../media/image56.svg"/><Relationship Id="rId3" Type="http://schemas.openxmlformats.org/officeDocument/2006/relationships/image" Target="../media/image47.png"/><Relationship Id="rId7" Type="http://schemas.openxmlformats.org/officeDocument/2006/relationships/diagramQuickStyle" Target="../diagrams/quickStyle12.xml"/><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Layout" Target="../diagrams/layout12.xml"/><Relationship Id="rId11" Type="http://schemas.openxmlformats.org/officeDocument/2006/relationships/image" Target="../media/image54.svg"/><Relationship Id="rId5" Type="http://schemas.openxmlformats.org/officeDocument/2006/relationships/diagramData" Target="../diagrams/data12.xml"/><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8.svg"/><Relationship Id="rId9" Type="http://schemas.microsoft.com/office/2007/relationships/diagramDrawing" Target="../diagrams/drawing12.xml"/><Relationship Id="rId14" Type="http://schemas.openxmlformats.org/officeDocument/2006/relationships/image" Target="../media/image57.png"/></Relationships>
</file>

<file path=ppt/slides/_rels/slide141.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imo.Bucher@sparkassenstiftung.de" TargetMode="Externa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4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imo.Bucher@sparkassenstiftung.de"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20.jfif"/><Relationship Id="rId3" Type="http://schemas.openxmlformats.org/officeDocument/2006/relationships/diagramLayout" Target="../diagrams/layout5.xml"/><Relationship Id="rId7"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2.png"/><Relationship Id="rId4" Type="http://schemas.openxmlformats.org/officeDocument/2006/relationships/diagramQuickStyle" Target="../diagrams/quickStyle5.xm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svg"/><Relationship Id="rId2" Type="http://schemas.microsoft.com/office/2017/06/relationships/model3d" Target="../media/model3d1.glb"/><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microsoft.com/office/2017/06/relationships/model3d" Target="../media/model3d2.glb"/><Relationship Id="rId9" Type="http://schemas.openxmlformats.org/officeDocument/2006/relationships/image" Target="../media/image3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mailto:Timo.Bucher@sparkassenstiftung.de" TargetMode="External"/><Relationship Id="rId2" Type="http://schemas.openxmlformats.org/officeDocument/2006/relationships/hyperlink" Target="mailto:Uwe.Pfeffer@sparkassenstiftung.de" TargetMode="Externa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image" Target="../media/image50.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microsoft.com/office/2017/06/relationships/model3d" Target="../media/model3d3.glb"/><Relationship Id="rId7"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56.svg"/><Relationship Id="rId3" Type="http://schemas.openxmlformats.org/officeDocument/2006/relationships/image" Target="../media/image47.png"/><Relationship Id="rId7" Type="http://schemas.openxmlformats.org/officeDocument/2006/relationships/diagramQuickStyle" Target="../diagrams/quickStyle6.xml"/><Relationship Id="rId12"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Layout" Target="../diagrams/layout6.xml"/><Relationship Id="rId11" Type="http://schemas.openxmlformats.org/officeDocument/2006/relationships/image" Target="../media/image54.svg"/><Relationship Id="rId5" Type="http://schemas.openxmlformats.org/officeDocument/2006/relationships/diagramData" Target="../diagrams/data6.xml"/><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8.svg"/><Relationship Id="rId9" Type="http://schemas.microsoft.com/office/2007/relationships/diagramDrawing" Target="../diagrams/drawing6.xml"/><Relationship Id="rId1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6.svg"/></Relationships>
</file>

<file path=ppt/slides/_rels/slide7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6.svg"/></Relationships>
</file>

<file path=ppt/slides/_rels/slide7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6.svg"/></Relationships>
</file>

<file path=ppt/slides/_rels/slide7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17/06/relationships/model3d" Target="../media/model3d3.glb"/><Relationship Id="rId7" Type="http://schemas.openxmlformats.org/officeDocument/2006/relationships/image" Target="../media/image24.png"/><Relationship Id="rId2" Type="http://schemas.openxmlformats.org/officeDocument/2006/relationships/image" Target="../media/image50.jp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5.svg"/><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4.svg"/><Relationship Id="rId7" Type="http://schemas.openxmlformats.org/officeDocument/2006/relationships/diagramColors" Target="../diagrams/colors7.xml"/><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63.emf"/></Relationships>
</file>

<file path=ppt/slides/_rels/slide8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imo.Bucher@sparkassenstiftung.de" TargetMode="Externa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 </a:t>
            </a:r>
            <a:r>
              <a:rPr lang="en-US" sz="2800" dirty="0">
                <a:highlight>
                  <a:srgbClr val="FFFF00"/>
                </a:highlight>
              </a:rPr>
              <a:t>XX.XX.XXXX</a:t>
            </a:r>
            <a:endParaRPr lang="de-DE" sz="3200" dirty="0">
              <a:highlight>
                <a:srgbClr val="FFFF00"/>
              </a:highlight>
            </a:endParaRPr>
          </a:p>
        </p:txBody>
      </p:sp>
    </p:spTree>
    <p:extLst>
      <p:ext uri="{BB962C8B-B14F-4D97-AF65-F5344CB8AC3E}">
        <p14:creationId xmlns:p14="http://schemas.microsoft.com/office/powerpoint/2010/main" val="30573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dirty="0"/>
              <a:t>ECPCGC Training</a:t>
            </a:r>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dirty="0"/>
              <a:t>Challenges &amp; </a:t>
            </a:r>
            <a:r>
              <a:rPr lang="de-DE" sz="2000" dirty="0" err="1"/>
              <a:t>Opportunities</a:t>
            </a:r>
            <a:r>
              <a:rPr lang="de-DE" sz="2000" dirty="0"/>
              <a:t> in MSME Business</a:t>
            </a:r>
          </a:p>
          <a:p>
            <a:endParaRPr lang="de-DE" sz="2000" dirty="0"/>
          </a:p>
        </p:txBody>
      </p:sp>
      <p:sp>
        <p:nvSpPr>
          <p:cNvPr id="6" name="Content Placeholder 5">
            <a:extLst>
              <a:ext uri="{FF2B5EF4-FFF2-40B4-BE49-F238E27FC236}">
                <a16:creationId xmlns:a16="http://schemas.microsoft.com/office/drawing/2014/main" id="{B628DC49-C8DC-4D0A-A911-0B03B0C62D2F}"/>
              </a:ext>
            </a:extLst>
          </p:cNvPr>
          <p:cNvSpPr>
            <a:spLocks noGrp="1"/>
          </p:cNvSpPr>
          <p:nvPr>
            <p:ph sz="quarter" idx="13"/>
          </p:nvPr>
        </p:nvSpPr>
        <p:spPr>
          <a:xfrm>
            <a:off x="3132139" y="90637"/>
            <a:ext cx="5903912" cy="6121400"/>
          </a:xfrm>
        </p:spPr>
        <p:txBody>
          <a:bodyPr/>
          <a:lstStyle/>
          <a:p>
            <a:r>
              <a:rPr lang="de-DE" sz="2000" dirty="0"/>
              <a:t>MSME </a:t>
            </a:r>
            <a:r>
              <a:rPr lang="de-DE" sz="2000" dirty="0" err="1"/>
              <a:t>lending</a:t>
            </a:r>
            <a:r>
              <a:rPr lang="de-DE" sz="2000" dirty="0"/>
              <a:t>: Client </a:t>
            </a:r>
            <a:r>
              <a:rPr lang="de-DE" sz="2000" dirty="0" err="1"/>
              <a:t>expectation</a:t>
            </a:r>
            <a:endParaRPr lang="de-DE" sz="2000" dirty="0"/>
          </a:p>
          <a:p>
            <a:endParaRPr lang="de-DE" sz="2000" dirty="0"/>
          </a:p>
          <a:p>
            <a:endParaRPr lang="de-DE" sz="2000" dirty="0"/>
          </a:p>
          <a:p>
            <a:endParaRPr lang="de-DE" sz="2000" dirty="0"/>
          </a:p>
        </p:txBody>
      </p:sp>
      <p:graphicFrame>
        <p:nvGraphicFramePr>
          <p:cNvPr id="3" name="Diagram 2">
            <a:extLst>
              <a:ext uri="{FF2B5EF4-FFF2-40B4-BE49-F238E27FC236}">
                <a16:creationId xmlns:a16="http://schemas.microsoft.com/office/drawing/2014/main" id="{3C1ACB32-D96A-451C-AF4F-235F8AEBD97B}"/>
              </a:ext>
            </a:extLst>
          </p:cNvPr>
          <p:cNvGraphicFramePr/>
          <p:nvPr>
            <p:extLst>
              <p:ext uri="{D42A27DB-BD31-4B8C-83A1-F6EECF244321}">
                <p14:modId xmlns:p14="http://schemas.microsoft.com/office/powerpoint/2010/main" val="364924864"/>
              </p:ext>
            </p:extLst>
          </p:nvPr>
        </p:nvGraphicFramePr>
        <p:xfrm>
          <a:off x="3068638" y="1008668"/>
          <a:ext cx="6096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5842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100</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7" name="TextBox 6">
            <a:extLst>
              <a:ext uri="{FF2B5EF4-FFF2-40B4-BE49-F238E27FC236}">
                <a16:creationId xmlns:a16="http://schemas.microsoft.com/office/drawing/2014/main" id="{C3A99EA6-EA22-4E79-B90F-9A422B1A29C6}"/>
              </a:ext>
            </a:extLst>
          </p:cNvPr>
          <p:cNvSpPr txBox="1"/>
          <p:nvPr/>
        </p:nvSpPr>
        <p:spPr>
          <a:xfrm>
            <a:off x="3671623" y="2480868"/>
            <a:ext cx="4534534" cy="341723"/>
          </a:xfrm>
          <a:prstGeom prst="rect">
            <a:avLst/>
          </a:prstGeom>
          <a:noFill/>
        </p:spPr>
        <p:txBody>
          <a:bodyPr wrap="square" lIns="108000" tIns="46800" rIns="108000" bIns="46800" rtlCol="0">
            <a:noAutofit/>
          </a:bodyPr>
          <a:lstStyle/>
          <a:p>
            <a:r>
              <a:rPr lang="en-US" sz="1600" b="1" i="1" dirty="0"/>
              <a:t>“Interest is the price you pay to borrow money”</a:t>
            </a:r>
            <a:endParaRPr lang="de-DE" sz="1600" b="1" i="1" dirty="0"/>
          </a:p>
        </p:txBody>
      </p:sp>
      <p:sp>
        <p:nvSpPr>
          <p:cNvPr id="2" name="TextBox 1">
            <a:extLst>
              <a:ext uri="{FF2B5EF4-FFF2-40B4-BE49-F238E27FC236}">
                <a16:creationId xmlns:a16="http://schemas.microsoft.com/office/drawing/2014/main" id="{B3AF5AA8-E480-4F91-B406-4D17D9E5D030}"/>
              </a:ext>
            </a:extLst>
          </p:cNvPr>
          <p:cNvSpPr txBox="1"/>
          <p:nvPr/>
        </p:nvSpPr>
        <p:spPr>
          <a:xfrm>
            <a:off x="4454168" y="487396"/>
            <a:ext cx="2969444" cy="771411"/>
          </a:xfrm>
          <a:prstGeom prst="rect">
            <a:avLst/>
          </a:prstGeom>
          <a:noFill/>
        </p:spPr>
        <p:txBody>
          <a:bodyPr wrap="none" lIns="108000" tIns="46800" rIns="108000" bIns="46800" rtlCol="0">
            <a:noAutofit/>
          </a:bodyPr>
          <a:lstStyle/>
          <a:p>
            <a:r>
              <a:rPr lang="de-DE" sz="2800" dirty="0"/>
              <a:t>Interest rate</a:t>
            </a:r>
            <a:endParaRPr lang="en-US" sz="2800" dirty="0"/>
          </a:p>
        </p:txBody>
      </p:sp>
      <p:sp>
        <p:nvSpPr>
          <p:cNvPr id="4" name="TextBox 3">
            <a:extLst>
              <a:ext uri="{FF2B5EF4-FFF2-40B4-BE49-F238E27FC236}">
                <a16:creationId xmlns:a16="http://schemas.microsoft.com/office/drawing/2014/main" id="{E92B1AD7-F027-47CC-8C52-47B245DA10AC}"/>
              </a:ext>
            </a:extLst>
          </p:cNvPr>
          <p:cNvSpPr txBox="1"/>
          <p:nvPr/>
        </p:nvSpPr>
        <p:spPr>
          <a:xfrm>
            <a:off x="4732255" y="1573564"/>
            <a:ext cx="2092751" cy="453199"/>
          </a:xfrm>
          <a:prstGeom prst="rect">
            <a:avLst/>
          </a:prstGeom>
          <a:noFill/>
        </p:spPr>
        <p:txBody>
          <a:bodyPr wrap="none" lIns="108000" tIns="46800" rIns="108000" bIns="46800" rtlCol="0">
            <a:noAutofit/>
          </a:bodyPr>
          <a:lstStyle/>
          <a:p>
            <a:r>
              <a:rPr lang="de-DE" dirty="0"/>
              <a:t>What </a:t>
            </a:r>
            <a:r>
              <a:rPr lang="de-DE" dirty="0" err="1"/>
              <a:t>is</a:t>
            </a:r>
            <a:r>
              <a:rPr lang="de-DE" dirty="0"/>
              <a:t> </a:t>
            </a:r>
            <a:r>
              <a:rPr lang="de-DE" dirty="0" err="1"/>
              <a:t>interest</a:t>
            </a:r>
            <a:r>
              <a:rPr lang="de-DE" dirty="0"/>
              <a:t> ?</a:t>
            </a:r>
            <a:endParaRPr lang="en-US" dirty="0"/>
          </a:p>
        </p:txBody>
      </p:sp>
      <p:pic>
        <p:nvPicPr>
          <p:cNvPr id="8" name="Graphic 7" descr="Group brainstorm outline">
            <a:extLst>
              <a:ext uri="{FF2B5EF4-FFF2-40B4-BE49-F238E27FC236}">
                <a16:creationId xmlns:a16="http://schemas.microsoft.com/office/drawing/2014/main" id="{BD996EAC-18C0-4315-854F-CBD002755F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7365" y="1112363"/>
            <a:ext cx="914400" cy="914400"/>
          </a:xfrm>
          <a:prstGeom prst="rect">
            <a:avLst/>
          </a:prstGeom>
        </p:spPr>
      </p:pic>
      <p:graphicFrame>
        <p:nvGraphicFramePr>
          <p:cNvPr id="6" name="Diagram 5">
            <a:extLst>
              <a:ext uri="{FF2B5EF4-FFF2-40B4-BE49-F238E27FC236}">
                <a16:creationId xmlns:a16="http://schemas.microsoft.com/office/drawing/2014/main" id="{DC74920C-4FD0-4364-8C02-7A3AD1F175FC}"/>
              </a:ext>
            </a:extLst>
          </p:cNvPr>
          <p:cNvGraphicFramePr/>
          <p:nvPr/>
        </p:nvGraphicFramePr>
        <p:xfrm>
          <a:off x="2881460" y="3106049"/>
          <a:ext cx="4773105" cy="32645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Straight Arrow Connector 9">
            <a:extLst>
              <a:ext uri="{FF2B5EF4-FFF2-40B4-BE49-F238E27FC236}">
                <a16:creationId xmlns:a16="http://schemas.microsoft.com/office/drawing/2014/main" id="{BE2440AC-2B30-4C43-BAEA-D94CA08442D7}"/>
              </a:ext>
            </a:extLst>
          </p:cNvPr>
          <p:cNvCxnSpPr>
            <a:cxnSpLocks/>
          </p:cNvCxnSpPr>
          <p:nvPr/>
        </p:nvCxnSpPr>
        <p:spPr>
          <a:xfrm flipV="1">
            <a:off x="6674177" y="3535052"/>
            <a:ext cx="433633" cy="3959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1B7E8C7-FCCA-4198-9419-115F9B748D25}"/>
              </a:ext>
            </a:extLst>
          </p:cNvPr>
          <p:cNvSpPr txBox="1"/>
          <p:nvPr/>
        </p:nvSpPr>
        <p:spPr>
          <a:xfrm>
            <a:off x="5969524" y="3167650"/>
            <a:ext cx="2455682" cy="341723"/>
          </a:xfrm>
          <a:prstGeom prst="rect">
            <a:avLst/>
          </a:prstGeom>
          <a:noFill/>
        </p:spPr>
        <p:txBody>
          <a:bodyPr wrap="none" lIns="108000" tIns="46800" rIns="108000" bIns="46800" rtlCol="0">
            <a:noAutofit/>
          </a:bodyPr>
          <a:lstStyle/>
          <a:p>
            <a:r>
              <a:rPr lang="de-DE" sz="1600" dirty="0" err="1"/>
              <a:t>How</a:t>
            </a:r>
            <a:r>
              <a:rPr lang="de-DE" sz="1600" dirty="0"/>
              <a:t> </a:t>
            </a:r>
            <a:r>
              <a:rPr lang="de-DE" sz="1600" dirty="0" err="1"/>
              <a:t>likely</a:t>
            </a:r>
            <a:r>
              <a:rPr lang="de-DE" sz="1600" dirty="0"/>
              <a:t> </a:t>
            </a:r>
            <a:r>
              <a:rPr lang="de-DE" sz="1600" dirty="0" err="1"/>
              <a:t>is</a:t>
            </a:r>
            <a:r>
              <a:rPr lang="de-DE" sz="1600" dirty="0"/>
              <a:t> </a:t>
            </a:r>
            <a:r>
              <a:rPr lang="de-DE" sz="1600" dirty="0" err="1"/>
              <a:t>the</a:t>
            </a:r>
            <a:r>
              <a:rPr lang="de-DE" sz="1600" dirty="0"/>
              <a:t> </a:t>
            </a:r>
            <a:r>
              <a:rPr lang="de-DE" sz="1600" dirty="0" err="1"/>
              <a:t>loan</a:t>
            </a:r>
            <a:r>
              <a:rPr lang="de-DE" sz="1600" dirty="0"/>
              <a:t> </a:t>
            </a:r>
            <a:r>
              <a:rPr lang="de-DE" sz="1600" dirty="0" err="1"/>
              <a:t>to</a:t>
            </a:r>
            <a:r>
              <a:rPr lang="de-DE" sz="1600" dirty="0"/>
              <a:t> </a:t>
            </a:r>
            <a:r>
              <a:rPr lang="de-DE" sz="1600" dirty="0" err="1"/>
              <a:t>default</a:t>
            </a:r>
            <a:r>
              <a:rPr lang="de-DE" sz="1600" dirty="0"/>
              <a:t> ?</a:t>
            </a:r>
            <a:endParaRPr lang="en-US" sz="1600" dirty="0"/>
          </a:p>
        </p:txBody>
      </p:sp>
      <p:cxnSp>
        <p:nvCxnSpPr>
          <p:cNvPr id="15" name="Straight Arrow Connector 14">
            <a:extLst>
              <a:ext uri="{FF2B5EF4-FFF2-40B4-BE49-F238E27FC236}">
                <a16:creationId xmlns:a16="http://schemas.microsoft.com/office/drawing/2014/main" id="{39E39234-3F88-49FD-9C7B-C5E9EB3EEB68}"/>
              </a:ext>
            </a:extLst>
          </p:cNvPr>
          <p:cNvCxnSpPr>
            <a:cxnSpLocks/>
          </p:cNvCxnSpPr>
          <p:nvPr/>
        </p:nvCxnSpPr>
        <p:spPr>
          <a:xfrm>
            <a:off x="6674177" y="4091233"/>
            <a:ext cx="433633" cy="12320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DF8E952-1D83-4484-B940-191E594EACA9}"/>
              </a:ext>
            </a:extLst>
          </p:cNvPr>
          <p:cNvSpPr txBox="1"/>
          <p:nvPr/>
        </p:nvSpPr>
        <p:spPr>
          <a:xfrm>
            <a:off x="7107810" y="3823926"/>
            <a:ext cx="1819374" cy="817384"/>
          </a:xfrm>
          <a:prstGeom prst="rect">
            <a:avLst/>
          </a:prstGeom>
          <a:noFill/>
        </p:spPr>
        <p:txBody>
          <a:bodyPr wrap="square" lIns="108000" tIns="46800" rIns="108000" bIns="46800" rtlCol="0">
            <a:noAutofit/>
          </a:bodyPr>
          <a:lstStyle/>
          <a:p>
            <a:r>
              <a:rPr lang="de-DE" sz="1600" dirty="0" err="1"/>
              <a:t>How</a:t>
            </a:r>
            <a:r>
              <a:rPr lang="de-DE" sz="1600" dirty="0"/>
              <a:t> </a:t>
            </a:r>
            <a:r>
              <a:rPr lang="de-DE" sz="1600" dirty="0" err="1"/>
              <a:t>big</a:t>
            </a:r>
            <a:r>
              <a:rPr lang="de-DE" sz="1600" dirty="0"/>
              <a:t> will </a:t>
            </a:r>
            <a:r>
              <a:rPr lang="de-DE" sz="1600" dirty="0" err="1"/>
              <a:t>be</a:t>
            </a:r>
            <a:r>
              <a:rPr lang="de-DE" sz="1600" dirty="0"/>
              <a:t> </a:t>
            </a:r>
            <a:r>
              <a:rPr lang="de-DE" sz="1600" dirty="0" err="1"/>
              <a:t>my</a:t>
            </a:r>
            <a:r>
              <a:rPr lang="de-DE" sz="1600" dirty="0"/>
              <a:t> </a:t>
            </a:r>
            <a:r>
              <a:rPr lang="de-DE" sz="1600" dirty="0" err="1"/>
              <a:t>losses</a:t>
            </a:r>
            <a:r>
              <a:rPr lang="de-DE" sz="1600" dirty="0"/>
              <a:t> in </a:t>
            </a:r>
            <a:r>
              <a:rPr lang="de-DE" sz="1600" dirty="0" err="1"/>
              <a:t>case</a:t>
            </a:r>
            <a:r>
              <a:rPr lang="de-DE" sz="1600" dirty="0"/>
              <a:t> </a:t>
            </a:r>
            <a:r>
              <a:rPr lang="de-DE" sz="1600" dirty="0" err="1"/>
              <a:t>of</a:t>
            </a:r>
            <a:r>
              <a:rPr lang="de-DE" sz="1600" dirty="0"/>
              <a:t> </a:t>
            </a:r>
            <a:r>
              <a:rPr lang="de-DE" sz="1600" dirty="0" err="1"/>
              <a:t>default</a:t>
            </a:r>
            <a:r>
              <a:rPr lang="de-DE" sz="1600" dirty="0"/>
              <a:t> ?</a:t>
            </a:r>
            <a:endParaRPr lang="en-US" sz="1600" dirty="0"/>
          </a:p>
        </p:txBody>
      </p:sp>
    </p:spTree>
    <p:extLst>
      <p:ext uri="{BB962C8B-B14F-4D97-AF65-F5344CB8AC3E}">
        <p14:creationId xmlns:p14="http://schemas.microsoft.com/office/powerpoint/2010/main" val="29301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6" grpId="0">
        <p:bldAsOne/>
      </p:bldGraphic>
      <p:bldP spid="13" grpId="0"/>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92718-63F0-4B98-B6C2-8325E1D030E8}"/>
              </a:ext>
            </a:extLst>
          </p:cNvPr>
          <p:cNvSpPr>
            <a:spLocks noGrp="1"/>
          </p:cNvSpPr>
          <p:nvPr>
            <p:ph type="sldNum" sz="quarter" idx="12"/>
          </p:nvPr>
        </p:nvSpPr>
        <p:spPr/>
        <p:txBody>
          <a:bodyPr/>
          <a:lstStyle/>
          <a:p>
            <a:fld id="{84FDC53A-3975-DE4E-9A2C-B3DD4C55E4D4}" type="slidenum">
              <a:rPr lang="de-DE" smtClean="0"/>
              <a:pPr/>
              <a:t>101</a:t>
            </a:fld>
            <a:endParaRPr lang="de-DE"/>
          </a:p>
        </p:txBody>
      </p:sp>
      <p:grpSp>
        <p:nvGrpSpPr>
          <p:cNvPr id="5" name="Group 4">
            <a:extLst>
              <a:ext uri="{FF2B5EF4-FFF2-40B4-BE49-F238E27FC236}">
                <a16:creationId xmlns:a16="http://schemas.microsoft.com/office/drawing/2014/main" id="{BF6862F1-296F-43C3-81D6-7DB6B20D080E}"/>
              </a:ext>
            </a:extLst>
          </p:cNvPr>
          <p:cNvGrpSpPr/>
          <p:nvPr/>
        </p:nvGrpSpPr>
        <p:grpSpPr>
          <a:xfrm>
            <a:off x="3575295" y="931887"/>
            <a:ext cx="1993407" cy="1013010"/>
            <a:chOff x="1850790" y="549197"/>
            <a:chExt cx="2121960" cy="1160447"/>
          </a:xfrm>
        </p:grpSpPr>
        <p:sp>
          <p:nvSpPr>
            <p:cNvPr id="6" name="Rectangle: Rounded Corners 5">
              <a:extLst>
                <a:ext uri="{FF2B5EF4-FFF2-40B4-BE49-F238E27FC236}">
                  <a16:creationId xmlns:a16="http://schemas.microsoft.com/office/drawing/2014/main" id="{AD4C9A0E-C4C2-4F86-8F35-C2EFF067CD81}"/>
                </a:ext>
              </a:extLst>
            </p:cNvPr>
            <p:cNvSpPr/>
            <p:nvPr/>
          </p:nvSpPr>
          <p:spPr>
            <a:xfrm>
              <a:off x="1850790" y="549197"/>
              <a:ext cx="2121960" cy="1160447"/>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22F88087-D43B-4B85-9E18-7CE11CEAE9B7}"/>
                </a:ext>
              </a:extLst>
            </p:cNvPr>
            <p:cNvSpPr txBox="1"/>
            <p:nvPr/>
          </p:nvSpPr>
          <p:spPr>
            <a:xfrm>
              <a:off x="1907438" y="605845"/>
              <a:ext cx="2008664" cy="10471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Risk </a:t>
              </a:r>
              <a:r>
                <a:rPr lang="de-DE" sz="2400" kern="1200" dirty="0" err="1"/>
                <a:t>components</a:t>
              </a:r>
              <a:endParaRPr lang="en-US" sz="2400" kern="1200" dirty="0"/>
            </a:p>
          </p:txBody>
        </p:sp>
      </p:grpSp>
      <p:sp>
        <p:nvSpPr>
          <p:cNvPr id="8" name="TextBox 7">
            <a:extLst>
              <a:ext uri="{FF2B5EF4-FFF2-40B4-BE49-F238E27FC236}">
                <a16:creationId xmlns:a16="http://schemas.microsoft.com/office/drawing/2014/main" id="{81CDC5A2-E140-40D1-BE02-BE09FCB994F4}"/>
              </a:ext>
            </a:extLst>
          </p:cNvPr>
          <p:cNvSpPr txBox="1"/>
          <p:nvPr/>
        </p:nvSpPr>
        <p:spPr>
          <a:xfrm>
            <a:off x="1926738" y="283025"/>
            <a:ext cx="5290523" cy="771411"/>
          </a:xfrm>
          <a:prstGeom prst="rect">
            <a:avLst/>
          </a:prstGeom>
          <a:noFill/>
        </p:spPr>
        <p:txBody>
          <a:bodyPr wrap="none" lIns="108000" tIns="46800" rIns="108000" bIns="46800" rtlCol="0">
            <a:noAutofit/>
          </a:bodyPr>
          <a:lstStyle/>
          <a:p>
            <a:r>
              <a:rPr lang="de-DE" sz="2400" dirty="0"/>
              <a:t>Interest rate and </a:t>
            </a:r>
            <a:r>
              <a:rPr lang="de-DE" sz="2400" dirty="0" err="1"/>
              <a:t>risk-adjusted</a:t>
            </a:r>
            <a:r>
              <a:rPr lang="de-DE" sz="2400" dirty="0"/>
              <a:t> Pricing</a:t>
            </a:r>
            <a:endParaRPr lang="en-US" sz="2400" dirty="0"/>
          </a:p>
        </p:txBody>
      </p:sp>
      <p:pic>
        <p:nvPicPr>
          <p:cNvPr id="9" name="Graphic 8" descr="Scales of justice outline">
            <a:extLst>
              <a:ext uri="{FF2B5EF4-FFF2-40B4-BE49-F238E27FC236}">
                <a16:creationId xmlns:a16="http://schemas.microsoft.com/office/drawing/2014/main" id="{DFCA5E03-5E8F-460D-BEB8-2510FC108F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4953" y="2458733"/>
            <a:ext cx="1940533" cy="1940533"/>
          </a:xfrm>
          <a:prstGeom prst="rect">
            <a:avLst/>
          </a:prstGeom>
        </p:spPr>
      </p:pic>
      <p:sp>
        <p:nvSpPr>
          <p:cNvPr id="2" name="TextBox 1">
            <a:extLst>
              <a:ext uri="{FF2B5EF4-FFF2-40B4-BE49-F238E27FC236}">
                <a16:creationId xmlns:a16="http://schemas.microsoft.com/office/drawing/2014/main" id="{10C98C5B-FF34-4542-BAFE-4366385416A9}"/>
              </a:ext>
            </a:extLst>
          </p:cNvPr>
          <p:cNvSpPr txBox="1"/>
          <p:nvPr/>
        </p:nvSpPr>
        <p:spPr>
          <a:xfrm>
            <a:off x="471340" y="5453560"/>
            <a:ext cx="7984504" cy="614328"/>
          </a:xfrm>
          <a:prstGeom prst="rect">
            <a:avLst/>
          </a:prstGeom>
          <a:noFill/>
        </p:spPr>
        <p:txBody>
          <a:bodyPr wrap="square" lIns="108000" tIns="46800" rIns="108000" bIns="46800" rtlCol="0">
            <a:noAutofit/>
          </a:bodyPr>
          <a:lstStyle/>
          <a:p>
            <a:r>
              <a:rPr lang="de-DE" sz="1600" dirty="0" err="1"/>
              <a:t>We</a:t>
            </a:r>
            <a:r>
              <a:rPr lang="de-DE" sz="1600" dirty="0"/>
              <a:t> </a:t>
            </a:r>
            <a:r>
              <a:rPr lang="de-DE" sz="1600" dirty="0" err="1"/>
              <a:t>interpret</a:t>
            </a:r>
            <a:r>
              <a:rPr lang="de-DE" sz="1600" dirty="0"/>
              <a:t> </a:t>
            </a:r>
            <a:r>
              <a:rPr lang="de-DE" sz="1600" dirty="0" err="1"/>
              <a:t>our</a:t>
            </a:r>
            <a:r>
              <a:rPr lang="de-DE" sz="1600" dirty="0"/>
              <a:t> </a:t>
            </a:r>
            <a:r>
              <a:rPr lang="de-DE" sz="1600" dirty="0" err="1"/>
              <a:t>gathered</a:t>
            </a:r>
            <a:r>
              <a:rPr lang="de-DE" sz="1600" dirty="0"/>
              <a:t> </a:t>
            </a:r>
            <a:r>
              <a:rPr lang="de-DE" sz="1600" dirty="0" err="1"/>
              <a:t>information</a:t>
            </a:r>
            <a:r>
              <a:rPr lang="de-DE" sz="1600" dirty="0"/>
              <a:t> </a:t>
            </a:r>
            <a:r>
              <a:rPr lang="de-DE" sz="1600" dirty="0" err="1"/>
              <a:t>about</a:t>
            </a:r>
            <a:r>
              <a:rPr lang="de-DE" sz="1600" dirty="0"/>
              <a:t> </a:t>
            </a:r>
            <a:r>
              <a:rPr lang="de-DE" sz="1600" dirty="0" err="1"/>
              <a:t>the</a:t>
            </a:r>
            <a:r>
              <a:rPr lang="de-DE" sz="1600" dirty="0"/>
              <a:t> </a:t>
            </a:r>
            <a:r>
              <a:rPr lang="de-DE" sz="1600" dirty="0" err="1"/>
              <a:t>customer</a:t>
            </a:r>
            <a:r>
              <a:rPr lang="de-DE" sz="1600" dirty="0"/>
              <a:t> and </a:t>
            </a:r>
            <a:r>
              <a:rPr lang="de-DE" sz="1600" dirty="0" err="1"/>
              <a:t>his</a:t>
            </a:r>
            <a:r>
              <a:rPr lang="de-DE" sz="1600" dirty="0"/>
              <a:t> </a:t>
            </a:r>
            <a:r>
              <a:rPr lang="de-DE" sz="1600" dirty="0" err="1"/>
              <a:t>business</a:t>
            </a:r>
            <a:r>
              <a:rPr lang="de-DE" sz="1600" dirty="0"/>
              <a:t>. Like a </a:t>
            </a:r>
            <a:r>
              <a:rPr lang="de-DE" sz="1600" dirty="0" err="1"/>
              <a:t>scale</a:t>
            </a:r>
            <a:r>
              <a:rPr lang="de-DE" sz="1600" dirty="0"/>
              <a:t> </a:t>
            </a:r>
            <a:r>
              <a:rPr lang="de-DE" sz="1600" dirty="0" err="1"/>
              <a:t>as</a:t>
            </a:r>
            <a:r>
              <a:rPr lang="de-DE" sz="1600" dirty="0"/>
              <a:t> </a:t>
            </a:r>
            <a:r>
              <a:rPr lang="de-DE" sz="1600" dirty="0" err="1"/>
              <a:t>you</a:t>
            </a:r>
            <a:r>
              <a:rPr lang="de-DE" sz="1600" dirty="0"/>
              <a:t> </a:t>
            </a:r>
            <a:r>
              <a:rPr lang="de-DE" sz="1600" dirty="0" err="1"/>
              <a:t>have</a:t>
            </a:r>
            <a:r>
              <a:rPr lang="de-DE" sz="1600" dirty="0"/>
              <a:t> just </a:t>
            </a:r>
            <a:r>
              <a:rPr lang="de-DE" sz="1600" dirty="0" err="1"/>
              <a:t>done</a:t>
            </a:r>
            <a:r>
              <a:rPr lang="de-DE" sz="1600" dirty="0"/>
              <a:t> in </a:t>
            </a:r>
            <a:r>
              <a:rPr lang="de-DE" sz="1600" dirty="0" err="1"/>
              <a:t>the</a:t>
            </a:r>
            <a:r>
              <a:rPr lang="de-DE" sz="1600" dirty="0"/>
              <a:t> </a:t>
            </a:r>
            <a:r>
              <a:rPr lang="de-DE" sz="1600" dirty="0" err="1"/>
              <a:t>group</a:t>
            </a:r>
            <a:r>
              <a:rPr lang="de-DE" sz="1600" dirty="0"/>
              <a:t> </a:t>
            </a:r>
            <a:r>
              <a:rPr lang="de-DE" sz="1600" dirty="0" err="1"/>
              <a:t>work</a:t>
            </a:r>
            <a:r>
              <a:rPr lang="de-DE" sz="1600" dirty="0"/>
              <a:t>. </a:t>
            </a:r>
            <a:endParaRPr lang="en-US" sz="1600" dirty="0"/>
          </a:p>
        </p:txBody>
      </p:sp>
      <p:sp>
        <p:nvSpPr>
          <p:cNvPr id="11" name="Rectangle 10">
            <a:extLst>
              <a:ext uri="{FF2B5EF4-FFF2-40B4-BE49-F238E27FC236}">
                <a16:creationId xmlns:a16="http://schemas.microsoft.com/office/drawing/2014/main" id="{BC8E7357-1829-4FCA-8D08-BB6C444D2243}"/>
              </a:ext>
            </a:extLst>
          </p:cNvPr>
          <p:cNvSpPr/>
          <p:nvPr/>
        </p:nvSpPr>
        <p:spPr>
          <a:xfrm>
            <a:off x="197962" y="1234557"/>
            <a:ext cx="1940534"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err="1"/>
              <a:t>Is</a:t>
            </a:r>
            <a:r>
              <a:rPr lang="de-DE" sz="1600" dirty="0"/>
              <a:t> </a:t>
            </a:r>
            <a:r>
              <a:rPr lang="de-DE" sz="1600" dirty="0" err="1"/>
              <a:t>the</a:t>
            </a:r>
            <a:r>
              <a:rPr lang="de-DE" sz="1600" dirty="0"/>
              <a:t> </a:t>
            </a:r>
            <a:r>
              <a:rPr lang="de-DE" sz="1600" dirty="0" err="1"/>
              <a:t>management</a:t>
            </a:r>
            <a:r>
              <a:rPr lang="de-DE" sz="1600" dirty="0"/>
              <a:t> reliable ?</a:t>
            </a:r>
            <a:endParaRPr lang="en-US" sz="1600" dirty="0"/>
          </a:p>
        </p:txBody>
      </p:sp>
      <p:sp>
        <p:nvSpPr>
          <p:cNvPr id="12" name="Rectangle 11">
            <a:extLst>
              <a:ext uri="{FF2B5EF4-FFF2-40B4-BE49-F238E27FC236}">
                <a16:creationId xmlns:a16="http://schemas.microsoft.com/office/drawing/2014/main" id="{EE564A34-A43B-4C20-AA7D-A9BBA22C69FE}"/>
              </a:ext>
            </a:extLst>
          </p:cNvPr>
          <p:cNvSpPr/>
          <p:nvPr/>
        </p:nvSpPr>
        <p:spPr>
          <a:xfrm>
            <a:off x="1634419" y="2142009"/>
            <a:ext cx="1940534"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err="1"/>
              <a:t>Succession</a:t>
            </a:r>
            <a:r>
              <a:rPr lang="de-DE" sz="1600" dirty="0"/>
              <a:t> </a:t>
            </a:r>
            <a:r>
              <a:rPr lang="de-DE" sz="1600" dirty="0" err="1"/>
              <a:t>planning</a:t>
            </a:r>
            <a:r>
              <a:rPr lang="de-DE" sz="1600" dirty="0"/>
              <a:t> in </a:t>
            </a:r>
            <a:r>
              <a:rPr lang="de-DE" sz="1600" dirty="0" err="1"/>
              <a:t>place</a:t>
            </a:r>
            <a:r>
              <a:rPr lang="de-DE" sz="1600" dirty="0"/>
              <a:t> ?</a:t>
            </a:r>
            <a:endParaRPr lang="en-US" sz="1600" dirty="0"/>
          </a:p>
        </p:txBody>
      </p:sp>
      <p:sp>
        <p:nvSpPr>
          <p:cNvPr id="13" name="Rectangle 12">
            <a:extLst>
              <a:ext uri="{FF2B5EF4-FFF2-40B4-BE49-F238E27FC236}">
                <a16:creationId xmlns:a16="http://schemas.microsoft.com/office/drawing/2014/main" id="{F07930D0-F640-443E-9C3A-D0F4D7C6A33F}"/>
              </a:ext>
            </a:extLst>
          </p:cNvPr>
          <p:cNvSpPr/>
          <p:nvPr/>
        </p:nvSpPr>
        <p:spPr>
          <a:xfrm>
            <a:off x="6025675" y="1198008"/>
            <a:ext cx="2535812"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err="1"/>
              <a:t>Is</a:t>
            </a:r>
            <a:r>
              <a:rPr lang="de-DE" sz="1600" dirty="0"/>
              <a:t> </a:t>
            </a:r>
            <a:r>
              <a:rPr lang="de-DE" sz="1600" dirty="0" err="1"/>
              <a:t>the</a:t>
            </a:r>
            <a:r>
              <a:rPr lang="de-DE" sz="1600" dirty="0"/>
              <a:t> </a:t>
            </a:r>
            <a:r>
              <a:rPr lang="de-DE" sz="1600" dirty="0" err="1"/>
              <a:t>market</a:t>
            </a:r>
            <a:r>
              <a:rPr lang="de-DE" sz="1600" dirty="0"/>
              <a:t> </a:t>
            </a:r>
            <a:r>
              <a:rPr lang="de-DE" sz="1600" dirty="0" err="1"/>
              <a:t>share</a:t>
            </a:r>
            <a:r>
              <a:rPr lang="de-DE" sz="1600" dirty="0"/>
              <a:t> </a:t>
            </a:r>
            <a:r>
              <a:rPr lang="de-DE" sz="1600" dirty="0" err="1"/>
              <a:t>of</a:t>
            </a:r>
            <a:r>
              <a:rPr lang="de-DE" sz="1600" dirty="0"/>
              <a:t> </a:t>
            </a:r>
            <a:r>
              <a:rPr lang="de-DE" sz="1600" dirty="0" err="1"/>
              <a:t>the</a:t>
            </a:r>
            <a:r>
              <a:rPr lang="de-DE" sz="1600" dirty="0"/>
              <a:t> </a:t>
            </a:r>
            <a:r>
              <a:rPr lang="de-DE" sz="1600" dirty="0" err="1"/>
              <a:t>company</a:t>
            </a:r>
            <a:r>
              <a:rPr lang="de-DE" sz="1600" dirty="0"/>
              <a:t> </a:t>
            </a:r>
            <a:r>
              <a:rPr lang="de-DE" sz="1600" dirty="0" err="1"/>
              <a:t>increasing</a:t>
            </a:r>
            <a:r>
              <a:rPr lang="de-DE" sz="1600" dirty="0"/>
              <a:t> ?</a:t>
            </a:r>
            <a:endParaRPr lang="en-US" sz="1600" dirty="0"/>
          </a:p>
        </p:txBody>
      </p:sp>
      <p:sp>
        <p:nvSpPr>
          <p:cNvPr id="14" name="Rectangle 13">
            <a:extLst>
              <a:ext uri="{FF2B5EF4-FFF2-40B4-BE49-F238E27FC236}">
                <a16:creationId xmlns:a16="http://schemas.microsoft.com/office/drawing/2014/main" id="{E0E9F2C7-DA17-4BBF-9B56-F861DFA681EA}"/>
              </a:ext>
            </a:extLst>
          </p:cNvPr>
          <p:cNvSpPr/>
          <p:nvPr/>
        </p:nvSpPr>
        <p:spPr>
          <a:xfrm>
            <a:off x="4720542" y="2096921"/>
            <a:ext cx="2496719"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err="1"/>
              <a:t>Is</a:t>
            </a:r>
            <a:r>
              <a:rPr lang="de-DE" sz="1600" dirty="0"/>
              <a:t> all </a:t>
            </a:r>
            <a:r>
              <a:rPr lang="de-DE" sz="1600" dirty="0" err="1"/>
              <a:t>financial</a:t>
            </a:r>
            <a:r>
              <a:rPr lang="de-DE" sz="1600" dirty="0"/>
              <a:t> </a:t>
            </a:r>
            <a:r>
              <a:rPr lang="de-DE" sz="1600" dirty="0" err="1"/>
              <a:t>information</a:t>
            </a:r>
            <a:r>
              <a:rPr lang="de-DE" sz="1600" dirty="0"/>
              <a:t> </a:t>
            </a:r>
            <a:r>
              <a:rPr lang="de-DE" sz="1600" dirty="0" err="1"/>
              <a:t>up</a:t>
            </a:r>
            <a:r>
              <a:rPr lang="de-DE" sz="1600" dirty="0"/>
              <a:t> </a:t>
            </a:r>
            <a:r>
              <a:rPr lang="de-DE" sz="1600" dirty="0" err="1"/>
              <a:t>to</a:t>
            </a:r>
            <a:r>
              <a:rPr lang="de-DE" sz="1600" dirty="0"/>
              <a:t> date ?</a:t>
            </a:r>
            <a:endParaRPr lang="en-US" sz="1600" dirty="0"/>
          </a:p>
        </p:txBody>
      </p:sp>
      <p:sp>
        <p:nvSpPr>
          <p:cNvPr id="15" name="Rectangle 14">
            <a:extLst>
              <a:ext uri="{FF2B5EF4-FFF2-40B4-BE49-F238E27FC236}">
                <a16:creationId xmlns:a16="http://schemas.microsoft.com/office/drawing/2014/main" id="{826CF9AA-B2E5-4ADA-B0B7-F1FEA719254D}"/>
              </a:ext>
            </a:extLst>
          </p:cNvPr>
          <p:cNvSpPr/>
          <p:nvPr/>
        </p:nvSpPr>
        <p:spPr>
          <a:xfrm>
            <a:off x="197962" y="2955482"/>
            <a:ext cx="3122350"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err="1"/>
              <a:t>Is</a:t>
            </a:r>
            <a:r>
              <a:rPr lang="de-DE" sz="1600" dirty="0"/>
              <a:t> </a:t>
            </a:r>
            <a:r>
              <a:rPr lang="de-DE" sz="1600" dirty="0" err="1"/>
              <a:t>the</a:t>
            </a:r>
            <a:r>
              <a:rPr lang="de-DE" sz="1600" dirty="0"/>
              <a:t> </a:t>
            </a:r>
            <a:r>
              <a:rPr lang="de-DE" sz="1600" dirty="0" err="1"/>
              <a:t>repayment</a:t>
            </a:r>
            <a:r>
              <a:rPr lang="de-DE" sz="1600" dirty="0"/>
              <a:t> </a:t>
            </a:r>
            <a:r>
              <a:rPr lang="de-DE" sz="1600" dirty="0" err="1"/>
              <a:t>schedule</a:t>
            </a:r>
            <a:r>
              <a:rPr lang="de-DE" sz="1600" dirty="0"/>
              <a:t> in </a:t>
            </a:r>
            <a:r>
              <a:rPr lang="de-DE" sz="1600" dirty="0" err="1"/>
              <a:t>line</a:t>
            </a:r>
            <a:r>
              <a:rPr lang="de-DE" sz="1600" dirty="0"/>
              <a:t> </a:t>
            </a:r>
            <a:r>
              <a:rPr lang="de-DE" sz="1600" dirty="0" err="1"/>
              <a:t>with</a:t>
            </a:r>
            <a:r>
              <a:rPr lang="de-DE" sz="1600" dirty="0"/>
              <a:t> </a:t>
            </a:r>
            <a:r>
              <a:rPr lang="de-DE" sz="1600" dirty="0" err="1"/>
              <a:t>expected</a:t>
            </a:r>
            <a:r>
              <a:rPr lang="de-DE" sz="1600" dirty="0"/>
              <a:t> </a:t>
            </a:r>
            <a:r>
              <a:rPr lang="de-DE" sz="1600" dirty="0" err="1"/>
              <a:t>cash-flows</a:t>
            </a:r>
            <a:r>
              <a:rPr lang="de-DE" sz="1600" dirty="0"/>
              <a:t> ?</a:t>
            </a:r>
            <a:endParaRPr lang="en-US" sz="1600" dirty="0"/>
          </a:p>
        </p:txBody>
      </p:sp>
      <p:sp>
        <p:nvSpPr>
          <p:cNvPr id="16" name="Rectangle 15">
            <a:extLst>
              <a:ext uri="{FF2B5EF4-FFF2-40B4-BE49-F238E27FC236}">
                <a16:creationId xmlns:a16="http://schemas.microsoft.com/office/drawing/2014/main" id="{2A22EEAB-DBB5-460A-9428-B9A1D4F2F91E}"/>
              </a:ext>
            </a:extLst>
          </p:cNvPr>
          <p:cNvSpPr/>
          <p:nvPr/>
        </p:nvSpPr>
        <p:spPr>
          <a:xfrm>
            <a:off x="6244214" y="3139406"/>
            <a:ext cx="2658360"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err="1"/>
              <a:t>Is</a:t>
            </a:r>
            <a:r>
              <a:rPr lang="de-DE" sz="1600" dirty="0"/>
              <a:t> </a:t>
            </a:r>
            <a:r>
              <a:rPr lang="de-DE" sz="1600" dirty="0" err="1"/>
              <a:t>the</a:t>
            </a:r>
            <a:r>
              <a:rPr lang="de-DE" sz="1600" dirty="0"/>
              <a:t> </a:t>
            </a:r>
            <a:r>
              <a:rPr lang="de-DE" sz="1600" dirty="0" err="1"/>
              <a:t>business</a:t>
            </a:r>
            <a:r>
              <a:rPr lang="de-DE" sz="1600" dirty="0"/>
              <a:t> profitable ?</a:t>
            </a:r>
            <a:endParaRPr lang="en-US" sz="1600" dirty="0"/>
          </a:p>
        </p:txBody>
      </p:sp>
      <p:sp>
        <p:nvSpPr>
          <p:cNvPr id="17" name="Rectangle 16">
            <a:extLst>
              <a:ext uri="{FF2B5EF4-FFF2-40B4-BE49-F238E27FC236}">
                <a16:creationId xmlns:a16="http://schemas.microsoft.com/office/drawing/2014/main" id="{BD433983-76D0-430A-9852-CE1A649B4191}"/>
              </a:ext>
            </a:extLst>
          </p:cNvPr>
          <p:cNvSpPr/>
          <p:nvPr/>
        </p:nvSpPr>
        <p:spPr>
          <a:xfrm>
            <a:off x="429957" y="4056099"/>
            <a:ext cx="2658360"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a:t>Are </a:t>
            </a:r>
            <a:r>
              <a:rPr lang="de-DE" sz="1600" dirty="0" err="1"/>
              <a:t>the</a:t>
            </a:r>
            <a:r>
              <a:rPr lang="de-DE" sz="1600" dirty="0"/>
              <a:t> </a:t>
            </a:r>
            <a:r>
              <a:rPr lang="de-DE" sz="1600" dirty="0" err="1"/>
              <a:t>financial</a:t>
            </a:r>
            <a:r>
              <a:rPr lang="de-DE" sz="1600" dirty="0"/>
              <a:t> </a:t>
            </a:r>
            <a:r>
              <a:rPr lang="de-DE" sz="1600" dirty="0" err="1"/>
              <a:t>projections</a:t>
            </a:r>
            <a:r>
              <a:rPr lang="de-DE" sz="1600" dirty="0"/>
              <a:t> </a:t>
            </a:r>
            <a:r>
              <a:rPr lang="de-DE" sz="1600" dirty="0" err="1"/>
              <a:t>realistic</a:t>
            </a:r>
            <a:r>
              <a:rPr lang="de-DE" sz="1600" dirty="0"/>
              <a:t> ?</a:t>
            </a:r>
            <a:endParaRPr lang="en-US" sz="1600" dirty="0"/>
          </a:p>
        </p:txBody>
      </p:sp>
      <p:sp>
        <p:nvSpPr>
          <p:cNvPr id="18" name="Rectangle 17">
            <a:extLst>
              <a:ext uri="{FF2B5EF4-FFF2-40B4-BE49-F238E27FC236}">
                <a16:creationId xmlns:a16="http://schemas.microsoft.com/office/drawing/2014/main" id="{38ECD0F0-3B00-4682-BBD9-7624F3386E64}"/>
              </a:ext>
            </a:extLst>
          </p:cNvPr>
          <p:cNvSpPr/>
          <p:nvPr/>
        </p:nvSpPr>
        <p:spPr>
          <a:xfrm>
            <a:off x="5324040" y="4432335"/>
            <a:ext cx="2658360"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a:t>Are all </a:t>
            </a:r>
            <a:r>
              <a:rPr lang="de-DE" sz="1600" dirty="0" err="1"/>
              <a:t>financial</a:t>
            </a:r>
            <a:r>
              <a:rPr lang="de-DE" sz="1600" dirty="0"/>
              <a:t> </a:t>
            </a:r>
            <a:r>
              <a:rPr lang="de-DE" sz="1600" dirty="0" err="1"/>
              <a:t>covenants</a:t>
            </a:r>
            <a:r>
              <a:rPr lang="de-DE" sz="1600" dirty="0"/>
              <a:t> </a:t>
            </a:r>
            <a:r>
              <a:rPr lang="de-DE" sz="1600" dirty="0" err="1"/>
              <a:t>being</a:t>
            </a:r>
            <a:r>
              <a:rPr lang="de-DE" sz="1600" dirty="0"/>
              <a:t> </a:t>
            </a:r>
            <a:r>
              <a:rPr lang="de-DE" sz="1600" dirty="0" err="1"/>
              <a:t>met</a:t>
            </a:r>
            <a:r>
              <a:rPr lang="de-DE" sz="1600" dirty="0"/>
              <a:t> ?</a:t>
            </a:r>
            <a:endParaRPr lang="en-US" sz="1600" dirty="0"/>
          </a:p>
        </p:txBody>
      </p:sp>
      <p:sp>
        <p:nvSpPr>
          <p:cNvPr id="19" name="Rectangle 18">
            <a:extLst>
              <a:ext uri="{FF2B5EF4-FFF2-40B4-BE49-F238E27FC236}">
                <a16:creationId xmlns:a16="http://schemas.microsoft.com/office/drawing/2014/main" id="{512FB551-2C49-46C0-AA78-A4A0AFD18F05}"/>
              </a:ext>
            </a:extLst>
          </p:cNvPr>
          <p:cNvSpPr/>
          <p:nvPr/>
        </p:nvSpPr>
        <p:spPr>
          <a:xfrm>
            <a:off x="2062182" y="4775681"/>
            <a:ext cx="2658360" cy="4807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a:t>….</a:t>
            </a:r>
            <a:endParaRPr lang="en-US" sz="1600" dirty="0"/>
          </a:p>
        </p:txBody>
      </p:sp>
    </p:spTree>
    <p:extLst>
      <p:ext uri="{BB962C8B-B14F-4D97-AF65-F5344CB8AC3E}">
        <p14:creationId xmlns:p14="http://schemas.microsoft.com/office/powerpoint/2010/main" val="2154207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92718-63F0-4B98-B6C2-8325E1D030E8}"/>
              </a:ext>
            </a:extLst>
          </p:cNvPr>
          <p:cNvSpPr>
            <a:spLocks noGrp="1"/>
          </p:cNvSpPr>
          <p:nvPr>
            <p:ph type="sldNum" sz="quarter" idx="12"/>
          </p:nvPr>
        </p:nvSpPr>
        <p:spPr/>
        <p:txBody>
          <a:bodyPr/>
          <a:lstStyle/>
          <a:p>
            <a:fld id="{84FDC53A-3975-DE4E-9A2C-B3DD4C55E4D4}" type="slidenum">
              <a:rPr lang="de-DE" smtClean="0"/>
              <a:pPr/>
              <a:t>102</a:t>
            </a:fld>
            <a:endParaRPr lang="de-DE"/>
          </a:p>
        </p:txBody>
      </p:sp>
      <p:grpSp>
        <p:nvGrpSpPr>
          <p:cNvPr id="5" name="Group 4">
            <a:extLst>
              <a:ext uri="{FF2B5EF4-FFF2-40B4-BE49-F238E27FC236}">
                <a16:creationId xmlns:a16="http://schemas.microsoft.com/office/drawing/2014/main" id="{BF6862F1-296F-43C3-81D6-7DB6B20D080E}"/>
              </a:ext>
            </a:extLst>
          </p:cNvPr>
          <p:cNvGrpSpPr/>
          <p:nvPr/>
        </p:nvGrpSpPr>
        <p:grpSpPr>
          <a:xfrm>
            <a:off x="3575295" y="931887"/>
            <a:ext cx="1993407" cy="1013010"/>
            <a:chOff x="1850790" y="549197"/>
            <a:chExt cx="2121960" cy="1160447"/>
          </a:xfrm>
        </p:grpSpPr>
        <p:sp>
          <p:nvSpPr>
            <p:cNvPr id="6" name="Rectangle: Rounded Corners 5">
              <a:extLst>
                <a:ext uri="{FF2B5EF4-FFF2-40B4-BE49-F238E27FC236}">
                  <a16:creationId xmlns:a16="http://schemas.microsoft.com/office/drawing/2014/main" id="{AD4C9A0E-C4C2-4F86-8F35-C2EFF067CD81}"/>
                </a:ext>
              </a:extLst>
            </p:cNvPr>
            <p:cNvSpPr/>
            <p:nvPr/>
          </p:nvSpPr>
          <p:spPr>
            <a:xfrm>
              <a:off x="1850790" y="549197"/>
              <a:ext cx="2121960" cy="1160447"/>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22F88087-D43B-4B85-9E18-7CE11CEAE9B7}"/>
                </a:ext>
              </a:extLst>
            </p:cNvPr>
            <p:cNvSpPr txBox="1"/>
            <p:nvPr/>
          </p:nvSpPr>
          <p:spPr>
            <a:xfrm>
              <a:off x="1907438" y="605845"/>
              <a:ext cx="2008664" cy="10471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Risk </a:t>
              </a:r>
              <a:r>
                <a:rPr lang="de-DE" sz="2400" kern="1200" dirty="0" err="1"/>
                <a:t>components</a:t>
              </a:r>
              <a:endParaRPr lang="en-US" sz="2400" kern="1200" dirty="0"/>
            </a:p>
          </p:txBody>
        </p:sp>
      </p:grpSp>
      <p:sp>
        <p:nvSpPr>
          <p:cNvPr id="8" name="TextBox 7">
            <a:extLst>
              <a:ext uri="{FF2B5EF4-FFF2-40B4-BE49-F238E27FC236}">
                <a16:creationId xmlns:a16="http://schemas.microsoft.com/office/drawing/2014/main" id="{81CDC5A2-E140-40D1-BE02-BE09FCB994F4}"/>
              </a:ext>
            </a:extLst>
          </p:cNvPr>
          <p:cNvSpPr txBox="1"/>
          <p:nvPr/>
        </p:nvSpPr>
        <p:spPr>
          <a:xfrm>
            <a:off x="1926738" y="283025"/>
            <a:ext cx="5290523" cy="771411"/>
          </a:xfrm>
          <a:prstGeom prst="rect">
            <a:avLst/>
          </a:prstGeom>
          <a:noFill/>
        </p:spPr>
        <p:txBody>
          <a:bodyPr wrap="none" lIns="108000" tIns="46800" rIns="108000" bIns="46800" rtlCol="0">
            <a:noAutofit/>
          </a:bodyPr>
          <a:lstStyle/>
          <a:p>
            <a:r>
              <a:rPr lang="de-DE" sz="2400" dirty="0"/>
              <a:t>Interest rate and </a:t>
            </a:r>
            <a:r>
              <a:rPr lang="de-DE" sz="2400" dirty="0" err="1"/>
              <a:t>risk-adjusted</a:t>
            </a:r>
            <a:r>
              <a:rPr lang="de-DE" sz="2400" dirty="0"/>
              <a:t> Pricing</a:t>
            </a:r>
            <a:endParaRPr lang="en-US" sz="2400" dirty="0"/>
          </a:p>
        </p:txBody>
      </p:sp>
      <p:pic>
        <p:nvPicPr>
          <p:cNvPr id="9" name="Graphic 8" descr="Scales of justice outline">
            <a:extLst>
              <a:ext uri="{FF2B5EF4-FFF2-40B4-BE49-F238E27FC236}">
                <a16:creationId xmlns:a16="http://schemas.microsoft.com/office/drawing/2014/main" id="{DFCA5E03-5E8F-460D-BEB8-2510FC108F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4953" y="2458733"/>
            <a:ext cx="1940533" cy="1940533"/>
          </a:xfrm>
          <a:prstGeom prst="rect">
            <a:avLst/>
          </a:prstGeom>
        </p:spPr>
      </p:pic>
      <p:sp>
        <p:nvSpPr>
          <p:cNvPr id="2" name="TextBox 1">
            <a:extLst>
              <a:ext uri="{FF2B5EF4-FFF2-40B4-BE49-F238E27FC236}">
                <a16:creationId xmlns:a16="http://schemas.microsoft.com/office/drawing/2014/main" id="{10C98C5B-FF34-4542-BAFE-4366385416A9}"/>
              </a:ext>
            </a:extLst>
          </p:cNvPr>
          <p:cNvSpPr txBox="1"/>
          <p:nvPr/>
        </p:nvSpPr>
        <p:spPr>
          <a:xfrm>
            <a:off x="579746" y="4699782"/>
            <a:ext cx="7984504" cy="869012"/>
          </a:xfrm>
          <a:prstGeom prst="rect">
            <a:avLst/>
          </a:prstGeom>
          <a:noFill/>
        </p:spPr>
        <p:txBody>
          <a:bodyPr wrap="square" lIns="108000" tIns="46800" rIns="108000" bIns="46800" rtlCol="0">
            <a:noAutofit/>
          </a:bodyPr>
          <a:lstStyle/>
          <a:p>
            <a:r>
              <a:rPr lang="de-DE" sz="1600" dirty="0" err="1"/>
              <a:t>Dependand</a:t>
            </a:r>
            <a:r>
              <a:rPr lang="de-DE" sz="1600" dirty="0"/>
              <a:t> on </a:t>
            </a:r>
            <a:r>
              <a:rPr lang="de-DE" sz="1600" dirty="0" err="1"/>
              <a:t>the</a:t>
            </a:r>
            <a:r>
              <a:rPr lang="de-DE" sz="1600" dirty="0"/>
              <a:t> </a:t>
            </a:r>
            <a:r>
              <a:rPr lang="de-DE" sz="1600" dirty="0" err="1"/>
              <a:t>answers</a:t>
            </a:r>
            <a:r>
              <a:rPr lang="de-DE" sz="1600" dirty="0"/>
              <a:t> </a:t>
            </a:r>
            <a:r>
              <a:rPr lang="de-DE" sz="1600" dirty="0" err="1"/>
              <a:t>the</a:t>
            </a:r>
            <a:r>
              <a:rPr lang="de-DE" sz="1600" dirty="0"/>
              <a:t> „</a:t>
            </a:r>
            <a:r>
              <a:rPr lang="de-DE" sz="1600" dirty="0" err="1"/>
              <a:t>propability</a:t>
            </a:r>
            <a:r>
              <a:rPr lang="de-DE" sz="1600" dirty="0"/>
              <a:t> </a:t>
            </a:r>
            <a:r>
              <a:rPr lang="de-DE" sz="1600" dirty="0" err="1"/>
              <a:t>of</a:t>
            </a:r>
            <a:r>
              <a:rPr lang="de-DE" sz="1600" dirty="0"/>
              <a:t> </a:t>
            </a:r>
            <a:r>
              <a:rPr lang="de-DE" sz="1600" dirty="0" err="1"/>
              <a:t>default</a:t>
            </a:r>
            <a:r>
              <a:rPr lang="de-DE" sz="1600" dirty="0"/>
              <a:t>“ </a:t>
            </a:r>
            <a:r>
              <a:rPr lang="de-DE" sz="1600" dirty="0" err="1"/>
              <a:t>is</a:t>
            </a:r>
            <a:r>
              <a:rPr lang="de-DE" sz="1600" dirty="0"/>
              <a:t> </a:t>
            </a:r>
            <a:r>
              <a:rPr lang="de-DE" sz="1600" dirty="0" err="1"/>
              <a:t>rising</a:t>
            </a:r>
            <a:r>
              <a:rPr lang="de-DE" sz="1600" dirty="0"/>
              <a:t> </a:t>
            </a:r>
            <a:r>
              <a:rPr lang="de-DE" sz="1600" dirty="0" err="1"/>
              <a:t>or</a:t>
            </a:r>
            <a:r>
              <a:rPr lang="de-DE" sz="1600" dirty="0"/>
              <a:t> </a:t>
            </a:r>
            <a:r>
              <a:rPr lang="de-DE" sz="1600" dirty="0" err="1"/>
              <a:t>lowering</a:t>
            </a:r>
            <a:r>
              <a:rPr lang="de-DE" sz="1600" dirty="0"/>
              <a:t>. As </a:t>
            </a:r>
            <a:r>
              <a:rPr lang="de-DE" sz="1600" dirty="0" err="1"/>
              <a:t>soon</a:t>
            </a:r>
            <a:r>
              <a:rPr lang="de-DE" sz="1600" dirty="0"/>
              <a:t> </a:t>
            </a:r>
            <a:r>
              <a:rPr lang="de-DE" sz="1600" dirty="0" err="1"/>
              <a:t>as</a:t>
            </a:r>
            <a:r>
              <a:rPr lang="de-DE" sz="1600" dirty="0"/>
              <a:t> all </a:t>
            </a:r>
            <a:r>
              <a:rPr lang="de-DE" sz="1600" dirty="0" err="1"/>
              <a:t>questions</a:t>
            </a:r>
            <a:r>
              <a:rPr lang="de-DE" sz="1600" dirty="0"/>
              <a:t> and </a:t>
            </a:r>
            <a:r>
              <a:rPr lang="de-DE" sz="1600" dirty="0" err="1"/>
              <a:t>information</a:t>
            </a:r>
            <a:r>
              <a:rPr lang="de-DE" sz="1600" dirty="0"/>
              <a:t> </a:t>
            </a:r>
            <a:r>
              <a:rPr lang="de-DE" sz="1600" dirty="0" err="1"/>
              <a:t>is</a:t>
            </a:r>
            <a:r>
              <a:rPr lang="de-DE" sz="1600" dirty="0"/>
              <a:t> </a:t>
            </a:r>
            <a:r>
              <a:rPr lang="de-DE" sz="1600" dirty="0" err="1"/>
              <a:t>validated</a:t>
            </a:r>
            <a:r>
              <a:rPr lang="de-DE" sz="1600" dirty="0"/>
              <a:t>, </a:t>
            </a:r>
            <a:r>
              <a:rPr lang="de-DE" sz="1600" dirty="0" err="1"/>
              <a:t>answered</a:t>
            </a:r>
            <a:r>
              <a:rPr lang="de-DE" sz="1600" dirty="0"/>
              <a:t> and </a:t>
            </a:r>
            <a:r>
              <a:rPr lang="de-DE" sz="1600" dirty="0" err="1"/>
              <a:t>taken</a:t>
            </a:r>
            <a:r>
              <a:rPr lang="de-DE" sz="1600" dirty="0"/>
              <a:t> </a:t>
            </a:r>
            <a:r>
              <a:rPr lang="de-DE" sz="1600" dirty="0" err="1"/>
              <a:t>into</a:t>
            </a:r>
            <a:r>
              <a:rPr lang="de-DE" sz="1600" dirty="0"/>
              <a:t> </a:t>
            </a:r>
            <a:r>
              <a:rPr lang="de-DE" sz="1600" dirty="0" err="1"/>
              <a:t>consideration</a:t>
            </a:r>
            <a:r>
              <a:rPr lang="de-DE" sz="1600" dirty="0"/>
              <a:t> </a:t>
            </a:r>
            <a:r>
              <a:rPr lang="de-DE" sz="1600" dirty="0" err="1"/>
              <a:t>we</a:t>
            </a:r>
            <a:r>
              <a:rPr lang="de-DE" sz="1600" dirty="0"/>
              <a:t> </a:t>
            </a:r>
            <a:r>
              <a:rPr lang="de-DE" sz="1600" dirty="0" err="1"/>
              <a:t>can</a:t>
            </a:r>
            <a:r>
              <a:rPr lang="de-DE" sz="1600" dirty="0"/>
              <a:t> </a:t>
            </a:r>
            <a:r>
              <a:rPr lang="de-DE" sz="1600" dirty="0" err="1"/>
              <a:t>conlude</a:t>
            </a:r>
            <a:r>
              <a:rPr lang="de-DE" sz="1600" dirty="0"/>
              <a:t> a final „Rating“ </a:t>
            </a:r>
            <a:r>
              <a:rPr lang="de-DE" sz="1600" dirty="0" err="1"/>
              <a:t>for</a:t>
            </a:r>
            <a:r>
              <a:rPr lang="de-DE" sz="1600" dirty="0"/>
              <a:t> </a:t>
            </a:r>
            <a:r>
              <a:rPr lang="de-DE" sz="1600" dirty="0" err="1"/>
              <a:t>the</a:t>
            </a:r>
            <a:r>
              <a:rPr lang="de-DE" sz="1600" dirty="0"/>
              <a:t> </a:t>
            </a:r>
            <a:r>
              <a:rPr lang="de-DE" sz="1600" dirty="0" err="1"/>
              <a:t>customer</a:t>
            </a:r>
            <a:r>
              <a:rPr lang="de-DE" sz="1600" dirty="0"/>
              <a:t>. </a:t>
            </a:r>
            <a:endParaRPr lang="en-US" sz="1600" dirty="0"/>
          </a:p>
        </p:txBody>
      </p:sp>
      <p:sp>
        <p:nvSpPr>
          <p:cNvPr id="18" name="Rectangle 17">
            <a:extLst>
              <a:ext uri="{FF2B5EF4-FFF2-40B4-BE49-F238E27FC236}">
                <a16:creationId xmlns:a16="http://schemas.microsoft.com/office/drawing/2014/main" id="{38ECD0F0-3B00-4682-BBD9-7624F3386E64}"/>
              </a:ext>
            </a:extLst>
          </p:cNvPr>
          <p:cNvSpPr/>
          <p:nvPr/>
        </p:nvSpPr>
        <p:spPr>
          <a:xfrm>
            <a:off x="2170110" y="2537218"/>
            <a:ext cx="1168924" cy="148768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p>
        </p:txBody>
      </p:sp>
      <p:sp>
        <p:nvSpPr>
          <p:cNvPr id="4" name="Arrow: Up 3">
            <a:extLst>
              <a:ext uri="{FF2B5EF4-FFF2-40B4-BE49-F238E27FC236}">
                <a16:creationId xmlns:a16="http://schemas.microsoft.com/office/drawing/2014/main" id="{AD92ACF1-C3B0-47E0-BD3D-78061446AAA1}"/>
              </a:ext>
            </a:extLst>
          </p:cNvPr>
          <p:cNvSpPr/>
          <p:nvPr/>
        </p:nvSpPr>
        <p:spPr>
          <a:xfrm>
            <a:off x="2512256" y="2791857"/>
            <a:ext cx="484632" cy="978408"/>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87B56B0A-55AC-4283-B6C3-3F5AF24EFFA0}"/>
              </a:ext>
            </a:extLst>
          </p:cNvPr>
          <p:cNvSpPr/>
          <p:nvPr/>
        </p:nvSpPr>
        <p:spPr>
          <a:xfrm>
            <a:off x="5751405" y="2537218"/>
            <a:ext cx="1168924" cy="148768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dirty="0"/>
          </a:p>
        </p:txBody>
      </p:sp>
      <p:sp>
        <p:nvSpPr>
          <p:cNvPr id="21" name="Arrow: Up 20">
            <a:extLst>
              <a:ext uri="{FF2B5EF4-FFF2-40B4-BE49-F238E27FC236}">
                <a16:creationId xmlns:a16="http://schemas.microsoft.com/office/drawing/2014/main" id="{FAD283B5-D617-46FD-8201-3CDDA6918867}"/>
              </a:ext>
            </a:extLst>
          </p:cNvPr>
          <p:cNvSpPr/>
          <p:nvPr/>
        </p:nvSpPr>
        <p:spPr>
          <a:xfrm rot="10800000">
            <a:off x="6093551" y="2837734"/>
            <a:ext cx="484632" cy="978408"/>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12237BB2-5482-4CF1-B33E-7A07CC028EF0}"/>
              </a:ext>
            </a:extLst>
          </p:cNvPr>
          <p:cNvSpPr txBox="1"/>
          <p:nvPr/>
        </p:nvSpPr>
        <p:spPr>
          <a:xfrm>
            <a:off x="2748175" y="5693592"/>
            <a:ext cx="3003230" cy="465041"/>
          </a:xfrm>
          <a:prstGeom prst="rect">
            <a:avLst/>
          </a:prstGeom>
          <a:noFill/>
        </p:spPr>
        <p:txBody>
          <a:bodyPr wrap="none" lIns="108000" tIns="46800" rIns="108000" bIns="46800" rtlCol="0">
            <a:noAutofit/>
          </a:bodyPr>
          <a:lstStyle/>
          <a:p>
            <a:r>
              <a:rPr lang="de-DE" sz="1600" i="1" dirty="0">
                <a:sym typeface="Wingdings" panose="05000000000000000000" pitchFamily="2" charset="2"/>
              </a:rPr>
              <a:t> </a:t>
            </a:r>
            <a:r>
              <a:rPr lang="de-DE" sz="1600" i="1" dirty="0" err="1">
                <a:sym typeface="Wingdings" panose="05000000000000000000" pitchFamily="2" charset="2"/>
              </a:rPr>
              <a:t>How</a:t>
            </a:r>
            <a:r>
              <a:rPr lang="de-DE" sz="1600" i="1" dirty="0">
                <a:sym typeface="Wingdings" panose="05000000000000000000" pitchFamily="2" charset="2"/>
              </a:rPr>
              <a:t> </a:t>
            </a:r>
            <a:r>
              <a:rPr lang="de-DE" sz="1600" i="1" dirty="0" err="1">
                <a:sym typeface="Wingdings" panose="05000000000000000000" pitchFamily="2" charset="2"/>
              </a:rPr>
              <a:t>likely</a:t>
            </a:r>
            <a:r>
              <a:rPr lang="de-DE" sz="1600" i="1" dirty="0">
                <a:sym typeface="Wingdings" panose="05000000000000000000" pitchFamily="2" charset="2"/>
              </a:rPr>
              <a:t> </a:t>
            </a:r>
            <a:r>
              <a:rPr lang="de-DE" sz="1600" i="1" dirty="0" err="1">
                <a:sym typeface="Wingdings" panose="05000000000000000000" pitchFamily="2" charset="2"/>
              </a:rPr>
              <a:t>is</a:t>
            </a:r>
            <a:r>
              <a:rPr lang="de-DE" sz="1600" i="1" dirty="0">
                <a:sym typeface="Wingdings" panose="05000000000000000000" pitchFamily="2" charset="2"/>
              </a:rPr>
              <a:t> </a:t>
            </a:r>
            <a:r>
              <a:rPr lang="de-DE" sz="1600" i="1" dirty="0" err="1">
                <a:sym typeface="Wingdings" panose="05000000000000000000" pitchFamily="2" charset="2"/>
              </a:rPr>
              <a:t>the</a:t>
            </a:r>
            <a:r>
              <a:rPr lang="de-DE" sz="1600" i="1" dirty="0">
                <a:sym typeface="Wingdings" panose="05000000000000000000" pitchFamily="2" charset="2"/>
              </a:rPr>
              <a:t> </a:t>
            </a:r>
            <a:r>
              <a:rPr lang="de-DE" sz="1600" i="1" dirty="0" err="1">
                <a:sym typeface="Wingdings" panose="05000000000000000000" pitchFamily="2" charset="2"/>
              </a:rPr>
              <a:t>loan</a:t>
            </a:r>
            <a:r>
              <a:rPr lang="de-DE" sz="1600" i="1" dirty="0">
                <a:sym typeface="Wingdings" panose="05000000000000000000" pitchFamily="2" charset="2"/>
              </a:rPr>
              <a:t> </a:t>
            </a:r>
            <a:r>
              <a:rPr lang="de-DE" sz="1600" i="1" dirty="0" err="1">
                <a:sym typeface="Wingdings" panose="05000000000000000000" pitchFamily="2" charset="2"/>
              </a:rPr>
              <a:t>to</a:t>
            </a:r>
            <a:r>
              <a:rPr lang="de-DE" sz="1600" i="1" dirty="0">
                <a:sym typeface="Wingdings" panose="05000000000000000000" pitchFamily="2" charset="2"/>
              </a:rPr>
              <a:t> </a:t>
            </a:r>
            <a:r>
              <a:rPr lang="de-DE" sz="1600" i="1" dirty="0" err="1">
                <a:sym typeface="Wingdings" panose="05000000000000000000" pitchFamily="2" charset="2"/>
              </a:rPr>
              <a:t>default</a:t>
            </a:r>
            <a:r>
              <a:rPr lang="de-DE" sz="1600" i="1" dirty="0">
                <a:sym typeface="Wingdings" panose="05000000000000000000" pitchFamily="2" charset="2"/>
              </a:rPr>
              <a:t> ?</a:t>
            </a:r>
            <a:endParaRPr lang="en-US" sz="1600" i="1" dirty="0"/>
          </a:p>
        </p:txBody>
      </p:sp>
    </p:spTree>
    <p:extLst>
      <p:ext uri="{BB962C8B-B14F-4D97-AF65-F5344CB8AC3E}">
        <p14:creationId xmlns:p14="http://schemas.microsoft.com/office/powerpoint/2010/main" val="4238179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92718-63F0-4B98-B6C2-8325E1D030E8}"/>
              </a:ext>
            </a:extLst>
          </p:cNvPr>
          <p:cNvSpPr>
            <a:spLocks noGrp="1"/>
          </p:cNvSpPr>
          <p:nvPr>
            <p:ph type="sldNum" sz="quarter" idx="12"/>
          </p:nvPr>
        </p:nvSpPr>
        <p:spPr/>
        <p:txBody>
          <a:bodyPr/>
          <a:lstStyle/>
          <a:p>
            <a:fld id="{84FDC53A-3975-DE4E-9A2C-B3DD4C55E4D4}" type="slidenum">
              <a:rPr lang="de-DE" smtClean="0"/>
              <a:pPr/>
              <a:t>103</a:t>
            </a:fld>
            <a:endParaRPr lang="de-DE"/>
          </a:p>
        </p:txBody>
      </p:sp>
      <p:grpSp>
        <p:nvGrpSpPr>
          <p:cNvPr id="5" name="Group 4">
            <a:extLst>
              <a:ext uri="{FF2B5EF4-FFF2-40B4-BE49-F238E27FC236}">
                <a16:creationId xmlns:a16="http://schemas.microsoft.com/office/drawing/2014/main" id="{BF6862F1-296F-43C3-81D6-7DB6B20D080E}"/>
              </a:ext>
            </a:extLst>
          </p:cNvPr>
          <p:cNvGrpSpPr/>
          <p:nvPr/>
        </p:nvGrpSpPr>
        <p:grpSpPr>
          <a:xfrm>
            <a:off x="3575295" y="931887"/>
            <a:ext cx="1993407" cy="1013010"/>
            <a:chOff x="1850790" y="549197"/>
            <a:chExt cx="2121960" cy="1160447"/>
          </a:xfrm>
        </p:grpSpPr>
        <p:sp>
          <p:nvSpPr>
            <p:cNvPr id="6" name="Rectangle: Rounded Corners 5">
              <a:extLst>
                <a:ext uri="{FF2B5EF4-FFF2-40B4-BE49-F238E27FC236}">
                  <a16:creationId xmlns:a16="http://schemas.microsoft.com/office/drawing/2014/main" id="{AD4C9A0E-C4C2-4F86-8F35-C2EFF067CD81}"/>
                </a:ext>
              </a:extLst>
            </p:cNvPr>
            <p:cNvSpPr/>
            <p:nvPr/>
          </p:nvSpPr>
          <p:spPr>
            <a:xfrm>
              <a:off x="1850790" y="549197"/>
              <a:ext cx="2121960" cy="1160447"/>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22F88087-D43B-4B85-9E18-7CE11CEAE9B7}"/>
                </a:ext>
              </a:extLst>
            </p:cNvPr>
            <p:cNvSpPr txBox="1"/>
            <p:nvPr/>
          </p:nvSpPr>
          <p:spPr>
            <a:xfrm>
              <a:off x="1907438" y="605845"/>
              <a:ext cx="2008664" cy="10471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Risk </a:t>
              </a:r>
              <a:r>
                <a:rPr lang="de-DE" sz="2400" kern="1200" dirty="0" err="1"/>
                <a:t>components</a:t>
              </a:r>
              <a:endParaRPr lang="en-US" sz="2400" kern="1200" dirty="0"/>
            </a:p>
          </p:txBody>
        </p:sp>
      </p:grpSp>
      <p:sp>
        <p:nvSpPr>
          <p:cNvPr id="8" name="TextBox 7">
            <a:extLst>
              <a:ext uri="{FF2B5EF4-FFF2-40B4-BE49-F238E27FC236}">
                <a16:creationId xmlns:a16="http://schemas.microsoft.com/office/drawing/2014/main" id="{81CDC5A2-E140-40D1-BE02-BE09FCB994F4}"/>
              </a:ext>
            </a:extLst>
          </p:cNvPr>
          <p:cNvSpPr txBox="1"/>
          <p:nvPr/>
        </p:nvSpPr>
        <p:spPr>
          <a:xfrm>
            <a:off x="1926738" y="283025"/>
            <a:ext cx="5290523" cy="771411"/>
          </a:xfrm>
          <a:prstGeom prst="rect">
            <a:avLst/>
          </a:prstGeom>
          <a:noFill/>
        </p:spPr>
        <p:txBody>
          <a:bodyPr wrap="none" lIns="108000" tIns="46800" rIns="108000" bIns="46800" rtlCol="0">
            <a:noAutofit/>
          </a:bodyPr>
          <a:lstStyle/>
          <a:p>
            <a:r>
              <a:rPr lang="de-DE" sz="2400" dirty="0"/>
              <a:t>Interest rate and </a:t>
            </a:r>
            <a:r>
              <a:rPr lang="de-DE" sz="2400" dirty="0" err="1"/>
              <a:t>risk-adjusted</a:t>
            </a:r>
            <a:r>
              <a:rPr lang="de-DE" sz="2400" dirty="0"/>
              <a:t> Pricing</a:t>
            </a:r>
            <a:endParaRPr lang="en-US" sz="2400" dirty="0"/>
          </a:p>
        </p:txBody>
      </p:sp>
      <p:sp>
        <p:nvSpPr>
          <p:cNvPr id="10" name="TextBox 9">
            <a:extLst>
              <a:ext uri="{FF2B5EF4-FFF2-40B4-BE49-F238E27FC236}">
                <a16:creationId xmlns:a16="http://schemas.microsoft.com/office/drawing/2014/main" id="{12237BB2-5482-4CF1-B33E-7A07CC028EF0}"/>
              </a:ext>
            </a:extLst>
          </p:cNvPr>
          <p:cNvSpPr txBox="1"/>
          <p:nvPr/>
        </p:nvSpPr>
        <p:spPr>
          <a:xfrm>
            <a:off x="2307339" y="1994348"/>
            <a:ext cx="4529317" cy="465041"/>
          </a:xfrm>
          <a:prstGeom prst="rect">
            <a:avLst/>
          </a:prstGeom>
          <a:noFill/>
        </p:spPr>
        <p:txBody>
          <a:bodyPr wrap="none" lIns="108000" tIns="46800" rIns="108000" bIns="46800" rtlCol="0">
            <a:noAutofit/>
          </a:bodyPr>
          <a:lstStyle/>
          <a:p>
            <a:r>
              <a:rPr lang="de-DE" sz="1600" i="1" dirty="0">
                <a:sym typeface="Wingdings" panose="05000000000000000000" pitchFamily="2" charset="2"/>
              </a:rPr>
              <a:t> </a:t>
            </a:r>
            <a:r>
              <a:rPr lang="de-DE" sz="1600" i="1" dirty="0" err="1"/>
              <a:t>How</a:t>
            </a:r>
            <a:r>
              <a:rPr lang="de-DE" sz="1600" i="1" dirty="0"/>
              <a:t> </a:t>
            </a:r>
            <a:r>
              <a:rPr lang="de-DE" sz="1600" i="1" dirty="0" err="1"/>
              <a:t>big</a:t>
            </a:r>
            <a:r>
              <a:rPr lang="de-DE" sz="1600" i="1" dirty="0"/>
              <a:t> will </a:t>
            </a:r>
            <a:r>
              <a:rPr lang="de-DE" sz="1600" i="1" dirty="0" err="1"/>
              <a:t>be</a:t>
            </a:r>
            <a:r>
              <a:rPr lang="de-DE" sz="1600" i="1" dirty="0"/>
              <a:t> </a:t>
            </a:r>
            <a:r>
              <a:rPr lang="de-DE" sz="1600" i="1" dirty="0" err="1"/>
              <a:t>my</a:t>
            </a:r>
            <a:r>
              <a:rPr lang="de-DE" sz="1600" i="1" dirty="0"/>
              <a:t> </a:t>
            </a:r>
            <a:r>
              <a:rPr lang="de-DE" sz="1600" i="1" dirty="0" err="1"/>
              <a:t>losses</a:t>
            </a:r>
            <a:r>
              <a:rPr lang="de-DE" sz="1600" i="1" dirty="0"/>
              <a:t> in </a:t>
            </a:r>
            <a:r>
              <a:rPr lang="de-DE" sz="1600" i="1" dirty="0" err="1"/>
              <a:t>case</a:t>
            </a:r>
            <a:r>
              <a:rPr lang="de-DE" sz="1600" i="1" dirty="0"/>
              <a:t> </a:t>
            </a:r>
            <a:r>
              <a:rPr lang="de-DE" sz="1600" i="1" dirty="0" err="1"/>
              <a:t>of</a:t>
            </a:r>
            <a:r>
              <a:rPr lang="de-DE" sz="1600" i="1" dirty="0"/>
              <a:t> </a:t>
            </a:r>
            <a:r>
              <a:rPr lang="de-DE" sz="1600" i="1" dirty="0" err="1"/>
              <a:t>default</a:t>
            </a:r>
            <a:r>
              <a:rPr lang="de-DE" sz="1600" i="1" dirty="0"/>
              <a:t> ?</a:t>
            </a:r>
            <a:endParaRPr lang="en-US" sz="1600" i="1" dirty="0"/>
          </a:p>
          <a:p>
            <a:endParaRPr lang="en-US" sz="1600" i="1" dirty="0"/>
          </a:p>
        </p:txBody>
      </p:sp>
      <p:pic>
        <p:nvPicPr>
          <p:cNvPr id="4" name="Graphic 3" descr="Shield Tick outline">
            <a:extLst>
              <a:ext uri="{FF2B5EF4-FFF2-40B4-BE49-F238E27FC236}">
                <a16:creationId xmlns:a16="http://schemas.microsoft.com/office/drawing/2014/main" id="{2E6F1372-4222-498C-850C-ED58B5281D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833" y="2971800"/>
            <a:ext cx="914400" cy="914400"/>
          </a:xfrm>
          <a:prstGeom prst="rect">
            <a:avLst/>
          </a:prstGeom>
        </p:spPr>
      </p:pic>
      <p:sp>
        <p:nvSpPr>
          <p:cNvPr id="9" name="TextBox 8">
            <a:extLst>
              <a:ext uri="{FF2B5EF4-FFF2-40B4-BE49-F238E27FC236}">
                <a16:creationId xmlns:a16="http://schemas.microsoft.com/office/drawing/2014/main" id="{CB6394BA-0493-45F4-8751-6FC7464C0B36}"/>
              </a:ext>
            </a:extLst>
          </p:cNvPr>
          <p:cNvSpPr txBox="1"/>
          <p:nvPr/>
        </p:nvSpPr>
        <p:spPr>
          <a:xfrm>
            <a:off x="1651247" y="3062796"/>
            <a:ext cx="4172504" cy="914400"/>
          </a:xfrm>
          <a:prstGeom prst="rect">
            <a:avLst/>
          </a:prstGeom>
          <a:noFill/>
        </p:spPr>
        <p:txBody>
          <a:bodyPr wrap="none" lIns="108000" tIns="46800" rIns="108000" bIns="46800" rtlCol="0">
            <a:noAutofit/>
          </a:bodyPr>
          <a:lstStyle/>
          <a:p>
            <a:r>
              <a:rPr lang="de-DE" sz="1200" dirty="0" err="1"/>
              <a:t>Collaterals</a:t>
            </a:r>
            <a:r>
              <a:rPr lang="de-DE" sz="1200" dirty="0"/>
              <a:t> </a:t>
            </a:r>
            <a:r>
              <a:rPr lang="de-DE" sz="1200" dirty="0" err="1"/>
              <a:t>are</a:t>
            </a:r>
            <a:r>
              <a:rPr lang="de-DE" sz="1200" dirty="0"/>
              <a:t> </a:t>
            </a:r>
            <a:r>
              <a:rPr lang="de-DE" sz="1200" dirty="0" err="1"/>
              <a:t>our</a:t>
            </a:r>
            <a:r>
              <a:rPr lang="de-DE" sz="1200" dirty="0"/>
              <a:t> </a:t>
            </a:r>
            <a:r>
              <a:rPr lang="de-DE" sz="1200" dirty="0" err="1"/>
              <a:t>insurance</a:t>
            </a:r>
            <a:r>
              <a:rPr lang="de-DE" sz="1200" dirty="0"/>
              <a:t> </a:t>
            </a:r>
            <a:r>
              <a:rPr lang="de-DE" sz="1200" dirty="0" err="1"/>
              <a:t>for</a:t>
            </a:r>
            <a:r>
              <a:rPr lang="de-DE" sz="1200" dirty="0"/>
              <a:t> </a:t>
            </a:r>
            <a:r>
              <a:rPr lang="de-DE" sz="1200" dirty="0" err="1"/>
              <a:t>the</a:t>
            </a:r>
            <a:r>
              <a:rPr lang="de-DE" sz="1200" dirty="0"/>
              <a:t> </a:t>
            </a:r>
            <a:r>
              <a:rPr lang="de-DE" sz="1200" dirty="0" err="1"/>
              <a:t>case</a:t>
            </a:r>
            <a:r>
              <a:rPr lang="de-DE" sz="1200" dirty="0"/>
              <a:t> a </a:t>
            </a:r>
            <a:r>
              <a:rPr lang="de-DE" sz="1200" dirty="0" err="1"/>
              <a:t>loan</a:t>
            </a:r>
            <a:r>
              <a:rPr lang="de-DE" sz="1200" dirty="0"/>
              <a:t> </a:t>
            </a:r>
            <a:r>
              <a:rPr lang="de-DE" sz="1200" dirty="0" err="1"/>
              <a:t>defaults</a:t>
            </a:r>
            <a:endParaRPr lang="de-DE" sz="1200" dirty="0"/>
          </a:p>
          <a:p>
            <a:endParaRPr lang="de-DE" sz="1200" dirty="0"/>
          </a:p>
          <a:p>
            <a:r>
              <a:rPr lang="de-DE" sz="1200" dirty="0">
                <a:sym typeface="Wingdings" panose="05000000000000000000" pitchFamily="2" charset="2"/>
              </a:rPr>
              <a:t> The fall-back </a:t>
            </a:r>
            <a:r>
              <a:rPr lang="de-DE" sz="1200" dirty="0" err="1">
                <a:sym typeface="Wingdings" panose="05000000000000000000" pitchFamily="2" charset="2"/>
              </a:rPr>
              <a:t>scenario</a:t>
            </a:r>
            <a:r>
              <a:rPr lang="de-DE" sz="1200" dirty="0">
                <a:sym typeface="Wingdings" panose="05000000000000000000" pitchFamily="2" charset="2"/>
              </a:rPr>
              <a:t> and </a:t>
            </a:r>
            <a:r>
              <a:rPr lang="de-DE" sz="1200" u="sng" dirty="0">
                <a:sym typeface="Wingdings" panose="05000000000000000000" pitchFamily="2" charset="2"/>
              </a:rPr>
              <a:t>not</a:t>
            </a:r>
            <a:r>
              <a:rPr lang="de-DE" sz="1200" dirty="0">
                <a:sym typeface="Wingdings" panose="05000000000000000000" pitchFamily="2" charset="2"/>
              </a:rPr>
              <a:t> Plan A</a:t>
            </a:r>
            <a:endParaRPr lang="en-US" sz="1200" dirty="0"/>
          </a:p>
        </p:txBody>
      </p:sp>
    </p:spTree>
    <p:extLst>
      <p:ext uri="{BB962C8B-B14F-4D97-AF65-F5344CB8AC3E}">
        <p14:creationId xmlns:p14="http://schemas.microsoft.com/office/powerpoint/2010/main" val="6924477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104</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3498075" y="518695"/>
            <a:ext cx="6172403" cy="771411"/>
          </a:xfrm>
          <a:prstGeom prst="rect">
            <a:avLst/>
          </a:prstGeom>
          <a:noFill/>
        </p:spPr>
        <p:txBody>
          <a:bodyPr wrap="none" lIns="108000" tIns="46800" rIns="108000" bIns="46800" rtlCol="0">
            <a:noAutofit/>
          </a:bodyPr>
          <a:lstStyle/>
          <a:p>
            <a:r>
              <a:rPr lang="de-DE" sz="2400" dirty="0"/>
              <a:t>Interest rate and </a:t>
            </a:r>
            <a:r>
              <a:rPr lang="de-DE" sz="2400" dirty="0" err="1"/>
              <a:t>risk-adjusted</a:t>
            </a:r>
            <a:r>
              <a:rPr lang="de-DE" sz="2400" dirty="0"/>
              <a:t> Pricing</a:t>
            </a:r>
            <a:endParaRPr lang="en-US" sz="2400" dirty="0"/>
          </a:p>
        </p:txBody>
      </p:sp>
      <p:grpSp>
        <p:nvGrpSpPr>
          <p:cNvPr id="14" name="Group 13">
            <a:extLst>
              <a:ext uri="{FF2B5EF4-FFF2-40B4-BE49-F238E27FC236}">
                <a16:creationId xmlns:a16="http://schemas.microsoft.com/office/drawing/2014/main" id="{6C92BFB0-6178-406D-92C8-BDD4612A6332}"/>
              </a:ext>
            </a:extLst>
          </p:cNvPr>
          <p:cNvGrpSpPr/>
          <p:nvPr/>
        </p:nvGrpSpPr>
        <p:grpSpPr>
          <a:xfrm>
            <a:off x="4942186" y="1290106"/>
            <a:ext cx="1993407" cy="1013010"/>
            <a:chOff x="1850790" y="549197"/>
            <a:chExt cx="2121960" cy="1160447"/>
          </a:xfrm>
        </p:grpSpPr>
        <p:sp>
          <p:nvSpPr>
            <p:cNvPr id="16" name="Rectangle: Rounded Corners 15">
              <a:extLst>
                <a:ext uri="{FF2B5EF4-FFF2-40B4-BE49-F238E27FC236}">
                  <a16:creationId xmlns:a16="http://schemas.microsoft.com/office/drawing/2014/main" id="{695BB68C-C0A4-49C1-B827-4AB68E9B85BB}"/>
                </a:ext>
              </a:extLst>
            </p:cNvPr>
            <p:cNvSpPr/>
            <p:nvPr/>
          </p:nvSpPr>
          <p:spPr>
            <a:xfrm>
              <a:off x="1850790" y="549197"/>
              <a:ext cx="2121960" cy="1160447"/>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Rounded Corners 4">
              <a:extLst>
                <a:ext uri="{FF2B5EF4-FFF2-40B4-BE49-F238E27FC236}">
                  <a16:creationId xmlns:a16="http://schemas.microsoft.com/office/drawing/2014/main" id="{2C2FBE6C-86A8-448E-87ED-4EFC27D0A6B7}"/>
                </a:ext>
              </a:extLst>
            </p:cNvPr>
            <p:cNvSpPr txBox="1"/>
            <p:nvPr/>
          </p:nvSpPr>
          <p:spPr>
            <a:xfrm>
              <a:off x="1907438" y="605845"/>
              <a:ext cx="2008664" cy="10471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Risk </a:t>
              </a:r>
              <a:r>
                <a:rPr lang="de-DE" sz="2400" kern="1200" dirty="0" err="1"/>
                <a:t>components</a:t>
              </a:r>
              <a:endParaRPr lang="en-US" sz="2400" kern="1200" dirty="0"/>
            </a:p>
          </p:txBody>
        </p:sp>
      </p:grpSp>
      <p:sp>
        <p:nvSpPr>
          <p:cNvPr id="19" name="TextBox 18">
            <a:extLst>
              <a:ext uri="{FF2B5EF4-FFF2-40B4-BE49-F238E27FC236}">
                <a16:creationId xmlns:a16="http://schemas.microsoft.com/office/drawing/2014/main" id="{7B9E6C00-B3CA-4FC2-8E58-AA66F54C69E0}"/>
              </a:ext>
            </a:extLst>
          </p:cNvPr>
          <p:cNvSpPr txBox="1"/>
          <p:nvPr/>
        </p:nvSpPr>
        <p:spPr>
          <a:xfrm>
            <a:off x="3205111" y="2617235"/>
            <a:ext cx="5379595" cy="3595029"/>
          </a:xfrm>
          <a:prstGeom prst="rect">
            <a:avLst/>
          </a:prstGeom>
          <a:noFill/>
        </p:spPr>
        <p:txBody>
          <a:bodyPr wrap="square" lIns="108000" tIns="46800" rIns="108000" bIns="46800" rtlCol="0">
            <a:noAutofit/>
          </a:bodyPr>
          <a:lstStyle/>
          <a:p>
            <a:r>
              <a:rPr lang="de-DE" sz="1600" i="1" dirty="0" err="1"/>
              <a:t>How</a:t>
            </a:r>
            <a:r>
              <a:rPr lang="de-DE" sz="1600" i="1" dirty="0"/>
              <a:t> </a:t>
            </a:r>
            <a:r>
              <a:rPr lang="de-DE" sz="1600" i="1" dirty="0" err="1"/>
              <a:t>likely</a:t>
            </a:r>
            <a:r>
              <a:rPr lang="de-DE" sz="1600" i="1" dirty="0"/>
              <a:t> </a:t>
            </a:r>
            <a:r>
              <a:rPr lang="de-DE" sz="1600" i="1" dirty="0" err="1"/>
              <a:t>is</a:t>
            </a:r>
            <a:r>
              <a:rPr lang="de-DE" sz="1600" i="1" dirty="0"/>
              <a:t> </a:t>
            </a:r>
            <a:r>
              <a:rPr lang="de-DE" sz="1600" i="1" dirty="0" err="1"/>
              <a:t>the</a:t>
            </a:r>
            <a:r>
              <a:rPr lang="de-DE" sz="1600" i="1" dirty="0"/>
              <a:t> </a:t>
            </a:r>
            <a:r>
              <a:rPr lang="de-DE" sz="1600" i="1" dirty="0" err="1"/>
              <a:t>loan</a:t>
            </a:r>
            <a:r>
              <a:rPr lang="de-DE" sz="1600" i="1" dirty="0"/>
              <a:t> </a:t>
            </a:r>
            <a:r>
              <a:rPr lang="de-DE" sz="1600" i="1" dirty="0" err="1"/>
              <a:t>to</a:t>
            </a:r>
            <a:r>
              <a:rPr lang="de-DE" sz="1600" i="1" dirty="0"/>
              <a:t> </a:t>
            </a:r>
            <a:r>
              <a:rPr lang="de-DE" sz="1600" i="1" dirty="0" err="1"/>
              <a:t>default</a:t>
            </a:r>
            <a:r>
              <a:rPr lang="de-DE" sz="1600" i="1" dirty="0"/>
              <a:t> ?</a:t>
            </a:r>
          </a:p>
          <a:p>
            <a:r>
              <a:rPr lang="de-DE" sz="1600" dirty="0">
                <a:sym typeface="Wingdings" panose="05000000000000000000" pitchFamily="2" charset="2"/>
              </a:rPr>
              <a:t>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try</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calculate</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risk</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loan</a:t>
            </a:r>
            <a:r>
              <a:rPr lang="de-DE" sz="1600" dirty="0">
                <a:sym typeface="Wingdings" panose="05000000000000000000" pitchFamily="2" charset="2"/>
              </a:rPr>
              <a:t>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are</a:t>
            </a:r>
            <a:r>
              <a:rPr lang="de-DE" sz="1600" dirty="0">
                <a:sym typeface="Wingdings" panose="05000000000000000000" pitchFamily="2" charset="2"/>
              </a:rPr>
              <a:t> </a:t>
            </a:r>
            <a:r>
              <a:rPr lang="de-DE" sz="1600" dirty="0" err="1">
                <a:sym typeface="Wingdings" panose="05000000000000000000" pitchFamily="2" charset="2"/>
              </a:rPr>
              <a:t>about</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calculate</a:t>
            </a:r>
            <a:endParaRPr lang="de-DE" sz="1600" dirty="0"/>
          </a:p>
          <a:p>
            <a:endParaRPr lang="en-US" sz="1600" dirty="0"/>
          </a:p>
          <a:p>
            <a:r>
              <a:rPr lang="en-US" sz="1600" dirty="0"/>
              <a:t>Our information we gathered is used to calculate a grade and therefore the “</a:t>
            </a:r>
            <a:r>
              <a:rPr lang="en-US" sz="1600" dirty="0" err="1"/>
              <a:t>propability</a:t>
            </a:r>
            <a:r>
              <a:rPr lang="en-US" sz="1600" dirty="0"/>
              <a:t> of default” or “PD” is utilized</a:t>
            </a:r>
          </a:p>
          <a:p>
            <a:endParaRPr lang="en-US" sz="1600" dirty="0"/>
          </a:p>
        </p:txBody>
      </p:sp>
      <p:sp>
        <p:nvSpPr>
          <p:cNvPr id="20" name="TextBox 19">
            <a:extLst>
              <a:ext uri="{FF2B5EF4-FFF2-40B4-BE49-F238E27FC236}">
                <a16:creationId xmlns:a16="http://schemas.microsoft.com/office/drawing/2014/main" id="{CEF97AB8-ABE4-4A8C-8712-DA43EB3DE480}"/>
              </a:ext>
            </a:extLst>
          </p:cNvPr>
          <p:cNvSpPr txBox="1"/>
          <p:nvPr/>
        </p:nvSpPr>
        <p:spPr>
          <a:xfrm>
            <a:off x="3205112" y="4847995"/>
            <a:ext cx="5379594" cy="2232141"/>
          </a:xfrm>
          <a:prstGeom prst="rect">
            <a:avLst/>
          </a:prstGeom>
          <a:noFill/>
        </p:spPr>
        <p:txBody>
          <a:bodyPr wrap="square" lIns="108000" tIns="46800" rIns="108000" bIns="46800" rtlCol="0">
            <a:noAutofit/>
          </a:bodyPr>
          <a:lstStyle/>
          <a:p>
            <a:r>
              <a:rPr lang="de-DE" sz="1600" i="1" dirty="0" err="1"/>
              <a:t>How</a:t>
            </a:r>
            <a:r>
              <a:rPr lang="de-DE" sz="1600" i="1" dirty="0"/>
              <a:t> </a:t>
            </a:r>
            <a:r>
              <a:rPr lang="de-DE" sz="1600" i="1" dirty="0" err="1"/>
              <a:t>big</a:t>
            </a:r>
            <a:r>
              <a:rPr lang="de-DE" sz="1600" i="1" dirty="0"/>
              <a:t> will </a:t>
            </a:r>
            <a:r>
              <a:rPr lang="de-DE" sz="1600" i="1" dirty="0" err="1"/>
              <a:t>be</a:t>
            </a:r>
            <a:r>
              <a:rPr lang="de-DE" sz="1600" i="1" dirty="0"/>
              <a:t> </a:t>
            </a:r>
            <a:r>
              <a:rPr lang="de-DE" sz="1600" i="1" dirty="0" err="1"/>
              <a:t>my</a:t>
            </a:r>
            <a:r>
              <a:rPr lang="de-DE" sz="1600" i="1" dirty="0"/>
              <a:t> </a:t>
            </a:r>
            <a:r>
              <a:rPr lang="de-DE" sz="1600" i="1" dirty="0" err="1"/>
              <a:t>losses</a:t>
            </a:r>
            <a:r>
              <a:rPr lang="de-DE" sz="1600" i="1" dirty="0"/>
              <a:t> in </a:t>
            </a:r>
            <a:r>
              <a:rPr lang="de-DE" sz="1600" i="1" dirty="0" err="1"/>
              <a:t>case</a:t>
            </a:r>
            <a:r>
              <a:rPr lang="de-DE" sz="1600" i="1" dirty="0"/>
              <a:t> </a:t>
            </a:r>
            <a:r>
              <a:rPr lang="de-DE" sz="1600" i="1" dirty="0" err="1"/>
              <a:t>of</a:t>
            </a:r>
            <a:r>
              <a:rPr lang="de-DE" sz="1600" i="1" dirty="0"/>
              <a:t> </a:t>
            </a:r>
            <a:r>
              <a:rPr lang="de-DE" sz="1600" i="1" dirty="0" err="1"/>
              <a:t>default</a:t>
            </a:r>
            <a:r>
              <a:rPr lang="de-DE" sz="1600" i="1" dirty="0"/>
              <a:t> ?</a:t>
            </a:r>
          </a:p>
          <a:p>
            <a:pPr marL="285750" indent="-285750">
              <a:buFont typeface="Wingdings" panose="05000000000000000000" pitchFamily="2" charset="2"/>
              <a:buChar char="à"/>
            </a:pP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calculate</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portion</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loan</a:t>
            </a:r>
            <a:r>
              <a:rPr lang="de-DE" sz="1600" dirty="0">
                <a:sym typeface="Wingdings" panose="05000000000000000000" pitchFamily="2" charset="2"/>
              </a:rPr>
              <a:t> </a:t>
            </a:r>
            <a:r>
              <a:rPr lang="de-DE" sz="1600" dirty="0" err="1">
                <a:sym typeface="Wingdings" panose="05000000000000000000" pitchFamily="2" charset="2"/>
              </a:rPr>
              <a:t>that</a:t>
            </a:r>
            <a:r>
              <a:rPr lang="de-DE" sz="1600" dirty="0">
                <a:sym typeface="Wingdings" panose="05000000000000000000" pitchFamily="2" charset="2"/>
              </a:rPr>
              <a:t> </a:t>
            </a:r>
            <a:r>
              <a:rPr lang="de-DE" sz="1600" dirty="0" err="1">
                <a:sym typeface="Wingdings" panose="05000000000000000000" pitchFamily="2" charset="2"/>
              </a:rPr>
              <a:t>is</a:t>
            </a:r>
            <a:r>
              <a:rPr lang="de-DE" sz="1600" dirty="0">
                <a:sym typeface="Wingdings" panose="05000000000000000000" pitchFamily="2" charset="2"/>
              </a:rPr>
              <a:t> </a:t>
            </a:r>
            <a:r>
              <a:rPr lang="de-DE" sz="1600" dirty="0" err="1">
                <a:sym typeface="Wingdings" panose="05000000000000000000" pitchFamily="2" charset="2"/>
              </a:rPr>
              <a:t>unsecured</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use</a:t>
            </a:r>
            <a:r>
              <a:rPr lang="de-DE" sz="1600" dirty="0">
                <a:sym typeface="Wingdings" panose="05000000000000000000" pitchFamily="2" charset="2"/>
              </a:rPr>
              <a:t> </a:t>
            </a:r>
            <a:r>
              <a:rPr lang="de-DE" sz="1600" dirty="0" err="1">
                <a:sym typeface="Wingdings" panose="05000000000000000000" pitchFamily="2" charset="2"/>
              </a:rPr>
              <a:t>collaterals</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calculate</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loss</a:t>
            </a:r>
            <a:r>
              <a:rPr lang="de-DE" sz="1600" dirty="0">
                <a:sym typeface="Wingdings" panose="05000000000000000000" pitchFamily="2" charset="2"/>
              </a:rPr>
              <a:t> </a:t>
            </a:r>
            <a:r>
              <a:rPr lang="de-DE" sz="1600" dirty="0" err="1">
                <a:sym typeface="Wingdings" panose="05000000000000000000" pitchFamily="2" charset="2"/>
              </a:rPr>
              <a:t>given</a:t>
            </a:r>
            <a:r>
              <a:rPr lang="de-DE" sz="1600" dirty="0">
                <a:sym typeface="Wingdings" panose="05000000000000000000" pitchFamily="2" charset="2"/>
              </a:rPr>
              <a:t> </a:t>
            </a:r>
            <a:r>
              <a:rPr lang="de-DE" sz="1600" dirty="0" err="1">
                <a:sym typeface="Wingdings" panose="05000000000000000000" pitchFamily="2" charset="2"/>
              </a:rPr>
              <a:t>default</a:t>
            </a:r>
            <a:r>
              <a:rPr lang="de-DE" sz="1600" dirty="0">
                <a:sym typeface="Wingdings" panose="05000000000000000000" pitchFamily="2" charset="2"/>
              </a:rPr>
              <a:t>“ </a:t>
            </a:r>
            <a:r>
              <a:rPr lang="de-DE" sz="1600" dirty="0" err="1">
                <a:sym typeface="Wingdings" panose="05000000000000000000" pitchFamily="2" charset="2"/>
              </a:rPr>
              <a:t>or</a:t>
            </a:r>
            <a:r>
              <a:rPr lang="de-DE" sz="1600" dirty="0">
                <a:sym typeface="Wingdings" panose="05000000000000000000" pitchFamily="2" charset="2"/>
              </a:rPr>
              <a:t> „LGD“. </a:t>
            </a:r>
            <a:r>
              <a:rPr lang="de-DE" sz="1600" dirty="0" err="1">
                <a:sym typeface="Wingdings" panose="05000000000000000000" pitchFamily="2" charset="2"/>
              </a:rPr>
              <a:t>It</a:t>
            </a:r>
            <a:r>
              <a:rPr lang="de-DE" sz="1600" dirty="0">
                <a:sym typeface="Wingdings" panose="05000000000000000000" pitchFamily="2" charset="2"/>
              </a:rPr>
              <a:t> </a:t>
            </a:r>
            <a:r>
              <a:rPr lang="de-DE" sz="1600" dirty="0" err="1">
                <a:sym typeface="Wingdings" panose="05000000000000000000" pitchFamily="2" charset="2"/>
              </a:rPr>
              <a:t>takes</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unsecured</a:t>
            </a:r>
            <a:r>
              <a:rPr lang="de-DE" sz="1600" dirty="0">
                <a:sym typeface="Wingdings" panose="05000000000000000000" pitchFamily="2" charset="2"/>
              </a:rPr>
              <a:t> </a:t>
            </a:r>
            <a:r>
              <a:rPr lang="de-DE" sz="1600" dirty="0" err="1">
                <a:sym typeface="Wingdings" panose="05000000000000000000" pitchFamily="2" charset="2"/>
              </a:rPr>
              <a:t>portion</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loans</a:t>
            </a:r>
            <a:r>
              <a:rPr lang="de-DE" sz="1600" dirty="0">
                <a:sym typeface="Wingdings" panose="05000000000000000000" pitchFamily="2" charset="2"/>
              </a:rPr>
              <a:t> </a:t>
            </a:r>
            <a:r>
              <a:rPr lang="de-DE" sz="1600" dirty="0" err="1">
                <a:sym typeface="Wingdings" panose="05000000000000000000" pitchFamily="2" charset="2"/>
              </a:rPr>
              <a:t>into</a:t>
            </a:r>
            <a:r>
              <a:rPr lang="de-DE" sz="1600" dirty="0">
                <a:sym typeface="Wingdings" panose="05000000000000000000" pitchFamily="2" charset="2"/>
              </a:rPr>
              <a:t> </a:t>
            </a:r>
            <a:r>
              <a:rPr lang="de-DE" sz="1600" dirty="0" err="1">
                <a:sym typeface="Wingdings" panose="05000000000000000000" pitchFamily="2" charset="2"/>
              </a:rPr>
              <a:t>consideration</a:t>
            </a:r>
            <a:endParaRPr lang="en-US" sz="1600" dirty="0"/>
          </a:p>
        </p:txBody>
      </p:sp>
    </p:spTree>
    <p:extLst>
      <p:ext uri="{BB962C8B-B14F-4D97-AF65-F5344CB8AC3E}">
        <p14:creationId xmlns:p14="http://schemas.microsoft.com/office/powerpoint/2010/main" val="237509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105</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4572000" y="609945"/>
            <a:ext cx="2969444" cy="771411"/>
          </a:xfrm>
          <a:prstGeom prst="rect">
            <a:avLst/>
          </a:prstGeom>
          <a:noFill/>
        </p:spPr>
        <p:txBody>
          <a:bodyPr wrap="none" lIns="108000" tIns="46800" rIns="108000" bIns="46800" rtlCol="0">
            <a:noAutofit/>
          </a:bodyPr>
          <a:lstStyle/>
          <a:p>
            <a:r>
              <a:rPr lang="de-DE" sz="2800" dirty="0"/>
              <a:t>Interest rate</a:t>
            </a:r>
            <a:endParaRPr lang="en-US" sz="2800" dirty="0"/>
          </a:p>
        </p:txBody>
      </p:sp>
      <p:sp>
        <p:nvSpPr>
          <p:cNvPr id="5" name="TextBox 4">
            <a:extLst>
              <a:ext uri="{FF2B5EF4-FFF2-40B4-BE49-F238E27FC236}">
                <a16:creationId xmlns:a16="http://schemas.microsoft.com/office/drawing/2014/main" id="{ECC16267-EB13-4AAD-A54D-3EA58F820253}"/>
              </a:ext>
            </a:extLst>
          </p:cNvPr>
          <p:cNvSpPr txBox="1"/>
          <p:nvPr/>
        </p:nvSpPr>
        <p:spPr>
          <a:xfrm>
            <a:off x="4207831" y="2203736"/>
            <a:ext cx="2969444" cy="320511"/>
          </a:xfrm>
          <a:prstGeom prst="rect">
            <a:avLst/>
          </a:prstGeom>
          <a:noFill/>
        </p:spPr>
        <p:txBody>
          <a:bodyPr wrap="none" lIns="108000" tIns="46800" rIns="108000" bIns="46800" rtlCol="0">
            <a:noAutofit/>
          </a:bodyPr>
          <a:lstStyle/>
          <a:p>
            <a:r>
              <a:rPr lang="de-DE" sz="1400" dirty="0"/>
              <a:t>Demo </a:t>
            </a:r>
            <a:r>
              <a:rPr lang="de-DE" sz="1400" dirty="0" err="1"/>
              <a:t>of</a:t>
            </a:r>
            <a:r>
              <a:rPr lang="de-DE" sz="1400" dirty="0"/>
              <a:t> Risk-</a:t>
            </a:r>
            <a:r>
              <a:rPr lang="de-DE" sz="1400" dirty="0" err="1"/>
              <a:t>Adjusted</a:t>
            </a:r>
            <a:r>
              <a:rPr lang="de-DE" sz="1400" dirty="0"/>
              <a:t> Pricing Tool </a:t>
            </a:r>
            <a:endParaRPr lang="en-US" sz="1400" dirty="0"/>
          </a:p>
        </p:txBody>
      </p:sp>
    </p:spTree>
    <p:extLst>
      <p:ext uri="{BB962C8B-B14F-4D97-AF65-F5344CB8AC3E}">
        <p14:creationId xmlns:p14="http://schemas.microsoft.com/office/powerpoint/2010/main" val="9365834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106</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4831237" y="477969"/>
            <a:ext cx="2106891" cy="558979"/>
          </a:xfrm>
          <a:prstGeom prst="rect">
            <a:avLst/>
          </a:prstGeom>
          <a:noFill/>
        </p:spPr>
        <p:txBody>
          <a:bodyPr wrap="none" lIns="108000" tIns="46800" rIns="108000" bIns="46800" rtlCol="0">
            <a:noAutofit/>
          </a:bodyPr>
          <a:lstStyle/>
          <a:p>
            <a:r>
              <a:rPr lang="de-DE" sz="2800" dirty="0"/>
              <a:t>Interest rate</a:t>
            </a:r>
            <a:endParaRPr lang="en-US" sz="2800" dirty="0"/>
          </a:p>
        </p:txBody>
      </p:sp>
      <p:sp>
        <p:nvSpPr>
          <p:cNvPr id="4" name="TextBox 3">
            <a:extLst>
              <a:ext uri="{FF2B5EF4-FFF2-40B4-BE49-F238E27FC236}">
                <a16:creationId xmlns:a16="http://schemas.microsoft.com/office/drawing/2014/main" id="{D39E958A-0939-4C95-8A76-3F2478E3C475}"/>
              </a:ext>
            </a:extLst>
          </p:cNvPr>
          <p:cNvSpPr txBox="1"/>
          <p:nvPr/>
        </p:nvSpPr>
        <p:spPr>
          <a:xfrm>
            <a:off x="3327661" y="1517715"/>
            <a:ext cx="5444864" cy="4289196"/>
          </a:xfrm>
          <a:prstGeom prst="rect">
            <a:avLst/>
          </a:prstGeom>
          <a:noFill/>
        </p:spPr>
        <p:txBody>
          <a:bodyPr wrap="square" lIns="108000" tIns="46800" rIns="108000" bIns="46800" rtlCol="0">
            <a:noAutofit/>
          </a:bodyPr>
          <a:lstStyle/>
          <a:p>
            <a:pPr marL="285750" indent="-285750">
              <a:buFont typeface="Arial" panose="020B0604020202020204" pitchFamily="34" charset="0"/>
              <a:buChar char="•"/>
            </a:pPr>
            <a:r>
              <a:rPr lang="de-DE" sz="1600" dirty="0"/>
              <a:t>In </a:t>
            </a:r>
            <a:r>
              <a:rPr lang="de-DE" sz="1600" dirty="0" err="1"/>
              <a:t>prior</a:t>
            </a:r>
            <a:r>
              <a:rPr lang="de-DE" sz="1600" dirty="0"/>
              <a:t> Modules </a:t>
            </a:r>
            <a:r>
              <a:rPr lang="de-DE" sz="1600" dirty="0" err="1"/>
              <a:t>we</a:t>
            </a:r>
            <a:r>
              <a:rPr lang="de-DE" sz="1600" dirty="0"/>
              <a:t> </a:t>
            </a:r>
            <a:r>
              <a:rPr lang="de-DE" sz="1600" dirty="0" err="1"/>
              <a:t>spoke</a:t>
            </a:r>
            <a:r>
              <a:rPr lang="de-DE" sz="1600" dirty="0"/>
              <a:t> </a:t>
            </a:r>
            <a:r>
              <a:rPr lang="de-DE" sz="1600" dirty="0" err="1"/>
              <a:t>about</a:t>
            </a:r>
            <a:r>
              <a:rPr lang="de-DE" sz="1600" dirty="0"/>
              <a:t> </a:t>
            </a:r>
            <a:r>
              <a:rPr lang="de-DE" sz="1600" dirty="0" err="1"/>
              <a:t>the</a:t>
            </a:r>
            <a:r>
              <a:rPr lang="de-DE" sz="1600" dirty="0"/>
              <a:t> </a:t>
            </a:r>
            <a:r>
              <a:rPr lang="de-DE" sz="1600" dirty="0" err="1"/>
              <a:t>importance</a:t>
            </a:r>
            <a:r>
              <a:rPr lang="de-DE" sz="1600" dirty="0"/>
              <a:t> </a:t>
            </a:r>
            <a:r>
              <a:rPr lang="de-DE" sz="1600" dirty="0" err="1"/>
              <a:t>of</a:t>
            </a:r>
            <a:r>
              <a:rPr lang="de-DE" sz="1600" dirty="0"/>
              <a:t> </a:t>
            </a:r>
            <a:r>
              <a:rPr lang="de-DE" sz="1600" dirty="0" err="1"/>
              <a:t>sustainable</a:t>
            </a:r>
            <a:r>
              <a:rPr lang="de-DE" sz="1600" dirty="0"/>
              <a:t> </a:t>
            </a:r>
            <a:r>
              <a:rPr lang="de-DE" sz="1600" dirty="0" err="1"/>
              <a:t>business</a:t>
            </a:r>
            <a:r>
              <a:rPr lang="de-DE" sz="1600" dirty="0"/>
              <a:t> </a:t>
            </a:r>
            <a:r>
              <a:rPr lang="de-DE" sz="1600" dirty="0" err="1"/>
              <a:t>models</a:t>
            </a:r>
            <a:r>
              <a:rPr lang="de-DE" sz="1600" dirty="0"/>
              <a:t> -&gt; </a:t>
            </a:r>
            <a:r>
              <a:rPr lang="de-DE" sz="1600" dirty="0" err="1"/>
              <a:t>That</a:t>
            </a:r>
            <a:r>
              <a:rPr lang="de-DE" sz="1600" dirty="0"/>
              <a:t> </a:t>
            </a:r>
            <a:r>
              <a:rPr lang="de-DE" sz="1600" dirty="0" err="1"/>
              <a:t>is</a:t>
            </a:r>
            <a:r>
              <a:rPr lang="de-DE" sz="1600" dirty="0"/>
              <a:t> </a:t>
            </a:r>
            <a:r>
              <a:rPr lang="de-DE" sz="1600" dirty="0" err="1"/>
              <a:t>aswell</a:t>
            </a:r>
            <a:r>
              <a:rPr lang="de-DE" sz="1600" dirty="0"/>
              <a:t> </a:t>
            </a:r>
            <a:r>
              <a:rPr lang="de-DE" sz="1600" dirty="0" err="1"/>
              <a:t>factored</a:t>
            </a:r>
            <a:r>
              <a:rPr lang="de-DE" sz="1600" dirty="0"/>
              <a:t> </a:t>
            </a:r>
            <a:r>
              <a:rPr lang="de-DE" sz="1600" dirty="0" err="1"/>
              <a:t>within</a:t>
            </a:r>
            <a:r>
              <a:rPr lang="de-DE" sz="1600" dirty="0"/>
              <a:t> </a:t>
            </a:r>
            <a:r>
              <a:rPr lang="de-DE" sz="1600" dirty="0" err="1"/>
              <a:t>the</a:t>
            </a:r>
            <a:r>
              <a:rPr lang="de-DE" sz="1600" dirty="0"/>
              <a:t> „Rating“ System</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de-DE" sz="1600" dirty="0"/>
          </a:p>
          <a:p>
            <a:r>
              <a:rPr lang="de-DE" sz="1600" dirty="0"/>
              <a:t>A </a:t>
            </a:r>
            <a:r>
              <a:rPr lang="de-DE" sz="1600" dirty="0" err="1"/>
              <a:t>rating</a:t>
            </a:r>
            <a:r>
              <a:rPr lang="de-DE" sz="1600" dirty="0"/>
              <a:t> System </a:t>
            </a:r>
            <a:r>
              <a:rPr lang="de-DE" sz="1600" dirty="0" err="1"/>
              <a:t>can</a:t>
            </a:r>
            <a:r>
              <a:rPr lang="de-DE" sz="1600" dirty="0"/>
              <a:t> </a:t>
            </a:r>
            <a:r>
              <a:rPr lang="de-DE" sz="1600" dirty="0" err="1"/>
              <a:t>only</a:t>
            </a:r>
            <a:r>
              <a:rPr lang="de-DE" sz="1600" dirty="0"/>
              <a:t> </a:t>
            </a:r>
            <a:r>
              <a:rPr lang="de-DE" sz="1600" dirty="0" err="1"/>
              <a:t>be</a:t>
            </a:r>
            <a:r>
              <a:rPr lang="de-DE" sz="1600" dirty="0"/>
              <a:t> </a:t>
            </a:r>
            <a:r>
              <a:rPr lang="de-DE" sz="1600" dirty="0" err="1"/>
              <a:t>as</a:t>
            </a:r>
            <a:r>
              <a:rPr lang="de-DE" sz="1600" dirty="0"/>
              <a:t> </a:t>
            </a:r>
            <a:r>
              <a:rPr lang="de-DE" sz="1600" dirty="0" err="1"/>
              <a:t>good</a:t>
            </a:r>
            <a:r>
              <a:rPr lang="de-DE" sz="1600" dirty="0"/>
              <a:t> </a:t>
            </a:r>
            <a:r>
              <a:rPr lang="de-DE" sz="1600" dirty="0" err="1"/>
              <a:t>as</a:t>
            </a:r>
            <a:r>
              <a:rPr lang="de-DE" sz="1600" dirty="0"/>
              <a:t> </a:t>
            </a:r>
            <a:r>
              <a:rPr lang="de-DE" sz="1600" dirty="0" err="1"/>
              <a:t>the</a:t>
            </a:r>
            <a:r>
              <a:rPr lang="de-DE" sz="1600" dirty="0"/>
              <a:t> </a:t>
            </a:r>
            <a:r>
              <a:rPr lang="de-DE" sz="1600" dirty="0" err="1"/>
              <a:t>information</a:t>
            </a:r>
            <a:r>
              <a:rPr lang="de-DE" sz="1600" dirty="0"/>
              <a:t> </a:t>
            </a:r>
            <a:r>
              <a:rPr lang="de-DE" sz="1600" dirty="0" err="1"/>
              <a:t>that</a:t>
            </a:r>
            <a:r>
              <a:rPr lang="de-DE" sz="1600" dirty="0"/>
              <a:t> </a:t>
            </a:r>
            <a:r>
              <a:rPr lang="de-DE" sz="1600" dirty="0" err="1"/>
              <a:t>it</a:t>
            </a:r>
            <a:r>
              <a:rPr lang="de-DE" sz="1600" dirty="0"/>
              <a:t> </a:t>
            </a:r>
            <a:r>
              <a:rPr lang="de-DE" sz="1600" dirty="0" err="1"/>
              <a:t>is</a:t>
            </a:r>
            <a:r>
              <a:rPr lang="de-DE" sz="1600" dirty="0"/>
              <a:t> </a:t>
            </a:r>
            <a:r>
              <a:rPr lang="de-DE" sz="1600" dirty="0" err="1"/>
              <a:t>served</a:t>
            </a:r>
            <a:r>
              <a:rPr lang="de-DE" sz="1600" dirty="0"/>
              <a:t>. </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9142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107</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4838748" y="368955"/>
            <a:ext cx="2646133" cy="558979"/>
          </a:xfrm>
          <a:prstGeom prst="rect">
            <a:avLst/>
          </a:prstGeom>
          <a:noFill/>
        </p:spPr>
        <p:txBody>
          <a:bodyPr wrap="none" lIns="108000" tIns="46800" rIns="108000" bIns="46800" rtlCol="0">
            <a:noAutofit/>
          </a:bodyPr>
          <a:lstStyle/>
          <a:p>
            <a:r>
              <a:rPr lang="de-DE" sz="2800" dirty="0"/>
              <a:t>Quick Summary</a:t>
            </a:r>
            <a:endParaRPr lang="en-US" sz="2800" dirty="0"/>
          </a:p>
        </p:txBody>
      </p:sp>
      <p:sp>
        <p:nvSpPr>
          <p:cNvPr id="4" name="TextBox 3">
            <a:extLst>
              <a:ext uri="{FF2B5EF4-FFF2-40B4-BE49-F238E27FC236}">
                <a16:creationId xmlns:a16="http://schemas.microsoft.com/office/drawing/2014/main" id="{D39E958A-0939-4C95-8A76-3F2478E3C475}"/>
              </a:ext>
            </a:extLst>
          </p:cNvPr>
          <p:cNvSpPr txBox="1"/>
          <p:nvPr/>
        </p:nvSpPr>
        <p:spPr>
          <a:xfrm>
            <a:off x="3327661" y="1517715"/>
            <a:ext cx="5444864" cy="4289196"/>
          </a:xfrm>
          <a:prstGeom prst="rect">
            <a:avLst/>
          </a:prstGeom>
          <a:noFill/>
        </p:spPr>
        <p:txBody>
          <a:bodyPr wrap="square" lIns="108000" tIns="46800" rIns="108000" bIns="46800" rtlCol="0">
            <a:noAutofit/>
          </a:bodyPr>
          <a:lstStyle/>
          <a:p>
            <a:pPr marL="285750" indent="-285750">
              <a:buFont typeface="Arial" panose="020B0604020202020204" pitchFamily="34" charset="0"/>
              <a:buChar char="•"/>
            </a:pPr>
            <a:r>
              <a:rPr lang="de-DE" sz="1600" dirty="0"/>
              <a:t>Reliable </a:t>
            </a:r>
            <a:r>
              <a:rPr lang="de-DE" sz="1600" dirty="0" err="1"/>
              <a:t>data</a:t>
            </a:r>
            <a:r>
              <a:rPr lang="de-DE" sz="1600" dirty="0"/>
              <a:t> </a:t>
            </a:r>
            <a:r>
              <a:rPr lang="de-DE" sz="1600" dirty="0" err="1"/>
              <a:t>is</a:t>
            </a:r>
            <a:r>
              <a:rPr lang="de-DE" sz="1600" dirty="0"/>
              <a:t> </a:t>
            </a:r>
            <a:r>
              <a:rPr lang="de-DE" sz="1600" dirty="0" err="1"/>
              <a:t>key</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Interest </a:t>
            </a:r>
            <a:r>
              <a:rPr lang="de-DE" sz="1600" dirty="0" err="1"/>
              <a:t>is</a:t>
            </a:r>
            <a:r>
              <a:rPr lang="de-DE" sz="1600" dirty="0"/>
              <a:t> </a:t>
            </a:r>
            <a:r>
              <a:rPr lang="de-DE" sz="1600" dirty="0" err="1"/>
              <a:t>the</a:t>
            </a:r>
            <a:r>
              <a:rPr lang="de-DE" sz="1600" dirty="0"/>
              <a:t> </a:t>
            </a:r>
            <a:r>
              <a:rPr lang="de-DE" sz="1600" dirty="0" err="1"/>
              <a:t>price</a:t>
            </a:r>
            <a:r>
              <a:rPr lang="de-DE" sz="1600" dirty="0"/>
              <a:t> </a:t>
            </a:r>
            <a:r>
              <a:rPr lang="de-DE" sz="1600" dirty="0" err="1"/>
              <a:t>for</a:t>
            </a:r>
            <a:r>
              <a:rPr lang="de-DE" sz="1600" dirty="0"/>
              <a:t> </a:t>
            </a:r>
            <a:r>
              <a:rPr lang="de-DE" sz="1600" dirty="0" err="1"/>
              <a:t>borrowing</a:t>
            </a:r>
            <a:r>
              <a:rPr lang="de-DE" sz="1600" dirty="0"/>
              <a:t> </a:t>
            </a:r>
            <a:r>
              <a:rPr lang="de-DE" sz="1600" dirty="0" err="1"/>
              <a:t>money</a:t>
            </a:r>
            <a:r>
              <a:rPr lang="de-DE" sz="1600" dirty="0"/>
              <a:t>. </a:t>
            </a:r>
            <a:r>
              <a:rPr lang="de-DE" sz="1600" dirty="0" err="1"/>
              <a:t>It</a:t>
            </a:r>
            <a:r>
              <a:rPr lang="de-DE" sz="1600" dirty="0"/>
              <a:t> </a:t>
            </a:r>
            <a:r>
              <a:rPr lang="de-DE" sz="1600" dirty="0" err="1"/>
              <a:t>is</a:t>
            </a:r>
            <a:r>
              <a:rPr lang="de-DE" sz="1600" dirty="0"/>
              <a:t> </a:t>
            </a:r>
            <a:r>
              <a:rPr lang="de-DE" sz="1600" dirty="0" err="1"/>
              <a:t>calculated</a:t>
            </a:r>
            <a:r>
              <a:rPr lang="de-DE" sz="1600" dirty="0"/>
              <a:t> </a:t>
            </a:r>
            <a:r>
              <a:rPr lang="de-DE" sz="1600" dirty="0" err="1"/>
              <a:t>by</a:t>
            </a:r>
            <a:r>
              <a:rPr lang="de-DE" sz="1600" dirty="0"/>
              <a:t> </a:t>
            </a:r>
            <a:r>
              <a:rPr lang="de-DE" sz="1600" dirty="0" err="1"/>
              <a:t>factoring</a:t>
            </a:r>
            <a:r>
              <a:rPr lang="de-DE" sz="1600" dirty="0"/>
              <a:t> in </a:t>
            </a:r>
            <a:r>
              <a:rPr lang="de-DE" sz="1600" dirty="0" err="1"/>
              <a:t>the</a:t>
            </a:r>
            <a:r>
              <a:rPr lang="de-DE" sz="1600" dirty="0"/>
              <a:t> </a:t>
            </a:r>
            <a:r>
              <a:rPr lang="de-DE" sz="1600" u="sng" dirty="0" err="1"/>
              <a:t>probability</a:t>
            </a:r>
            <a:r>
              <a:rPr lang="de-DE" sz="1600" u="sng" dirty="0"/>
              <a:t> </a:t>
            </a:r>
            <a:r>
              <a:rPr lang="de-DE" sz="1600" u="sng" dirty="0" err="1"/>
              <a:t>of</a:t>
            </a:r>
            <a:r>
              <a:rPr lang="de-DE" sz="1600" u="sng" dirty="0"/>
              <a:t> </a:t>
            </a:r>
            <a:r>
              <a:rPr lang="de-DE" sz="1600" u="sng" dirty="0" err="1"/>
              <a:t>default</a:t>
            </a:r>
            <a:r>
              <a:rPr lang="de-DE" sz="1600" u="sng" dirty="0"/>
              <a:t> </a:t>
            </a:r>
            <a:r>
              <a:rPr lang="de-DE" sz="1600" dirty="0"/>
              <a:t>and </a:t>
            </a:r>
            <a:r>
              <a:rPr lang="de-DE" sz="1600" dirty="0" err="1"/>
              <a:t>the</a:t>
            </a:r>
            <a:r>
              <a:rPr lang="de-DE" sz="1600" dirty="0"/>
              <a:t> </a:t>
            </a:r>
            <a:r>
              <a:rPr lang="de-DE" sz="1600" u="sng" dirty="0" err="1"/>
              <a:t>impact</a:t>
            </a:r>
            <a:r>
              <a:rPr lang="de-DE" sz="1600" u="sng" dirty="0"/>
              <a:t> </a:t>
            </a:r>
            <a:r>
              <a:rPr lang="de-DE" sz="1600" u="sng" dirty="0" err="1"/>
              <a:t>of</a:t>
            </a:r>
            <a:r>
              <a:rPr lang="de-DE" sz="1600" u="sng" dirty="0"/>
              <a:t> </a:t>
            </a:r>
            <a:r>
              <a:rPr lang="de-DE" sz="1600" u="sng" dirty="0" err="1"/>
              <a:t>default</a:t>
            </a:r>
            <a:r>
              <a:rPr lang="de-DE" sz="1600" u="sng" dirty="0"/>
              <a:t> </a:t>
            </a:r>
            <a:r>
              <a:rPr lang="de-DE" sz="1600" dirty="0" err="1"/>
              <a:t>as</a:t>
            </a:r>
            <a:r>
              <a:rPr lang="de-DE" sz="1600" dirty="0"/>
              <a:t> </a:t>
            </a:r>
            <a:r>
              <a:rPr lang="de-DE" sz="1600" dirty="0" err="1"/>
              <a:t>well</a:t>
            </a:r>
            <a:r>
              <a:rPr lang="de-DE" sz="1600" dirty="0"/>
              <a:t> </a:t>
            </a:r>
            <a:r>
              <a:rPr lang="de-DE" sz="1600" dirty="0" err="1"/>
              <a:t>as</a:t>
            </a:r>
            <a:r>
              <a:rPr lang="de-DE" sz="1600" dirty="0"/>
              <a:t> </a:t>
            </a:r>
            <a:r>
              <a:rPr lang="de-DE" sz="1600" dirty="0" err="1"/>
              <a:t>our</a:t>
            </a:r>
            <a:r>
              <a:rPr lang="de-DE" sz="1600" dirty="0"/>
              <a:t> </a:t>
            </a:r>
            <a:r>
              <a:rPr lang="de-DE" sz="1600" u="sng" dirty="0" err="1"/>
              <a:t>profit</a:t>
            </a:r>
            <a:r>
              <a:rPr lang="de-DE" sz="1600" u="sng" dirty="0"/>
              <a:t> </a:t>
            </a:r>
            <a:r>
              <a:rPr lang="de-DE" sz="1600" u="sng" dirty="0" err="1"/>
              <a:t>components</a:t>
            </a:r>
            <a:endParaRPr lang="de-DE" sz="1600" u="sng"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We</a:t>
            </a:r>
            <a:r>
              <a:rPr lang="de-DE" sz="1600" dirty="0"/>
              <a:t> </a:t>
            </a:r>
            <a:r>
              <a:rPr lang="de-DE" sz="1600" dirty="0" err="1"/>
              <a:t>base</a:t>
            </a:r>
            <a:r>
              <a:rPr lang="de-DE" sz="1600" dirty="0"/>
              <a:t> </a:t>
            </a:r>
            <a:r>
              <a:rPr lang="de-DE" sz="1600" dirty="0" err="1"/>
              <a:t>our</a:t>
            </a:r>
            <a:r>
              <a:rPr lang="de-DE" sz="1600" dirty="0"/>
              <a:t> </a:t>
            </a:r>
            <a:r>
              <a:rPr lang="de-DE" sz="1600" dirty="0" err="1"/>
              <a:t>decision</a:t>
            </a:r>
            <a:r>
              <a:rPr lang="de-DE" sz="1600" dirty="0"/>
              <a:t> on </a:t>
            </a:r>
            <a:r>
              <a:rPr lang="de-DE" sz="1600" dirty="0" err="1"/>
              <a:t>business</a:t>
            </a:r>
            <a:r>
              <a:rPr lang="de-DE" sz="1600" dirty="0"/>
              <a:t> </a:t>
            </a:r>
            <a:r>
              <a:rPr lang="de-DE" sz="1600" dirty="0" err="1"/>
              <a:t>models</a:t>
            </a:r>
            <a:r>
              <a:rPr lang="de-DE" sz="1600" dirty="0"/>
              <a:t> </a:t>
            </a:r>
            <a:r>
              <a:rPr lang="de-DE" sz="1600" dirty="0" err="1"/>
              <a:t>first</a:t>
            </a:r>
            <a:r>
              <a:rPr lang="de-DE" sz="1600" dirty="0"/>
              <a:t>, </a:t>
            </a:r>
            <a:r>
              <a:rPr lang="de-DE" sz="1600" dirty="0" err="1"/>
              <a:t>collaterals</a:t>
            </a:r>
            <a:r>
              <a:rPr lang="de-DE" sz="1600" dirty="0"/>
              <a:t> </a:t>
            </a:r>
            <a:r>
              <a:rPr lang="de-DE" sz="1600" dirty="0" err="1"/>
              <a:t>are</a:t>
            </a:r>
            <a:r>
              <a:rPr lang="de-DE" sz="1600" dirty="0"/>
              <a:t> just a </a:t>
            </a:r>
            <a:r>
              <a:rPr lang="de-DE" sz="1600" dirty="0" err="1"/>
              <a:t>safety</a:t>
            </a:r>
            <a:r>
              <a:rPr lang="de-DE" sz="1600" dirty="0"/>
              <a:t> </a:t>
            </a:r>
            <a:r>
              <a:rPr lang="de-DE" sz="1600" dirty="0" err="1"/>
              <a:t>net</a:t>
            </a:r>
            <a:r>
              <a:rPr lang="de-DE" sz="1600" dirty="0"/>
              <a:t> / </a:t>
            </a:r>
            <a:r>
              <a:rPr lang="de-DE" sz="1600" dirty="0" err="1"/>
              <a:t>back-up</a:t>
            </a:r>
            <a:r>
              <a:rPr lang="de-DE" sz="1600" dirty="0"/>
              <a:t> plan</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5822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108</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4727026" y="387808"/>
            <a:ext cx="2646133" cy="558979"/>
          </a:xfrm>
          <a:prstGeom prst="rect">
            <a:avLst/>
          </a:prstGeom>
          <a:noFill/>
        </p:spPr>
        <p:txBody>
          <a:bodyPr wrap="none" lIns="108000" tIns="46800" rIns="108000" bIns="46800" rtlCol="0">
            <a:noAutofit/>
          </a:bodyPr>
          <a:lstStyle/>
          <a:p>
            <a:r>
              <a:rPr lang="de-DE" sz="2800" dirty="0"/>
              <a:t>Business Models</a:t>
            </a:r>
            <a:endParaRPr lang="en-US" sz="2800" dirty="0"/>
          </a:p>
        </p:txBody>
      </p:sp>
      <p:sp>
        <p:nvSpPr>
          <p:cNvPr id="4" name="TextBox 3">
            <a:extLst>
              <a:ext uri="{FF2B5EF4-FFF2-40B4-BE49-F238E27FC236}">
                <a16:creationId xmlns:a16="http://schemas.microsoft.com/office/drawing/2014/main" id="{D39E958A-0939-4C95-8A76-3F2478E3C475}"/>
              </a:ext>
            </a:extLst>
          </p:cNvPr>
          <p:cNvSpPr txBox="1"/>
          <p:nvPr/>
        </p:nvSpPr>
        <p:spPr>
          <a:xfrm>
            <a:off x="3538699" y="1457866"/>
            <a:ext cx="5233826" cy="2683780"/>
          </a:xfrm>
          <a:prstGeom prst="rect">
            <a:avLst/>
          </a:prstGeom>
          <a:noFill/>
        </p:spPr>
        <p:txBody>
          <a:bodyPr wrap="square" lIns="108000" tIns="46800" rIns="108000" bIns="46800" rtlCol="0">
            <a:noAutofit/>
          </a:bodyPr>
          <a:lstStyle/>
          <a:p>
            <a:pPr marL="285750" indent="-285750">
              <a:buFont typeface="Arial" panose="020B0604020202020204" pitchFamily="34" charset="0"/>
              <a:buChar char="•"/>
            </a:pPr>
            <a:r>
              <a:rPr lang="de-DE" sz="1600" dirty="0" err="1"/>
              <a:t>Easiest</a:t>
            </a:r>
            <a:r>
              <a:rPr lang="de-DE" sz="1600" dirty="0"/>
              <a:t> </a:t>
            </a:r>
            <a:r>
              <a:rPr lang="de-DE" sz="1600" dirty="0" err="1"/>
              <a:t>way</a:t>
            </a:r>
            <a:r>
              <a:rPr lang="de-DE" sz="1600" dirty="0"/>
              <a:t> </a:t>
            </a:r>
            <a:r>
              <a:rPr lang="de-DE" sz="1600" dirty="0" err="1"/>
              <a:t>to</a:t>
            </a:r>
            <a:r>
              <a:rPr lang="de-DE" sz="1600" dirty="0"/>
              <a:t> </a:t>
            </a:r>
            <a:r>
              <a:rPr lang="de-DE" sz="1600" dirty="0" err="1"/>
              <a:t>present</a:t>
            </a:r>
            <a:r>
              <a:rPr lang="de-DE" sz="1600" dirty="0"/>
              <a:t> a </a:t>
            </a:r>
            <a:r>
              <a:rPr lang="de-DE" sz="1600" dirty="0" err="1"/>
              <a:t>business</a:t>
            </a:r>
            <a:r>
              <a:rPr lang="de-DE" sz="1600" dirty="0"/>
              <a:t> </a:t>
            </a:r>
            <a:r>
              <a:rPr lang="de-DE" sz="1600" dirty="0" err="1"/>
              <a:t>model</a:t>
            </a:r>
            <a:r>
              <a:rPr lang="de-DE" sz="1600" dirty="0"/>
              <a:t> </a:t>
            </a:r>
            <a:r>
              <a:rPr lang="de-DE" sz="1600" dirty="0" err="1"/>
              <a:t>is</a:t>
            </a:r>
            <a:r>
              <a:rPr lang="de-DE" sz="1600" dirty="0"/>
              <a:t> </a:t>
            </a:r>
            <a:r>
              <a:rPr lang="de-DE" sz="1600" dirty="0" err="1"/>
              <a:t>the</a:t>
            </a:r>
            <a:r>
              <a:rPr lang="de-DE" sz="1600" dirty="0"/>
              <a:t> „Lean Canvas“</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It</a:t>
            </a:r>
            <a:r>
              <a:rPr lang="de-DE" sz="1600" dirty="0"/>
              <a:t> </a:t>
            </a:r>
            <a:r>
              <a:rPr lang="de-DE" sz="1600" dirty="0" err="1"/>
              <a:t>factors</a:t>
            </a:r>
            <a:r>
              <a:rPr lang="de-DE" sz="1600" dirty="0"/>
              <a:t> in all </a:t>
            </a:r>
            <a:r>
              <a:rPr lang="de-DE" sz="1600" dirty="0" err="1"/>
              <a:t>the</a:t>
            </a:r>
            <a:r>
              <a:rPr lang="de-DE" sz="1600" dirty="0"/>
              <a:t> </a:t>
            </a:r>
            <a:r>
              <a:rPr lang="de-DE" sz="1600" dirty="0" err="1"/>
              <a:t>necessary</a:t>
            </a:r>
            <a:r>
              <a:rPr lang="de-DE" sz="1600" dirty="0"/>
              <a:t> </a:t>
            </a:r>
            <a:r>
              <a:rPr lang="de-DE" sz="1600" dirty="0" err="1"/>
              <a:t>components</a:t>
            </a:r>
            <a:r>
              <a:rPr lang="de-DE" sz="1600" dirty="0"/>
              <a:t> </a:t>
            </a:r>
            <a:r>
              <a:rPr lang="de-DE" sz="1600" dirty="0" err="1"/>
              <a:t>to</a:t>
            </a:r>
            <a:r>
              <a:rPr lang="de-DE" sz="1600" dirty="0"/>
              <a:t> a </a:t>
            </a:r>
            <a:r>
              <a:rPr lang="de-DE" sz="1600" dirty="0" err="1"/>
              <a:t>business</a:t>
            </a:r>
            <a:r>
              <a:rPr lang="de-DE" sz="1600" dirty="0"/>
              <a:t> </a:t>
            </a:r>
            <a:r>
              <a:rPr lang="de-DE" sz="1600" dirty="0" err="1"/>
              <a:t>model</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It‘s</a:t>
            </a:r>
            <a:r>
              <a:rPr lang="de-DE" sz="1600" dirty="0"/>
              <a:t> </a:t>
            </a:r>
            <a:r>
              <a:rPr lang="de-DE" sz="1600" dirty="0" err="1"/>
              <a:t>multi</a:t>
            </a:r>
            <a:r>
              <a:rPr lang="de-DE" sz="1600" dirty="0"/>
              <a:t> </a:t>
            </a:r>
            <a:r>
              <a:rPr lang="de-DE" sz="1600" dirty="0" err="1"/>
              <a:t>beneficial</a:t>
            </a:r>
            <a:r>
              <a:rPr lang="de-DE" sz="1600" dirty="0"/>
              <a:t>. </a:t>
            </a:r>
            <a:r>
              <a:rPr lang="de-DE" sz="1600" dirty="0" err="1"/>
              <a:t>It</a:t>
            </a:r>
            <a:r>
              <a:rPr lang="de-DE" sz="1600" dirty="0"/>
              <a:t> </a:t>
            </a:r>
            <a:r>
              <a:rPr lang="de-DE" sz="1600" dirty="0" err="1"/>
              <a:t>helps</a:t>
            </a:r>
            <a:r>
              <a:rPr lang="de-DE" sz="1600" dirty="0"/>
              <a:t> </a:t>
            </a:r>
            <a:r>
              <a:rPr lang="de-DE" sz="1600" dirty="0" err="1"/>
              <a:t>the</a:t>
            </a:r>
            <a:r>
              <a:rPr lang="de-DE" sz="1600" dirty="0"/>
              <a:t> </a:t>
            </a:r>
            <a:r>
              <a:rPr lang="de-DE" sz="1600" dirty="0" err="1"/>
              <a:t>client</a:t>
            </a:r>
            <a:r>
              <a:rPr lang="de-DE" sz="1600" dirty="0"/>
              <a:t> </a:t>
            </a:r>
            <a:r>
              <a:rPr lang="de-DE" sz="1600" dirty="0" err="1"/>
              <a:t>to</a:t>
            </a:r>
            <a:r>
              <a:rPr lang="de-DE" sz="1600" dirty="0"/>
              <a:t> </a:t>
            </a:r>
            <a:r>
              <a:rPr lang="de-DE" sz="1600" dirty="0" err="1"/>
              <a:t>refine</a:t>
            </a:r>
            <a:r>
              <a:rPr lang="de-DE" sz="1600" dirty="0"/>
              <a:t> </a:t>
            </a:r>
            <a:r>
              <a:rPr lang="de-DE" sz="1600" dirty="0" err="1"/>
              <a:t>his</a:t>
            </a:r>
            <a:r>
              <a:rPr lang="de-DE" sz="1600" dirty="0"/>
              <a:t> </a:t>
            </a:r>
            <a:r>
              <a:rPr lang="de-DE" sz="1600" dirty="0" err="1"/>
              <a:t>business</a:t>
            </a:r>
            <a:r>
              <a:rPr lang="de-DE" sz="1600" dirty="0"/>
              <a:t> </a:t>
            </a:r>
            <a:r>
              <a:rPr lang="de-DE" sz="1600" dirty="0" err="1"/>
              <a:t>aswell</a:t>
            </a:r>
            <a:r>
              <a:rPr lang="de-DE" sz="1600" dirty="0"/>
              <a:t> </a:t>
            </a:r>
            <a:r>
              <a:rPr lang="de-DE" sz="1600" dirty="0" err="1"/>
              <a:t>as</a:t>
            </a:r>
            <a:r>
              <a:rPr lang="de-DE" sz="1600" dirty="0"/>
              <a:t> </a:t>
            </a:r>
            <a:r>
              <a:rPr lang="de-DE" sz="1600" dirty="0" err="1"/>
              <a:t>it</a:t>
            </a:r>
            <a:r>
              <a:rPr lang="de-DE" sz="1600" dirty="0"/>
              <a:t> </a:t>
            </a:r>
            <a:r>
              <a:rPr lang="de-DE" sz="1600" dirty="0" err="1"/>
              <a:t>makes</a:t>
            </a:r>
            <a:r>
              <a:rPr lang="de-DE" sz="1600" dirty="0"/>
              <a:t> </a:t>
            </a:r>
            <a:r>
              <a:rPr lang="de-DE" sz="1600" dirty="0" err="1"/>
              <a:t>it</a:t>
            </a:r>
            <a:r>
              <a:rPr lang="de-DE" sz="1600" dirty="0"/>
              <a:t> easy </a:t>
            </a:r>
            <a:r>
              <a:rPr lang="de-DE" sz="1600" dirty="0" err="1"/>
              <a:t>for</a:t>
            </a:r>
            <a:r>
              <a:rPr lang="de-DE" sz="1600" dirty="0"/>
              <a:t> </a:t>
            </a:r>
            <a:r>
              <a:rPr lang="de-DE" sz="1600" dirty="0" err="1"/>
              <a:t>us</a:t>
            </a:r>
            <a:r>
              <a:rPr lang="de-DE" sz="1600" dirty="0"/>
              <a:t> </a:t>
            </a:r>
            <a:r>
              <a:rPr lang="de-DE" sz="1600" dirty="0" err="1"/>
              <a:t>to</a:t>
            </a:r>
            <a:r>
              <a:rPr lang="de-DE" sz="1600" dirty="0"/>
              <a:t> </a:t>
            </a:r>
            <a:r>
              <a:rPr lang="de-DE" sz="1600" dirty="0" err="1"/>
              <a:t>understand</a:t>
            </a:r>
            <a:r>
              <a:rPr lang="de-DE" sz="1600" dirty="0"/>
              <a:t> </a:t>
            </a:r>
            <a:r>
              <a:rPr lang="de-DE" sz="1600" dirty="0" err="1"/>
              <a:t>the</a:t>
            </a:r>
            <a:r>
              <a:rPr lang="de-DE" sz="1600" dirty="0"/>
              <a:t> </a:t>
            </a:r>
            <a:r>
              <a:rPr lang="de-DE" sz="1600" dirty="0" err="1"/>
              <a:t>key</a:t>
            </a:r>
            <a:r>
              <a:rPr lang="de-DE" sz="1600" dirty="0"/>
              <a:t> </a:t>
            </a:r>
            <a:r>
              <a:rPr lang="de-DE" sz="1600" dirty="0" err="1"/>
              <a:t>factors</a:t>
            </a:r>
            <a:r>
              <a:rPr lang="de-DE" sz="1600" dirty="0"/>
              <a:t> </a:t>
            </a:r>
            <a:r>
              <a:rPr lang="de-DE" sz="1600" dirty="0" err="1"/>
              <a:t>of</a:t>
            </a:r>
            <a:r>
              <a:rPr lang="de-DE" sz="1600" dirty="0"/>
              <a:t> </a:t>
            </a:r>
            <a:r>
              <a:rPr lang="de-DE" sz="1600" dirty="0" err="1"/>
              <a:t>the</a:t>
            </a:r>
            <a:r>
              <a:rPr lang="de-DE" sz="1600" dirty="0"/>
              <a:t> </a:t>
            </a:r>
            <a:r>
              <a:rPr lang="de-DE" sz="1600" dirty="0" err="1"/>
              <a:t>business</a:t>
            </a:r>
            <a:r>
              <a:rPr lang="de-DE" sz="1600" dirty="0"/>
              <a:t> on </a:t>
            </a:r>
            <a:r>
              <a:rPr lang="de-DE" sz="1600" dirty="0" err="1"/>
              <a:t>one</a:t>
            </a:r>
            <a:r>
              <a:rPr lang="de-DE" sz="1600" dirty="0"/>
              <a:t> </a:t>
            </a:r>
            <a:r>
              <a:rPr lang="de-DE" sz="1600" dirty="0" err="1"/>
              <a:t>page</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907DC826-6CA3-4A8F-B036-894309D6D990}"/>
              </a:ext>
            </a:extLst>
          </p:cNvPr>
          <p:cNvSpPr txBox="1"/>
          <p:nvPr/>
        </p:nvSpPr>
        <p:spPr>
          <a:xfrm>
            <a:off x="3864989" y="4786016"/>
            <a:ext cx="3987539" cy="747518"/>
          </a:xfrm>
          <a:prstGeom prst="rect">
            <a:avLst/>
          </a:prstGeom>
          <a:noFill/>
        </p:spPr>
        <p:txBody>
          <a:bodyPr wrap="none" lIns="108000" tIns="46800" rIns="108000" bIns="46800" rtlCol="0">
            <a:noAutofit/>
          </a:bodyPr>
          <a:lstStyle/>
          <a:p>
            <a:pPr marL="285750" indent="-285750">
              <a:buFont typeface="Wingdings" panose="05000000000000000000" pitchFamily="2" charset="2"/>
              <a:buChar char="à"/>
            </a:pP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can</a:t>
            </a:r>
            <a:r>
              <a:rPr lang="de-DE" dirty="0">
                <a:sym typeface="Wingdings" panose="05000000000000000000" pitchFamily="2" charset="2"/>
              </a:rPr>
              <a:t> </a:t>
            </a:r>
            <a:r>
              <a:rPr lang="de-DE" dirty="0" err="1">
                <a:sym typeface="Wingdings" panose="05000000000000000000" pitchFamily="2" charset="2"/>
              </a:rPr>
              <a:t>we</a:t>
            </a:r>
            <a:r>
              <a:rPr lang="de-DE" dirty="0">
                <a:sym typeface="Wingdings" panose="05000000000000000000" pitchFamily="2" charset="2"/>
              </a:rPr>
              <a:t> </a:t>
            </a:r>
            <a:r>
              <a:rPr lang="de-DE" dirty="0" err="1">
                <a:sym typeface="Wingdings" panose="05000000000000000000" pitchFamily="2" charset="2"/>
              </a:rPr>
              <a:t>utilize</a:t>
            </a:r>
            <a:r>
              <a:rPr lang="de-DE" dirty="0">
                <a:sym typeface="Wingdings" panose="05000000000000000000" pitchFamily="2" charset="2"/>
              </a:rPr>
              <a:t> </a:t>
            </a:r>
            <a:r>
              <a:rPr lang="de-DE" dirty="0" err="1">
                <a:sym typeface="Wingdings" panose="05000000000000000000" pitchFamily="2" charset="2"/>
              </a:rPr>
              <a:t>the</a:t>
            </a:r>
            <a:r>
              <a:rPr lang="de-DE" dirty="0">
                <a:sym typeface="Wingdings" panose="05000000000000000000" pitchFamily="2" charset="2"/>
              </a:rPr>
              <a:t> Lean Canvas </a:t>
            </a:r>
          </a:p>
          <a:p>
            <a:r>
              <a:rPr lang="de-DE" dirty="0" err="1">
                <a:sym typeface="Wingdings" panose="05000000000000000000" pitchFamily="2" charset="2"/>
              </a:rPr>
              <a:t>for</a:t>
            </a:r>
            <a:r>
              <a:rPr lang="de-DE" dirty="0">
                <a:sym typeface="Wingdings" panose="05000000000000000000" pitchFamily="2" charset="2"/>
              </a:rPr>
              <a:t> </a:t>
            </a:r>
            <a:r>
              <a:rPr lang="de-DE" dirty="0" err="1">
                <a:sym typeface="Wingdings" panose="05000000000000000000" pitchFamily="2" charset="2"/>
              </a:rPr>
              <a:t>our</a:t>
            </a:r>
            <a:r>
              <a:rPr lang="de-DE" dirty="0">
                <a:sym typeface="Wingdings" panose="05000000000000000000" pitchFamily="2" charset="2"/>
              </a:rPr>
              <a:t> </a:t>
            </a:r>
            <a:r>
              <a:rPr lang="de-DE" dirty="0" err="1">
                <a:sym typeface="Wingdings" panose="05000000000000000000" pitchFamily="2" charset="2"/>
              </a:rPr>
              <a:t>client</a:t>
            </a:r>
            <a:r>
              <a:rPr lang="de-DE" dirty="0">
                <a:sym typeface="Wingdings" panose="05000000000000000000" pitchFamily="2" charset="2"/>
              </a:rPr>
              <a:t> </a:t>
            </a:r>
            <a:r>
              <a:rPr lang="de-DE" dirty="0" err="1">
                <a:sym typeface="Wingdings" panose="05000000000000000000" pitchFamily="2" charset="2"/>
              </a:rPr>
              <a:t>relationship</a:t>
            </a:r>
            <a:r>
              <a:rPr lang="de-DE" dirty="0">
                <a:sym typeface="Wingdings" panose="05000000000000000000" pitchFamily="2" charset="2"/>
              </a:rPr>
              <a:t> </a:t>
            </a:r>
            <a:r>
              <a:rPr lang="de-DE" dirty="0" err="1">
                <a:sym typeface="Wingdings" panose="05000000000000000000" pitchFamily="2" charset="2"/>
              </a:rPr>
              <a:t>management</a:t>
            </a:r>
            <a:r>
              <a:rPr lang="de-DE" dirty="0">
                <a:sym typeface="Wingdings" panose="05000000000000000000" pitchFamily="2" charset="2"/>
              </a:rPr>
              <a:t> ?</a:t>
            </a:r>
            <a:endParaRPr lang="en-US" dirty="0"/>
          </a:p>
        </p:txBody>
      </p:sp>
    </p:spTree>
    <p:extLst>
      <p:ext uri="{BB962C8B-B14F-4D97-AF65-F5344CB8AC3E}">
        <p14:creationId xmlns:p14="http://schemas.microsoft.com/office/powerpoint/2010/main" val="410238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109</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2322595" y="401834"/>
            <a:ext cx="3996050" cy="452486"/>
          </a:xfrm>
          <a:prstGeom prst="rect">
            <a:avLst/>
          </a:prstGeom>
          <a:noFill/>
        </p:spPr>
        <p:txBody>
          <a:bodyPr wrap="none" lIns="108000" tIns="46800" rIns="108000" bIns="46800" rtlCol="0">
            <a:noAutofit/>
          </a:bodyPr>
          <a:lstStyle/>
          <a:p>
            <a:r>
              <a:rPr lang="de-DE" sz="2000" dirty="0" err="1"/>
              <a:t>Throwback</a:t>
            </a:r>
            <a:r>
              <a:rPr lang="de-DE" sz="2000" dirty="0"/>
              <a:t> Module 1:Lean Canvas</a:t>
            </a:r>
            <a:endParaRPr lang="en-US" sz="2000" dirty="0"/>
          </a:p>
        </p:txBody>
      </p:sp>
      <p:sp>
        <p:nvSpPr>
          <p:cNvPr id="5" name="TextBox 4">
            <a:extLst>
              <a:ext uri="{FF2B5EF4-FFF2-40B4-BE49-F238E27FC236}">
                <a16:creationId xmlns:a16="http://schemas.microsoft.com/office/drawing/2014/main" id="{BD379B20-2265-4EA1-A7D5-063AE779936A}"/>
              </a:ext>
            </a:extLst>
          </p:cNvPr>
          <p:cNvSpPr txBox="1"/>
          <p:nvPr/>
        </p:nvSpPr>
        <p:spPr>
          <a:xfrm>
            <a:off x="697584" y="1310326"/>
            <a:ext cx="7579150" cy="1111253"/>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a:t>Lean Canvas </a:t>
            </a:r>
            <a:r>
              <a:rPr lang="de-DE" sz="1600" dirty="0" err="1"/>
              <a:t>is</a:t>
            </a:r>
            <a:r>
              <a:rPr lang="de-DE" sz="1600" dirty="0"/>
              <a:t> a </a:t>
            </a:r>
            <a:r>
              <a:rPr lang="de-DE" sz="1600" dirty="0" err="1"/>
              <a:t>way</a:t>
            </a:r>
            <a:r>
              <a:rPr lang="de-DE" sz="1600" dirty="0"/>
              <a:t> </a:t>
            </a:r>
            <a:r>
              <a:rPr lang="de-DE" sz="1600" dirty="0" err="1"/>
              <a:t>to</a:t>
            </a:r>
            <a:r>
              <a:rPr lang="de-DE" sz="1600" dirty="0"/>
              <a:t> </a:t>
            </a:r>
            <a:r>
              <a:rPr lang="de-DE" sz="1600" dirty="0" err="1"/>
              <a:t>explain</a:t>
            </a:r>
            <a:r>
              <a:rPr lang="de-DE" sz="1600" dirty="0"/>
              <a:t> a </a:t>
            </a:r>
            <a:r>
              <a:rPr lang="de-DE" sz="1600" dirty="0" err="1"/>
              <a:t>business</a:t>
            </a:r>
            <a:r>
              <a:rPr lang="de-DE" sz="1600" dirty="0"/>
              <a:t> </a:t>
            </a:r>
            <a:r>
              <a:rPr lang="de-DE" sz="1600" dirty="0" err="1"/>
              <a:t>model</a:t>
            </a:r>
            <a:r>
              <a:rPr lang="de-DE" sz="1600" dirty="0"/>
              <a:t> in 1 Page</a:t>
            </a:r>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err="1"/>
              <a:t>There</a:t>
            </a:r>
            <a:r>
              <a:rPr lang="de-DE" sz="1600" dirty="0"/>
              <a:t> </a:t>
            </a:r>
            <a:r>
              <a:rPr lang="de-DE" sz="1600" dirty="0" err="1"/>
              <a:t>are</a:t>
            </a:r>
            <a:r>
              <a:rPr lang="de-DE" sz="1600" dirty="0"/>
              <a:t> </a:t>
            </a:r>
            <a:r>
              <a:rPr lang="de-DE" sz="1600" dirty="0" err="1"/>
              <a:t>variations</a:t>
            </a:r>
            <a:r>
              <a:rPr lang="de-DE" sz="1600" dirty="0"/>
              <a:t> </a:t>
            </a:r>
            <a:r>
              <a:rPr lang="de-DE" sz="1600" dirty="0" err="1"/>
              <a:t>of</a:t>
            </a:r>
            <a:r>
              <a:rPr lang="de-DE" sz="1600" dirty="0"/>
              <a:t> </a:t>
            </a:r>
            <a:r>
              <a:rPr lang="de-DE" sz="1600" dirty="0" err="1"/>
              <a:t>the</a:t>
            </a:r>
            <a:r>
              <a:rPr lang="de-DE" sz="1600" dirty="0"/>
              <a:t> Lean Canvas, such </a:t>
            </a:r>
            <a:r>
              <a:rPr lang="de-DE" sz="1600" dirty="0" err="1"/>
              <a:t>as</a:t>
            </a:r>
            <a:r>
              <a:rPr lang="de-DE" sz="1600" dirty="0"/>
              <a:t> </a:t>
            </a:r>
            <a:r>
              <a:rPr lang="de-DE" sz="1600" dirty="0" err="1"/>
              <a:t>the</a:t>
            </a:r>
            <a:r>
              <a:rPr lang="de-DE" sz="1600" dirty="0"/>
              <a:t> Business Model Canvas. The </a:t>
            </a:r>
            <a:r>
              <a:rPr lang="de-DE" sz="1600" dirty="0" err="1"/>
              <a:t>key</a:t>
            </a:r>
            <a:r>
              <a:rPr lang="de-DE" sz="1600" dirty="0"/>
              <a:t> </a:t>
            </a:r>
            <a:r>
              <a:rPr lang="de-DE" sz="1600" dirty="0" err="1"/>
              <a:t>idea</a:t>
            </a:r>
            <a:r>
              <a:rPr lang="de-DE" sz="1600" dirty="0"/>
              <a:t> </a:t>
            </a:r>
            <a:r>
              <a:rPr lang="de-DE" sz="1600" dirty="0" err="1"/>
              <a:t>stays</a:t>
            </a:r>
            <a:r>
              <a:rPr lang="de-DE" sz="1600" dirty="0"/>
              <a:t> </a:t>
            </a:r>
            <a:r>
              <a:rPr lang="de-DE" sz="1600" dirty="0" err="1"/>
              <a:t>the</a:t>
            </a:r>
            <a:r>
              <a:rPr lang="de-DE" sz="1600" dirty="0"/>
              <a:t> same</a:t>
            </a:r>
            <a:endParaRPr lang="en-US" sz="1600" dirty="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837028" y="2505566"/>
            <a:ext cx="7215418" cy="3681370"/>
            <a:chOff x="1236267" y="3042894"/>
            <a:chExt cx="7215418" cy="3681370"/>
          </a:xfrm>
        </p:grpSpPr>
        <p:sp>
          <p:nvSpPr>
            <p:cNvPr id="7" name="Rechteck 5">
              <a:extLst>
                <a:ext uri="{FF2B5EF4-FFF2-40B4-BE49-F238E27FC236}">
                  <a16:creationId xmlns:a16="http://schemas.microsoft.com/office/drawing/2014/main" id="{0355EF88-C006-4C8F-B344-C6D30136DEEC}"/>
                </a:ext>
              </a:extLst>
            </p:cNvPr>
            <p:cNvSpPr/>
            <p:nvPr/>
          </p:nvSpPr>
          <p:spPr>
            <a:xfrm>
              <a:off x="1236270" y="3042895"/>
              <a:ext cx="1319107"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6">
              <a:extLst>
                <a:ext uri="{FF2B5EF4-FFF2-40B4-BE49-F238E27FC236}">
                  <a16:creationId xmlns:a16="http://schemas.microsoft.com/office/drawing/2014/main" id="{7D81B1CF-C2A1-436E-B52B-263ACF071F9B}"/>
                </a:ext>
              </a:extLst>
            </p:cNvPr>
            <p:cNvSpPr txBox="1"/>
            <p:nvPr/>
          </p:nvSpPr>
          <p:spPr>
            <a:xfrm>
              <a:off x="1236272" y="3042895"/>
              <a:ext cx="1327126" cy="1384995"/>
            </a:xfrm>
            <a:prstGeom prst="rect">
              <a:avLst/>
            </a:prstGeom>
            <a:noFill/>
          </p:spPr>
          <p:txBody>
            <a:bodyPr wrap="square" rtlCol="0">
              <a:noAutofit/>
            </a:bodyPr>
            <a:lstStyle/>
            <a:p>
              <a:r>
                <a:rPr lang="en-GB" sz="1200" dirty="0"/>
                <a:t>Problem</a:t>
              </a:r>
            </a:p>
            <a:p>
              <a:endParaRPr lang="en-GB" sz="1200" dirty="0"/>
            </a:p>
            <a:p>
              <a:r>
                <a:rPr lang="en-GB" sz="1200" dirty="0">
                  <a:latin typeface="Avenir Next Ultra Light" panose="020B0203020202020204" pitchFamily="34" charset="77"/>
                </a:rPr>
                <a:t>What are the 3 most important characteristics </a:t>
              </a:r>
              <a:br>
                <a:rPr lang="en-GB" sz="1200" dirty="0">
                  <a:latin typeface="Avenir Next Ultra Light" panose="020B0203020202020204" pitchFamily="34" charset="77"/>
                </a:rPr>
              </a:br>
              <a:r>
                <a:rPr lang="en-GB" sz="1200" dirty="0">
                  <a:latin typeface="Avenir Next Ultra Light" panose="020B0203020202020204" pitchFamily="34" charset="77"/>
                </a:rPr>
                <a:t>of your issue?</a:t>
              </a:r>
            </a:p>
          </p:txBody>
        </p:sp>
        <p:sp>
          <p:nvSpPr>
            <p:cNvPr id="9" name="Rechteck 9">
              <a:extLst>
                <a:ext uri="{FF2B5EF4-FFF2-40B4-BE49-F238E27FC236}">
                  <a16:creationId xmlns:a16="http://schemas.microsoft.com/office/drawing/2014/main" id="{E3F38F47-DA43-4F28-96C0-AD2402B88741}"/>
                </a:ext>
              </a:extLst>
            </p:cNvPr>
            <p:cNvSpPr/>
            <p:nvPr/>
          </p:nvSpPr>
          <p:spPr>
            <a:xfrm>
              <a:off x="2680693" y="3042895"/>
              <a:ext cx="1351101"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10">
              <a:extLst>
                <a:ext uri="{FF2B5EF4-FFF2-40B4-BE49-F238E27FC236}">
                  <a16:creationId xmlns:a16="http://schemas.microsoft.com/office/drawing/2014/main" id="{F978AE74-BAB7-489F-B14F-014B49910041}"/>
                </a:ext>
              </a:extLst>
            </p:cNvPr>
            <p:cNvSpPr txBox="1"/>
            <p:nvPr/>
          </p:nvSpPr>
          <p:spPr>
            <a:xfrm>
              <a:off x="2680696" y="3042895"/>
              <a:ext cx="1278842" cy="1200329"/>
            </a:xfrm>
            <a:prstGeom prst="rect">
              <a:avLst/>
            </a:prstGeom>
            <a:noFill/>
          </p:spPr>
          <p:txBody>
            <a:bodyPr wrap="square" rtlCol="0">
              <a:noAutofit/>
            </a:bodyPr>
            <a:lstStyle/>
            <a:p>
              <a:r>
                <a:rPr lang="en-GB" sz="1200" dirty="0"/>
                <a:t>Solution</a:t>
              </a:r>
            </a:p>
            <a:p>
              <a:endParaRPr lang="en-GB" sz="1200" dirty="0"/>
            </a:p>
            <a:p>
              <a:r>
                <a:rPr lang="en-GB" sz="1200" dirty="0">
                  <a:latin typeface="Avenir Next Ultra Light" panose="020B0203020202020204" pitchFamily="34" charset="77"/>
                </a:rPr>
                <a:t>3 important characteristics of your solution </a:t>
              </a:r>
            </a:p>
          </p:txBody>
        </p:sp>
        <p:sp>
          <p:nvSpPr>
            <p:cNvPr id="11" name="Rechteck 12">
              <a:extLst>
                <a:ext uri="{FF2B5EF4-FFF2-40B4-BE49-F238E27FC236}">
                  <a16:creationId xmlns:a16="http://schemas.microsoft.com/office/drawing/2014/main" id="{E77794AD-53B2-44D7-AF69-7ADBDF7287B0}"/>
                </a:ext>
              </a:extLst>
            </p:cNvPr>
            <p:cNvSpPr/>
            <p:nvPr/>
          </p:nvSpPr>
          <p:spPr>
            <a:xfrm>
              <a:off x="4153107" y="3042894"/>
              <a:ext cx="1367103" cy="24808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3">
              <a:extLst>
                <a:ext uri="{FF2B5EF4-FFF2-40B4-BE49-F238E27FC236}">
                  <a16:creationId xmlns:a16="http://schemas.microsoft.com/office/drawing/2014/main" id="{E7D8948D-E4B9-4B75-848D-FE90F5DC56D9}"/>
                </a:ext>
              </a:extLst>
            </p:cNvPr>
            <p:cNvSpPr txBox="1"/>
            <p:nvPr/>
          </p:nvSpPr>
          <p:spPr>
            <a:xfrm>
              <a:off x="4153109" y="3042894"/>
              <a:ext cx="1359078" cy="2123658"/>
            </a:xfrm>
            <a:prstGeom prst="rect">
              <a:avLst/>
            </a:prstGeom>
            <a:noFill/>
          </p:spPr>
          <p:txBody>
            <a:bodyPr wrap="square" rtlCol="0">
              <a:noAutofit/>
            </a:bodyPr>
            <a:lstStyle/>
            <a:p>
              <a:r>
                <a:rPr lang="en-GB" sz="1200" dirty="0"/>
                <a:t>Unique value proposition</a:t>
              </a:r>
            </a:p>
            <a:p>
              <a:endParaRPr lang="en-GB" sz="1200" dirty="0"/>
            </a:p>
            <a:p>
              <a:r>
                <a:rPr lang="en-GB" sz="1200" dirty="0">
                  <a:latin typeface="Avenir Next Ultra Light" panose="020B0203020202020204" pitchFamily="34" charset="77"/>
                </a:rPr>
                <a:t>Single, clear, compelling message that sates why you are different and worth paying attention.</a:t>
              </a:r>
            </a:p>
          </p:txBody>
        </p:sp>
        <p:sp>
          <p:nvSpPr>
            <p:cNvPr id="13" name="Rechteck 17">
              <a:extLst>
                <a:ext uri="{FF2B5EF4-FFF2-40B4-BE49-F238E27FC236}">
                  <a16:creationId xmlns:a16="http://schemas.microsoft.com/office/drawing/2014/main" id="{41C458F6-C847-4438-B7ED-8B004ACEC994}"/>
                </a:ext>
              </a:extLst>
            </p:cNvPr>
            <p:cNvSpPr/>
            <p:nvPr/>
          </p:nvSpPr>
          <p:spPr>
            <a:xfrm>
              <a:off x="7116579" y="3042894"/>
              <a:ext cx="1335106"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8">
              <a:extLst>
                <a:ext uri="{FF2B5EF4-FFF2-40B4-BE49-F238E27FC236}">
                  <a16:creationId xmlns:a16="http://schemas.microsoft.com/office/drawing/2014/main" id="{49BA80D3-AE77-41A3-8FFB-E6BBC80AE7E5}"/>
                </a:ext>
              </a:extLst>
            </p:cNvPr>
            <p:cNvSpPr txBox="1"/>
            <p:nvPr/>
          </p:nvSpPr>
          <p:spPr>
            <a:xfrm>
              <a:off x="7116580" y="3042894"/>
              <a:ext cx="1199153" cy="1200329"/>
            </a:xfrm>
            <a:prstGeom prst="rect">
              <a:avLst/>
            </a:prstGeom>
            <a:noFill/>
          </p:spPr>
          <p:txBody>
            <a:bodyPr wrap="square" rtlCol="0">
              <a:noAutofit/>
            </a:bodyPr>
            <a:lstStyle/>
            <a:p>
              <a:r>
                <a:rPr lang="en-GB" sz="1200" dirty="0"/>
                <a:t>Customer Segments</a:t>
              </a:r>
            </a:p>
            <a:p>
              <a:endParaRPr lang="en-GB" sz="1200" dirty="0"/>
            </a:p>
            <a:p>
              <a:r>
                <a:rPr lang="en-GB" sz="1200" dirty="0">
                  <a:latin typeface="Avenir Next Ultra Light" panose="020B0203020202020204" pitchFamily="34" charset="77"/>
                </a:rPr>
                <a:t>List your target customers and target users</a:t>
              </a:r>
            </a:p>
          </p:txBody>
        </p:sp>
        <p:sp>
          <p:nvSpPr>
            <p:cNvPr id="15" name="Rechteck 19">
              <a:extLst>
                <a:ext uri="{FF2B5EF4-FFF2-40B4-BE49-F238E27FC236}">
                  <a16:creationId xmlns:a16="http://schemas.microsoft.com/office/drawing/2014/main" id="{8E09213D-EF53-43C3-A048-5B1C6F992DAA}"/>
                </a:ext>
              </a:extLst>
            </p:cNvPr>
            <p:cNvSpPr/>
            <p:nvPr/>
          </p:nvSpPr>
          <p:spPr>
            <a:xfrm>
              <a:off x="1236267" y="5657472"/>
              <a:ext cx="3483592"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20">
              <a:extLst>
                <a:ext uri="{FF2B5EF4-FFF2-40B4-BE49-F238E27FC236}">
                  <a16:creationId xmlns:a16="http://schemas.microsoft.com/office/drawing/2014/main" id="{7A2418F7-3CD0-42FC-A01D-9E155BA1C61E}"/>
                </a:ext>
              </a:extLst>
            </p:cNvPr>
            <p:cNvSpPr txBox="1"/>
            <p:nvPr/>
          </p:nvSpPr>
          <p:spPr>
            <a:xfrm>
              <a:off x="1236270" y="5657471"/>
              <a:ext cx="2550266" cy="646331"/>
            </a:xfrm>
            <a:prstGeom prst="rect">
              <a:avLst/>
            </a:prstGeom>
            <a:noFill/>
          </p:spPr>
          <p:txBody>
            <a:bodyPr wrap="square" rtlCol="0">
              <a:noAutofit/>
            </a:bodyPr>
            <a:lstStyle/>
            <a:p>
              <a:r>
                <a:rPr lang="en-GB" sz="1200" dirty="0"/>
                <a:t>Cost Structure</a:t>
              </a:r>
            </a:p>
            <a:p>
              <a:endParaRPr lang="en-GB" sz="1200" dirty="0"/>
            </a:p>
            <a:p>
              <a:r>
                <a:rPr lang="en-GB" sz="1200" dirty="0">
                  <a:latin typeface="Avenir Next Ultra Light" panose="020B0203020202020204" pitchFamily="34" charset="77"/>
                </a:rPr>
                <a:t>List your fixed and variable coast.</a:t>
              </a:r>
            </a:p>
          </p:txBody>
        </p:sp>
        <p:sp>
          <p:nvSpPr>
            <p:cNvPr id="17" name="Rechteck 23">
              <a:extLst>
                <a:ext uri="{FF2B5EF4-FFF2-40B4-BE49-F238E27FC236}">
                  <a16:creationId xmlns:a16="http://schemas.microsoft.com/office/drawing/2014/main" id="{D60B6B92-23F0-41F2-85DE-7B3F89EC352B}"/>
                </a:ext>
              </a:extLst>
            </p:cNvPr>
            <p:cNvSpPr/>
            <p:nvPr/>
          </p:nvSpPr>
          <p:spPr>
            <a:xfrm>
              <a:off x="4888121" y="5657472"/>
              <a:ext cx="3563564"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24">
              <a:extLst>
                <a:ext uri="{FF2B5EF4-FFF2-40B4-BE49-F238E27FC236}">
                  <a16:creationId xmlns:a16="http://schemas.microsoft.com/office/drawing/2014/main" id="{9A4AB66C-75FA-4A46-B181-DC8FD888F809}"/>
                </a:ext>
              </a:extLst>
            </p:cNvPr>
            <p:cNvSpPr txBox="1"/>
            <p:nvPr/>
          </p:nvSpPr>
          <p:spPr>
            <a:xfrm>
              <a:off x="4897142" y="5657471"/>
              <a:ext cx="2550266" cy="646331"/>
            </a:xfrm>
            <a:prstGeom prst="rect">
              <a:avLst/>
            </a:prstGeom>
            <a:noFill/>
          </p:spPr>
          <p:txBody>
            <a:bodyPr wrap="square" rtlCol="0">
              <a:noAutofit/>
            </a:bodyPr>
            <a:lstStyle/>
            <a:p>
              <a:r>
                <a:rPr lang="en-GB" sz="1200" dirty="0"/>
                <a:t>Revenue streams</a:t>
              </a:r>
            </a:p>
            <a:p>
              <a:endParaRPr lang="en-GB" sz="1200" dirty="0"/>
            </a:p>
            <a:p>
              <a:r>
                <a:rPr lang="en-GB" sz="1200" dirty="0">
                  <a:latin typeface="Avenir Next Ultra Light" panose="020B0203020202020204" pitchFamily="34" charset="77"/>
                </a:rPr>
                <a:t>List your sources of revenue.</a:t>
              </a:r>
            </a:p>
          </p:txBody>
        </p:sp>
        <p:sp>
          <p:nvSpPr>
            <p:cNvPr id="19" name="Rechteck 25">
              <a:extLst>
                <a:ext uri="{FF2B5EF4-FFF2-40B4-BE49-F238E27FC236}">
                  <a16:creationId xmlns:a16="http://schemas.microsoft.com/office/drawing/2014/main" id="{D73AA99F-1D43-443E-A8A9-BA2827B03696}"/>
                </a:ext>
              </a:extLst>
            </p:cNvPr>
            <p:cNvSpPr/>
            <p:nvPr/>
          </p:nvSpPr>
          <p:spPr>
            <a:xfrm>
              <a:off x="2680694" y="4323406"/>
              <a:ext cx="1347096"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28">
              <a:extLst>
                <a:ext uri="{FF2B5EF4-FFF2-40B4-BE49-F238E27FC236}">
                  <a16:creationId xmlns:a16="http://schemas.microsoft.com/office/drawing/2014/main" id="{38C4CE74-09B5-4766-A000-B94F6EBC3ABE}"/>
                </a:ext>
              </a:extLst>
            </p:cNvPr>
            <p:cNvSpPr/>
            <p:nvPr/>
          </p:nvSpPr>
          <p:spPr>
            <a:xfrm>
              <a:off x="5656157" y="3042895"/>
              <a:ext cx="1339110"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9">
              <a:extLst>
                <a:ext uri="{FF2B5EF4-FFF2-40B4-BE49-F238E27FC236}">
                  <a16:creationId xmlns:a16="http://schemas.microsoft.com/office/drawing/2014/main" id="{BEFE54C6-DA88-4073-99E8-00F13D39C3C5}"/>
                </a:ext>
              </a:extLst>
            </p:cNvPr>
            <p:cNvSpPr txBox="1"/>
            <p:nvPr/>
          </p:nvSpPr>
          <p:spPr>
            <a:xfrm>
              <a:off x="5637505" y="3042895"/>
              <a:ext cx="1367101" cy="1015921"/>
            </a:xfrm>
            <a:prstGeom prst="rect">
              <a:avLst/>
            </a:prstGeom>
            <a:noFill/>
          </p:spPr>
          <p:txBody>
            <a:bodyPr wrap="square" rtlCol="0">
              <a:noAutofit/>
            </a:bodyPr>
            <a:lstStyle/>
            <a:p>
              <a:r>
                <a:rPr lang="en-GB" sz="1200" dirty="0"/>
                <a:t>Unique Selling Proposition</a:t>
              </a:r>
            </a:p>
            <a:p>
              <a:endParaRPr lang="en-GB" sz="1200" dirty="0"/>
            </a:p>
            <a:p>
              <a:r>
                <a:rPr lang="en-US" sz="1200" dirty="0">
                  <a:latin typeface="Avenir Next Ultra Light" panose="020B0203020202020204" pitchFamily="34" charset="77"/>
                </a:rPr>
                <a:t>Differentiation to your competitors</a:t>
              </a:r>
              <a:r>
                <a:rPr lang="en-GB" sz="1200" dirty="0">
                  <a:latin typeface="Avenir Next Ultra Light" panose="020B0203020202020204" pitchFamily="34" charset="77"/>
                </a:rPr>
                <a:t>?</a:t>
              </a:r>
            </a:p>
          </p:txBody>
        </p:sp>
        <p:sp>
          <p:nvSpPr>
            <p:cNvPr id="22" name="Rechteck 30">
              <a:extLst>
                <a:ext uri="{FF2B5EF4-FFF2-40B4-BE49-F238E27FC236}">
                  <a16:creationId xmlns:a16="http://schemas.microsoft.com/office/drawing/2014/main" id="{F6CE2386-8DBF-4B53-8C00-25ADD28ACF8A}"/>
                </a:ext>
              </a:extLst>
            </p:cNvPr>
            <p:cNvSpPr/>
            <p:nvPr/>
          </p:nvSpPr>
          <p:spPr>
            <a:xfrm>
              <a:off x="5656156" y="4323406"/>
              <a:ext cx="1335105"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31">
              <a:extLst>
                <a:ext uri="{FF2B5EF4-FFF2-40B4-BE49-F238E27FC236}">
                  <a16:creationId xmlns:a16="http://schemas.microsoft.com/office/drawing/2014/main" id="{D893D7E2-91CA-4913-B16D-1FE429044A79}"/>
                </a:ext>
              </a:extLst>
            </p:cNvPr>
            <p:cNvSpPr txBox="1"/>
            <p:nvPr/>
          </p:nvSpPr>
          <p:spPr>
            <a:xfrm>
              <a:off x="5641507" y="4323406"/>
              <a:ext cx="1319107" cy="1116342"/>
            </a:xfrm>
            <a:prstGeom prst="rect">
              <a:avLst/>
            </a:prstGeom>
            <a:noFill/>
          </p:spPr>
          <p:txBody>
            <a:bodyPr wrap="square" rtlCol="0">
              <a:noAutofit/>
            </a:bodyPr>
            <a:lstStyle/>
            <a:p>
              <a:r>
                <a:rPr lang="en-GB" sz="1200" dirty="0"/>
                <a:t>Channels</a:t>
              </a:r>
            </a:p>
            <a:p>
              <a:endParaRPr lang="en-GB" sz="1200" dirty="0"/>
            </a:p>
            <a:p>
              <a:r>
                <a:rPr lang="en-GB" sz="1200" dirty="0">
                  <a:latin typeface="Avenir Next Ultra Light" panose="020B0203020202020204" pitchFamily="34" charset="77"/>
                </a:rPr>
                <a:t>List your path to customers (inbound or outbound)</a:t>
              </a:r>
            </a:p>
          </p:txBody>
        </p:sp>
        <p:sp>
          <p:nvSpPr>
            <p:cNvPr id="24" name="Textfeld 32">
              <a:extLst>
                <a:ext uri="{FF2B5EF4-FFF2-40B4-BE49-F238E27FC236}">
                  <a16:creationId xmlns:a16="http://schemas.microsoft.com/office/drawing/2014/main" id="{DFCDD89D-BF9B-41E9-9996-4F996CCBE857}"/>
                </a:ext>
              </a:extLst>
            </p:cNvPr>
            <p:cNvSpPr txBox="1"/>
            <p:nvPr/>
          </p:nvSpPr>
          <p:spPr>
            <a:xfrm>
              <a:off x="2664692" y="4323405"/>
              <a:ext cx="1199150" cy="1015663"/>
            </a:xfrm>
            <a:prstGeom prst="rect">
              <a:avLst/>
            </a:prstGeom>
            <a:noFill/>
          </p:spPr>
          <p:txBody>
            <a:bodyPr wrap="square" rtlCol="0">
              <a:noAutofit/>
            </a:bodyPr>
            <a:lstStyle/>
            <a:p>
              <a:r>
                <a:rPr lang="en-GB" sz="1200" dirty="0"/>
                <a:t>Key Metrics</a:t>
              </a:r>
            </a:p>
            <a:p>
              <a:endParaRPr lang="en-GB" sz="1200" dirty="0"/>
            </a:p>
            <a:p>
              <a:r>
                <a:rPr lang="en-GB" sz="1200" dirty="0">
                  <a:latin typeface="Avenir Next Ultra Light" panose="020B0203020202020204" pitchFamily="34" charset="77"/>
                </a:rPr>
                <a:t>… which you can measure and improve.</a:t>
              </a:r>
            </a:p>
          </p:txBody>
        </p:sp>
      </p:grpSp>
    </p:spTree>
    <p:extLst>
      <p:ext uri="{BB962C8B-B14F-4D97-AF65-F5344CB8AC3E}">
        <p14:creationId xmlns:p14="http://schemas.microsoft.com/office/powerpoint/2010/main" val="245517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574E4-AD0E-45E3-B720-939CC115ED84}"/>
              </a:ext>
            </a:extLst>
          </p:cNvPr>
          <p:cNvSpPr>
            <a:spLocks noGrp="1"/>
          </p:cNvSpPr>
          <p:nvPr>
            <p:ph type="sldNum" sz="quarter" idx="12"/>
          </p:nvPr>
        </p:nvSpPr>
        <p:spPr/>
        <p:txBody>
          <a:bodyPr/>
          <a:lstStyle/>
          <a:p>
            <a:fld id="{84FDC53A-3975-DE4E-9A2C-B3DD4C55E4D4}" type="slidenum">
              <a:rPr lang="de-DE" smtClean="0"/>
              <a:pPr/>
              <a:t>11</a:t>
            </a:fld>
            <a:endParaRPr lang="de-DE"/>
          </a:p>
        </p:txBody>
      </p:sp>
      <p:pic>
        <p:nvPicPr>
          <p:cNvPr id="4" name="Picture 3" descr="A picture containing text, clipart&#10;&#10;Description automatically generated">
            <a:extLst>
              <a:ext uri="{FF2B5EF4-FFF2-40B4-BE49-F238E27FC236}">
                <a16:creationId xmlns:a16="http://schemas.microsoft.com/office/drawing/2014/main" id="{DFA638F5-9FAB-4A4B-95A5-B2CD3D642B78}"/>
              </a:ext>
            </a:extLst>
          </p:cNvPr>
          <p:cNvPicPr>
            <a:picLocks noChangeAspect="1"/>
          </p:cNvPicPr>
          <p:nvPr/>
        </p:nvPicPr>
        <p:blipFill>
          <a:blip r:embed="rId2"/>
          <a:stretch>
            <a:fillRect/>
          </a:stretch>
        </p:blipFill>
        <p:spPr>
          <a:xfrm>
            <a:off x="2269405" y="6317068"/>
            <a:ext cx="1689853" cy="490057"/>
          </a:xfrm>
          <a:prstGeom prst="rect">
            <a:avLst/>
          </a:prstGeom>
        </p:spPr>
      </p:pic>
      <p:graphicFrame>
        <p:nvGraphicFramePr>
          <p:cNvPr id="5" name="Содержимое 3">
            <a:extLst>
              <a:ext uri="{FF2B5EF4-FFF2-40B4-BE49-F238E27FC236}">
                <a16:creationId xmlns:a16="http://schemas.microsoft.com/office/drawing/2014/main" id="{FF3B602C-D3C2-426D-9656-838C0262547D}"/>
              </a:ext>
            </a:extLst>
          </p:cNvPr>
          <p:cNvGraphicFramePr>
            <a:graphicFrameLocks/>
          </p:cNvGraphicFramePr>
          <p:nvPr>
            <p:extLst>
              <p:ext uri="{D42A27DB-BD31-4B8C-83A1-F6EECF244321}">
                <p14:modId xmlns:p14="http://schemas.microsoft.com/office/powerpoint/2010/main" val="639080483"/>
              </p:ext>
            </p:extLst>
          </p:nvPr>
        </p:nvGraphicFramePr>
        <p:xfrm>
          <a:off x="44648" y="1109187"/>
          <a:ext cx="9099352" cy="3577828"/>
        </p:xfrm>
        <a:graphic>
          <a:graphicData uri="http://schemas.openxmlformats.org/drawingml/2006/table">
            <a:tbl>
              <a:tblPr firstRow="1" bandRow="1">
                <a:tableStyleId>{5C22544A-7EE6-4342-B048-85BDC9FD1C3A}</a:tableStyleId>
              </a:tblPr>
              <a:tblGrid>
                <a:gridCol w="4549676">
                  <a:extLst>
                    <a:ext uri="{9D8B030D-6E8A-4147-A177-3AD203B41FA5}">
                      <a16:colId xmlns:a16="http://schemas.microsoft.com/office/drawing/2014/main" val="20000"/>
                    </a:ext>
                  </a:extLst>
                </a:gridCol>
                <a:gridCol w="4549676">
                  <a:extLst>
                    <a:ext uri="{9D8B030D-6E8A-4147-A177-3AD203B41FA5}">
                      <a16:colId xmlns:a16="http://schemas.microsoft.com/office/drawing/2014/main" val="20001"/>
                    </a:ext>
                  </a:extLst>
                </a:gridCol>
              </a:tblGrid>
              <a:tr h="397536">
                <a:tc>
                  <a:txBody>
                    <a:bodyPr/>
                    <a:lstStyle/>
                    <a:p>
                      <a:r>
                        <a:rPr lang="en-US" dirty="0"/>
                        <a:t>For financial institutions</a:t>
                      </a:r>
                    </a:p>
                  </a:txBody>
                  <a:tcPr/>
                </a:tc>
                <a:tc>
                  <a:txBody>
                    <a:bodyPr/>
                    <a:lstStyle/>
                    <a:p>
                      <a:r>
                        <a:rPr lang="en-US" dirty="0"/>
                        <a:t>For MSMEs</a:t>
                      </a:r>
                    </a:p>
                  </a:txBody>
                  <a:tcPr/>
                </a:tc>
                <a:extLst>
                  <a:ext uri="{0D108BD9-81ED-4DB2-BD59-A6C34878D82A}">
                    <a16:rowId xmlns:a16="http://schemas.microsoft.com/office/drawing/2014/main" val="10000"/>
                  </a:ext>
                </a:extLst>
              </a:tr>
              <a:tr h="397536">
                <a:tc>
                  <a:txBody>
                    <a:bodyPr/>
                    <a:lstStyle/>
                    <a:p>
                      <a:r>
                        <a:rPr lang="en-US" dirty="0"/>
                        <a:t>Low formality of customers</a:t>
                      </a:r>
                    </a:p>
                  </a:txBody>
                  <a:tcPr/>
                </a:tc>
                <a:tc>
                  <a:txBody>
                    <a:bodyPr/>
                    <a:lstStyle/>
                    <a:p>
                      <a:r>
                        <a:rPr lang="de-DE" dirty="0"/>
                        <a:t>Low </a:t>
                      </a:r>
                      <a:r>
                        <a:rPr lang="de-DE" dirty="0" err="1"/>
                        <a:t>formality</a:t>
                      </a:r>
                      <a:r>
                        <a:rPr lang="de-DE" dirty="0"/>
                        <a:t> -&gt; L</a:t>
                      </a:r>
                      <a:r>
                        <a:rPr lang="en-US" dirty="0"/>
                        <a:t>ow access to finance</a:t>
                      </a:r>
                    </a:p>
                  </a:txBody>
                  <a:tcPr/>
                </a:tc>
                <a:extLst>
                  <a:ext uri="{0D108BD9-81ED-4DB2-BD59-A6C34878D82A}">
                    <a16:rowId xmlns:a16="http://schemas.microsoft.com/office/drawing/2014/main" val="10001"/>
                  </a:ext>
                </a:extLst>
              </a:tr>
              <a:tr h="695689">
                <a:tc>
                  <a:txBody>
                    <a:bodyPr/>
                    <a:lstStyle/>
                    <a:p>
                      <a:r>
                        <a:rPr lang="en-US" dirty="0"/>
                        <a:t>Clients documentation is lacking or insufficient </a:t>
                      </a:r>
                    </a:p>
                  </a:txBody>
                  <a:tcPr/>
                </a:tc>
                <a:tc>
                  <a:txBody>
                    <a:bodyPr/>
                    <a:lstStyle/>
                    <a:p>
                      <a:r>
                        <a:rPr lang="en-US" dirty="0"/>
                        <a:t>High collateral requirements (up to 160%)</a:t>
                      </a:r>
                    </a:p>
                  </a:txBody>
                  <a:tcPr/>
                </a:tc>
                <a:extLst>
                  <a:ext uri="{0D108BD9-81ED-4DB2-BD59-A6C34878D82A}">
                    <a16:rowId xmlns:a16="http://schemas.microsoft.com/office/drawing/2014/main" val="10002"/>
                  </a:ext>
                </a:extLst>
              </a:tr>
              <a:tr h="695689">
                <a:tc>
                  <a:txBody>
                    <a:bodyPr/>
                    <a:lstStyle/>
                    <a:p>
                      <a:r>
                        <a:rPr lang="en-US" dirty="0"/>
                        <a:t>Absence of historical records</a:t>
                      </a:r>
                    </a:p>
                  </a:txBody>
                  <a:tcPr/>
                </a:tc>
                <a:tc>
                  <a:txBody>
                    <a:bodyPr/>
                    <a:lstStyle/>
                    <a:p>
                      <a:r>
                        <a:rPr lang="en-US" dirty="0"/>
                        <a:t>Inadequate infrastructure</a:t>
                      </a:r>
                    </a:p>
                  </a:txBody>
                  <a:tcPr/>
                </a:tc>
                <a:extLst>
                  <a:ext uri="{0D108BD9-81ED-4DB2-BD59-A6C34878D82A}">
                    <a16:rowId xmlns:a16="http://schemas.microsoft.com/office/drawing/2014/main" val="10003"/>
                  </a:ext>
                </a:extLst>
              </a:tr>
              <a:tr h="695689">
                <a:tc>
                  <a:txBody>
                    <a:bodyPr/>
                    <a:lstStyle/>
                    <a:p>
                      <a:r>
                        <a:rPr lang="en-US" dirty="0"/>
                        <a:t>Problems to track sources of information</a:t>
                      </a:r>
                    </a:p>
                  </a:txBody>
                  <a:tcPr/>
                </a:tc>
                <a:tc>
                  <a:txBody>
                    <a:bodyPr/>
                    <a:lstStyle/>
                    <a:p>
                      <a:r>
                        <a:rPr lang="en-US" dirty="0"/>
                        <a:t>High interest rates</a:t>
                      </a:r>
                    </a:p>
                  </a:txBody>
                  <a:tcPr/>
                </a:tc>
                <a:extLst>
                  <a:ext uri="{0D108BD9-81ED-4DB2-BD59-A6C34878D82A}">
                    <a16:rowId xmlns:a16="http://schemas.microsoft.com/office/drawing/2014/main" val="10004"/>
                  </a:ext>
                </a:extLst>
              </a:tr>
              <a:tr h="695689">
                <a:tc>
                  <a:txBody>
                    <a:bodyPr/>
                    <a:lstStyle/>
                    <a:p>
                      <a:r>
                        <a:rPr lang="en-US" dirty="0"/>
                        <a:t>High NPL Ratios</a:t>
                      </a:r>
                    </a:p>
                  </a:txBody>
                  <a:tcPr/>
                </a:tc>
                <a:tc>
                  <a:txBody>
                    <a:bodyPr/>
                    <a:lstStyle/>
                    <a:p>
                      <a:r>
                        <a:rPr lang="en-US" dirty="0"/>
                        <a:t>Decisions take a lot of times</a:t>
                      </a:r>
                    </a:p>
                  </a:txBody>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7A25ABC3-D164-4EDA-B457-9CEFB9884E7C}"/>
              </a:ext>
            </a:extLst>
          </p:cNvPr>
          <p:cNvSpPr txBox="1"/>
          <p:nvPr/>
        </p:nvSpPr>
        <p:spPr>
          <a:xfrm>
            <a:off x="1443415" y="349775"/>
            <a:ext cx="6301818" cy="490193"/>
          </a:xfrm>
          <a:prstGeom prst="rect">
            <a:avLst/>
          </a:prstGeom>
          <a:noFill/>
        </p:spPr>
        <p:txBody>
          <a:bodyPr wrap="none" lIns="108000" tIns="46800" rIns="108000" bIns="46800" rtlCol="0">
            <a:noAutofit/>
          </a:bodyPr>
          <a:lstStyle/>
          <a:p>
            <a:r>
              <a:rPr lang="de-DE" sz="2800" dirty="0"/>
              <a:t>Challenges </a:t>
            </a:r>
            <a:r>
              <a:rPr lang="de-DE" sz="2800" dirty="0" err="1"/>
              <a:t>surrounding</a:t>
            </a:r>
            <a:r>
              <a:rPr lang="de-DE" sz="2800" dirty="0"/>
              <a:t> MSME </a:t>
            </a:r>
            <a:r>
              <a:rPr lang="de-DE" sz="2800" dirty="0" err="1"/>
              <a:t>lending</a:t>
            </a:r>
            <a:endParaRPr lang="de-DE" sz="2800" dirty="0"/>
          </a:p>
        </p:txBody>
      </p:sp>
    </p:spTree>
    <p:extLst>
      <p:ext uri="{BB962C8B-B14F-4D97-AF65-F5344CB8AC3E}">
        <p14:creationId xmlns:p14="http://schemas.microsoft.com/office/powerpoint/2010/main" val="23494761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110</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638746" y="339365"/>
            <a:ext cx="1611983" cy="452486"/>
          </a:xfrm>
          <a:prstGeom prst="rect">
            <a:avLst/>
          </a:prstGeom>
          <a:noFill/>
        </p:spPr>
        <p:txBody>
          <a:bodyPr wrap="none" lIns="108000" tIns="46800" rIns="108000" bIns="46800" rtlCol="0">
            <a:noAutofit/>
          </a:bodyPr>
          <a:lstStyle/>
          <a:p>
            <a:r>
              <a:rPr lang="de-DE" sz="2000" dirty="0"/>
              <a:t>Lean Canvas</a:t>
            </a:r>
            <a:endParaRPr lang="en-US" sz="2000" dirty="0"/>
          </a:p>
        </p:txBody>
      </p:sp>
      <p:sp>
        <p:nvSpPr>
          <p:cNvPr id="5" name="TextBox 4">
            <a:extLst>
              <a:ext uri="{FF2B5EF4-FFF2-40B4-BE49-F238E27FC236}">
                <a16:creationId xmlns:a16="http://schemas.microsoft.com/office/drawing/2014/main" id="{BD379B20-2265-4EA1-A7D5-063AE779936A}"/>
              </a:ext>
            </a:extLst>
          </p:cNvPr>
          <p:cNvSpPr txBox="1"/>
          <p:nvPr/>
        </p:nvSpPr>
        <p:spPr>
          <a:xfrm>
            <a:off x="811299" y="5025945"/>
            <a:ext cx="7521401" cy="646331"/>
          </a:xfrm>
          <a:prstGeom prst="rect">
            <a:avLst/>
          </a:prstGeom>
          <a:noFill/>
        </p:spPr>
        <p:txBody>
          <a:bodyPr wrap="square" lIns="108000" tIns="46800" rIns="108000" bIns="46800" rtlCol="0">
            <a:noAutofit/>
          </a:bodyPr>
          <a:lstStyle/>
          <a:p>
            <a:r>
              <a:rPr lang="de-DE" sz="1600" dirty="0"/>
              <a:t>The 9 </a:t>
            </a:r>
            <a:r>
              <a:rPr lang="de-DE" sz="1600" dirty="0" err="1"/>
              <a:t>segments</a:t>
            </a:r>
            <a:r>
              <a:rPr lang="de-DE" sz="1600" dirty="0"/>
              <a:t> </a:t>
            </a:r>
            <a:r>
              <a:rPr lang="de-DE" sz="1600" dirty="0" err="1"/>
              <a:t>of</a:t>
            </a:r>
            <a:r>
              <a:rPr lang="de-DE" sz="1600" dirty="0"/>
              <a:t> </a:t>
            </a:r>
            <a:r>
              <a:rPr lang="de-DE" sz="1600" dirty="0" err="1"/>
              <a:t>the</a:t>
            </a:r>
            <a:r>
              <a:rPr lang="de-DE" sz="1600" dirty="0"/>
              <a:t> Lean Canvas </a:t>
            </a:r>
            <a:r>
              <a:rPr lang="de-DE" sz="1600" dirty="0" err="1"/>
              <a:t>is</a:t>
            </a:r>
            <a:r>
              <a:rPr lang="de-DE" sz="1600" dirty="0"/>
              <a:t> also a </a:t>
            </a:r>
            <a:r>
              <a:rPr lang="de-DE" sz="1600" dirty="0" err="1"/>
              <a:t>key</a:t>
            </a:r>
            <a:r>
              <a:rPr lang="de-DE" sz="1600" dirty="0"/>
              <a:t> </a:t>
            </a:r>
            <a:r>
              <a:rPr lang="de-DE" sz="1600" dirty="0" err="1"/>
              <a:t>part</a:t>
            </a:r>
            <a:r>
              <a:rPr lang="de-DE" sz="1600" dirty="0"/>
              <a:t> </a:t>
            </a:r>
            <a:r>
              <a:rPr lang="de-DE" sz="1600" dirty="0" err="1"/>
              <a:t>of</a:t>
            </a:r>
            <a:r>
              <a:rPr lang="de-DE" sz="1600" dirty="0"/>
              <a:t> </a:t>
            </a:r>
            <a:r>
              <a:rPr lang="de-DE" sz="1600" dirty="0" err="1"/>
              <a:t>our</a:t>
            </a:r>
            <a:r>
              <a:rPr lang="de-DE" sz="1600" dirty="0"/>
              <a:t> </a:t>
            </a:r>
            <a:r>
              <a:rPr lang="de-DE" sz="1600" dirty="0" err="1"/>
              <a:t>loan</a:t>
            </a:r>
            <a:r>
              <a:rPr lang="de-DE" sz="1600" dirty="0"/>
              <a:t> </a:t>
            </a:r>
            <a:r>
              <a:rPr lang="de-DE" sz="1600" dirty="0" err="1"/>
              <a:t>application</a:t>
            </a:r>
            <a:r>
              <a:rPr lang="de-DE" sz="1600" dirty="0"/>
              <a:t> and </a:t>
            </a:r>
            <a:r>
              <a:rPr lang="de-DE" sz="1600" dirty="0" err="1"/>
              <a:t>risk</a:t>
            </a:r>
            <a:r>
              <a:rPr lang="de-DE" sz="1600" dirty="0"/>
              <a:t> </a:t>
            </a:r>
            <a:r>
              <a:rPr lang="de-DE" sz="1600" dirty="0" err="1"/>
              <a:t>assessment</a:t>
            </a:r>
            <a:r>
              <a:rPr lang="de-DE" sz="1600" dirty="0"/>
              <a:t>.</a:t>
            </a:r>
            <a:endParaRPr lang="en-US" sz="1600" dirty="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879450" y="912436"/>
            <a:ext cx="7215418" cy="3681370"/>
            <a:chOff x="1236267" y="3042894"/>
            <a:chExt cx="7215418" cy="3681370"/>
          </a:xfrm>
        </p:grpSpPr>
        <p:sp>
          <p:nvSpPr>
            <p:cNvPr id="7" name="Rechteck 5">
              <a:extLst>
                <a:ext uri="{FF2B5EF4-FFF2-40B4-BE49-F238E27FC236}">
                  <a16:creationId xmlns:a16="http://schemas.microsoft.com/office/drawing/2014/main" id="{0355EF88-C006-4C8F-B344-C6D30136DEEC}"/>
                </a:ext>
              </a:extLst>
            </p:cNvPr>
            <p:cNvSpPr/>
            <p:nvPr/>
          </p:nvSpPr>
          <p:spPr>
            <a:xfrm>
              <a:off x="1236270" y="3042895"/>
              <a:ext cx="1319107"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6">
              <a:extLst>
                <a:ext uri="{FF2B5EF4-FFF2-40B4-BE49-F238E27FC236}">
                  <a16:creationId xmlns:a16="http://schemas.microsoft.com/office/drawing/2014/main" id="{7D81B1CF-C2A1-436E-B52B-263ACF071F9B}"/>
                </a:ext>
              </a:extLst>
            </p:cNvPr>
            <p:cNvSpPr txBox="1"/>
            <p:nvPr/>
          </p:nvSpPr>
          <p:spPr>
            <a:xfrm>
              <a:off x="1236272" y="3042895"/>
              <a:ext cx="1327126" cy="1384995"/>
            </a:xfrm>
            <a:prstGeom prst="rect">
              <a:avLst/>
            </a:prstGeom>
            <a:noFill/>
          </p:spPr>
          <p:txBody>
            <a:bodyPr wrap="square" rtlCol="0">
              <a:noAutofit/>
            </a:bodyPr>
            <a:lstStyle/>
            <a:p>
              <a:r>
                <a:rPr lang="en-GB" sz="1200" dirty="0"/>
                <a:t>Problem</a:t>
              </a:r>
            </a:p>
            <a:p>
              <a:endParaRPr lang="en-GB" sz="1200" dirty="0"/>
            </a:p>
            <a:p>
              <a:r>
                <a:rPr lang="en-GB" sz="1200" dirty="0">
                  <a:latin typeface="Avenir Next Ultra Light" panose="020B0203020202020204" pitchFamily="34" charset="77"/>
                </a:rPr>
                <a:t>What are the 3 most important characteristics </a:t>
              </a:r>
              <a:br>
                <a:rPr lang="en-GB" sz="1200" dirty="0">
                  <a:latin typeface="Avenir Next Ultra Light" panose="020B0203020202020204" pitchFamily="34" charset="77"/>
                </a:rPr>
              </a:br>
              <a:r>
                <a:rPr lang="en-GB" sz="1200" dirty="0">
                  <a:latin typeface="Avenir Next Ultra Light" panose="020B0203020202020204" pitchFamily="34" charset="77"/>
                </a:rPr>
                <a:t>of your issue?</a:t>
              </a:r>
            </a:p>
          </p:txBody>
        </p:sp>
        <p:sp>
          <p:nvSpPr>
            <p:cNvPr id="9" name="Rechteck 9">
              <a:extLst>
                <a:ext uri="{FF2B5EF4-FFF2-40B4-BE49-F238E27FC236}">
                  <a16:creationId xmlns:a16="http://schemas.microsoft.com/office/drawing/2014/main" id="{E3F38F47-DA43-4F28-96C0-AD2402B88741}"/>
                </a:ext>
              </a:extLst>
            </p:cNvPr>
            <p:cNvSpPr/>
            <p:nvPr/>
          </p:nvSpPr>
          <p:spPr>
            <a:xfrm>
              <a:off x="2680693" y="3042895"/>
              <a:ext cx="1351101"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10">
              <a:extLst>
                <a:ext uri="{FF2B5EF4-FFF2-40B4-BE49-F238E27FC236}">
                  <a16:creationId xmlns:a16="http://schemas.microsoft.com/office/drawing/2014/main" id="{F978AE74-BAB7-489F-B14F-014B49910041}"/>
                </a:ext>
              </a:extLst>
            </p:cNvPr>
            <p:cNvSpPr txBox="1"/>
            <p:nvPr/>
          </p:nvSpPr>
          <p:spPr>
            <a:xfrm>
              <a:off x="2680696" y="3042895"/>
              <a:ext cx="1278842" cy="1200329"/>
            </a:xfrm>
            <a:prstGeom prst="rect">
              <a:avLst/>
            </a:prstGeom>
            <a:noFill/>
          </p:spPr>
          <p:txBody>
            <a:bodyPr wrap="square" rtlCol="0">
              <a:noAutofit/>
            </a:bodyPr>
            <a:lstStyle/>
            <a:p>
              <a:r>
                <a:rPr lang="en-GB" sz="1200" dirty="0"/>
                <a:t>Solution</a:t>
              </a:r>
            </a:p>
            <a:p>
              <a:endParaRPr lang="en-GB" sz="1200" dirty="0"/>
            </a:p>
            <a:p>
              <a:r>
                <a:rPr lang="en-GB" sz="1200" dirty="0">
                  <a:latin typeface="Avenir Next Ultra Light" panose="020B0203020202020204" pitchFamily="34" charset="77"/>
                </a:rPr>
                <a:t>3 important characteristics of your solution </a:t>
              </a:r>
            </a:p>
          </p:txBody>
        </p:sp>
        <p:sp>
          <p:nvSpPr>
            <p:cNvPr id="11" name="Rechteck 12">
              <a:extLst>
                <a:ext uri="{FF2B5EF4-FFF2-40B4-BE49-F238E27FC236}">
                  <a16:creationId xmlns:a16="http://schemas.microsoft.com/office/drawing/2014/main" id="{E77794AD-53B2-44D7-AF69-7ADBDF7287B0}"/>
                </a:ext>
              </a:extLst>
            </p:cNvPr>
            <p:cNvSpPr/>
            <p:nvPr/>
          </p:nvSpPr>
          <p:spPr>
            <a:xfrm>
              <a:off x="4153107" y="3042894"/>
              <a:ext cx="1367103" cy="24808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3">
              <a:extLst>
                <a:ext uri="{FF2B5EF4-FFF2-40B4-BE49-F238E27FC236}">
                  <a16:creationId xmlns:a16="http://schemas.microsoft.com/office/drawing/2014/main" id="{E7D8948D-E4B9-4B75-848D-FE90F5DC56D9}"/>
                </a:ext>
              </a:extLst>
            </p:cNvPr>
            <p:cNvSpPr txBox="1"/>
            <p:nvPr/>
          </p:nvSpPr>
          <p:spPr>
            <a:xfrm>
              <a:off x="4153109" y="3042894"/>
              <a:ext cx="1359078" cy="2123658"/>
            </a:xfrm>
            <a:prstGeom prst="rect">
              <a:avLst/>
            </a:prstGeom>
            <a:noFill/>
          </p:spPr>
          <p:txBody>
            <a:bodyPr wrap="square" rtlCol="0">
              <a:noAutofit/>
            </a:bodyPr>
            <a:lstStyle/>
            <a:p>
              <a:r>
                <a:rPr lang="en-GB" sz="1200" dirty="0"/>
                <a:t>Unique value proposition</a:t>
              </a:r>
            </a:p>
            <a:p>
              <a:endParaRPr lang="en-GB" sz="1200" dirty="0"/>
            </a:p>
            <a:p>
              <a:r>
                <a:rPr lang="en-GB" sz="1200" dirty="0">
                  <a:latin typeface="Avenir Next Ultra Light" panose="020B0203020202020204" pitchFamily="34" charset="77"/>
                </a:rPr>
                <a:t>Single, clear, compelling message that sates why you are different and worth paying attention.</a:t>
              </a:r>
            </a:p>
          </p:txBody>
        </p:sp>
        <p:sp>
          <p:nvSpPr>
            <p:cNvPr id="13" name="Rechteck 17">
              <a:extLst>
                <a:ext uri="{FF2B5EF4-FFF2-40B4-BE49-F238E27FC236}">
                  <a16:creationId xmlns:a16="http://schemas.microsoft.com/office/drawing/2014/main" id="{41C458F6-C847-4438-B7ED-8B004ACEC994}"/>
                </a:ext>
              </a:extLst>
            </p:cNvPr>
            <p:cNvSpPr/>
            <p:nvPr/>
          </p:nvSpPr>
          <p:spPr>
            <a:xfrm>
              <a:off x="7116579" y="3042894"/>
              <a:ext cx="1335106"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8">
              <a:extLst>
                <a:ext uri="{FF2B5EF4-FFF2-40B4-BE49-F238E27FC236}">
                  <a16:creationId xmlns:a16="http://schemas.microsoft.com/office/drawing/2014/main" id="{49BA80D3-AE77-41A3-8FFB-E6BBC80AE7E5}"/>
                </a:ext>
              </a:extLst>
            </p:cNvPr>
            <p:cNvSpPr txBox="1"/>
            <p:nvPr/>
          </p:nvSpPr>
          <p:spPr>
            <a:xfrm>
              <a:off x="7116580" y="3042894"/>
              <a:ext cx="1199153" cy="1200329"/>
            </a:xfrm>
            <a:prstGeom prst="rect">
              <a:avLst/>
            </a:prstGeom>
            <a:noFill/>
          </p:spPr>
          <p:txBody>
            <a:bodyPr wrap="square" rtlCol="0">
              <a:noAutofit/>
            </a:bodyPr>
            <a:lstStyle/>
            <a:p>
              <a:r>
                <a:rPr lang="en-GB" sz="1200" dirty="0"/>
                <a:t>Customer Segments</a:t>
              </a:r>
            </a:p>
            <a:p>
              <a:endParaRPr lang="en-GB" sz="1200" dirty="0"/>
            </a:p>
            <a:p>
              <a:r>
                <a:rPr lang="en-GB" sz="1200" dirty="0">
                  <a:latin typeface="Avenir Next Ultra Light" panose="020B0203020202020204" pitchFamily="34" charset="77"/>
                </a:rPr>
                <a:t>List your target customers and target users</a:t>
              </a:r>
            </a:p>
          </p:txBody>
        </p:sp>
        <p:sp>
          <p:nvSpPr>
            <p:cNvPr id="15" name="Rechteck 19">
              <a:extLst>
                <a:ext uri="{FF2B5EF4-FFF2-40B4-BE49-F238E27FC236}">
                  <a16:creationId xmlns:a16="http://schemas.microsoft.com/office/drawing/2014/main" id="{8E09213D-EF53-43C3-A048-5B1C6F992DAA}"/>
                </a:ext>
              </a:extLst>
            </p:cNvPr>
            <p:cNvSpPr/>
            <p:nvPr/>
          </p:nvSpPr>
          <p:spPr>
            <a:xfrm>
              <a:off x="1236267" y="5657472"/>
              <a:ext cx="3483592"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20">
              <a:extLst>
                <a:ext uri="{FF2B5EF4-FFF2-40B4-BE49-F238E27FC236}">
                  <a16:creationId xmlns:a16="http://schemas.microsoft.com/office/drawing/2014/main" id="{7A2418F7-3CD0-42FC-A01D-9E155BA1C61E}"/>
                </a:ext>
              </a:extLst>
            </p:cNvPr>
            <p:cNvSpPr txBox="1"/>
            <p:nvPr/>
          </p:nvSpPr>
          <p:spPr>
            <a:xfrm>
              <a:off x="1236270" y="5657471"/>
              <a:ext cx="2550266" cy="646331"/>
            </a:xfrm>
            <a:prstGeom prst="rect">
              <a:avLst/>
            </a:prstGeom>
            <a:noFill/>
          </p:spPr>
          <p:txBody>
            <a:bodyPr wrap="square" rtlCol="0">
              <a:noAutofit/>
            </a:bodyPr>
            <a:lstStyle/>
            <a:p>
              <a:r>
                <a:rPr lang="en-GB" sz="1200" dirty="0"/>
                <a:t>Cost Structure</a:t>
              </a:r>
            </a:p>
            <a:p>
              <a:endParaRPr lang="en-GB" sz="1200" dirty="0"/>
            </a:p>
            <a:p>
              <a:r>
                <a:rPr lang="en-GB" sz="1200" dirty="0">
                  <a:latin typeface="Avenir Next Ultra Light" panose="020B0203020202020204" pitchFamily="34" charset="77"/>
                </a:rPr>
                <a:t>List your fixed and variable coast.</a:t>
              </a:r>
            </a:p>
          </p:txBody>
        </p:sp>
        <p:sp>
          <p:nvSpPr>
            <p:cNvPr id="17" name="Rechteck 23">
              <a:extLst>
                <a:ext uri="{FF2B5EF4-FFF2-40B4-BE49-F238E27FC236}">
                  <a16:creationId xmlns:a16="http://schemas.microsoft.com/office/drawing/2014/main" id="{D60B6B92-23F0-41F2-85DE-7B3F89EC352B}"/>
                </a:ext>
              </a:extLst>
            </p:cNvPr>
            <p:cNvSpPr/>
            <p:nvPr/>
          </p:nvSpPr>
          <p:spPr>
            <a:xfrm>
              <a:off x="4888121" y="5657472"/>
              <a:ext cx="3563564"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24">
              <a:extLst>
                <a:ext uri="{FF2B5EF4-FFF2-40B4-BE49-F238E27FC236}">
                  <a16:creationId xmlns:a16="http://schemas.microsoft.com/office/drawing/2014/main" id="{9A4AB66C-75FA-4A46-B181-DC8FD888F809}"/>
                </a:ext>
              </a:extLst>
            </p:cNvPr>
            <p:cNvSpPr txBox="1"/>
            <p:nvPr/>
          </p:nvSpPr>
          <p:spPr>
            <a:xfrm>
              <a:off x="4897142" y="5657471"/>
              <a:ext cx="2550266" cy="646331"/>
            </a:xfrm>
            <a:prstGeom prst="rect">
              <a:avLst/>
            </a:prstGeom>
            <a:noFill/>
          </p:spPr>
          <p:txBody>
            <a:bodyPr wrap="square" rtlCol="0">
              <a:noAutofit/>
            </a:bodyPr>
            <a:lstStyle/>
            <a:p>
              <a:r>
                <a:rPr lang="en-GB" sz="1200" dirty="0"/>
                <a:t>Revenue streams</a:t>
              </a:r>
            </a:p>
            <a:p>
              <a:endParaRPr lang="en-GB" sz="1200" dirty="0"/>
            </a:p>
            <a:p>
              <a:r>
                <a:rPr lang="en-GB" sz="1200" dirty="0">
                  <a:latin typeface="Avenir Next Ultra Light" panose="020B0203020202020204" pitchFamily="34" charset="77"/>
                </a:rPr>
                <a:t>List your sources of revenue.</a:t>
              </a:r>
            </a:p>
          </p:txBody>
        </p:sp>
        <p:sp>
          <p:nvSpPr>
            <p:cNvPr id="19" name="Rechteck 25">
              <a:extLst>
                <a:ext uri="{FF2B5EF4-FFF2-40B4-BE49-F238E27FC236}">
                  <a16:creationId xmlns:a16="http://schemas.microsoft.com/office/drawing/2014/main" id="{D73AA99F-1D43-443E-A8A9-BA2827B03696}"/>
                </a:ext>
              </a:extLst>
            </p:cNvPr>
            <p:cNvSpPr/>
            <p:nvPr/>
          </p:nvSpPr>
          <p:spPr>
            <a:xfrm>
              <a:off x="2680694" y="4323406"/>
              <a:ext cx="1347096"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28">
              <a:extLst>
                <a:ext uri="{FF2B5EF4-FFF2-40B4-BE49-F238E27FC236}">
                  <a16:creationId xmlns:a16="http://schemas.microsoft.com/office/drawing/2014/main" id="{38C4CE74-09B5-4766-A000-B94F6EBC3ABE}"/>
                </a:ext>
              </a:extLst>
            </p:cNvPr>
            <p:cNvSpPr/>
            <p:nvPr/>
          </p:nvSpPr>
          <p:spPr>
            <a:xfrm>
              <a:off x="5656157" y="3042895"/>
              <a:ext cx="1339110"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9">
              <a:extLst>
                <a:ext uri="{FF2B5EF4-FFF2-40B4-BE49-F238E27FC236}">
                  <a16:creationId xmlns:a16="http://schemas.microsoft.com/office/drawing/2014/main" id="{BEFE54C6-DA88-4073-99E8-00F13D39C3C5}"/>
                </a:ext>
              </a:extLst>
            </p:cNvPr>
            <p:cNvSpPr txBox="1"/>
            <p:nvPr/>
          </p:nvSpPr>
          <p:spPr>
            <a:xfrm>
              <a:off x="5637505" y="3042895"/>
              <a:ext cx="1367101" cy="1015921"/>
            </a:xfrm>
            <a:prstGeom prst="rect">
              <a:avLst/>
            </a:prstGeom>
            <a:noFill/>
          </p:spPr>
          <p:txBody>
            <a:bodyPr wrap="square" rtlCol="0">
              <a:noAutofit/>
            </a:bodyPr>
            <a:lstStyle/>
            <a:p>
              <a:r>
                <a:rPr lang="en-GB" sz="1200" dirty="0"/>
                <a:t>Unique Selling Proposition</a:t>
              </a:r>
            </a:p>
            <a:p>
              <a:endParaRPr lang="en-GB" sz="1200" dirty="0"/>
            </a:p>
            <a:p>
              <a:r>
                <a:rPr lang="en-US" sz="1200" dirty="0">
                  <a:latin typeface="Avenir Next Ultra Light" panose="020B0203020202020204" pitchFamily="34" charset="77"/>
                </a:rPr>
                <a:t>Differentiation to your competitors</a:t>
              </a:r>
              <a:r>
                <a:rPr lang="en-GB" sz="1200" dirty="0">
                  <a:latin typeface="Avenir Next Ultra Light" panose="020B0203020202020204" pitchFamily="34" charset="77"/>
                </a:rPr>
                <a:t>?</a:t>
              </a:r>
            </a:p>
          </p:txBody>
        </p:sp>
        <p:sp>
          <p:nvSpPr>
            <p:cNvPr id="22" name="Rechteck 30">
              <a:extLst>
                <a:ext uri="{FF2B5EF4-FFF2-40B4-BE49-F238E27FC236}">
                  <a16:creationId xmlns:a16="http://schemas.microsoft.com/office/drawing/2014/main" id="{F6CE2386-8DBF-4B53-8C00-25ADD28ACF8A}"/>
                </a:ext>
              </a:extLst>
            </p:cNvPr>
            <p:cNvSpPr/>
            <p:nvPr/>
          </p:nvSpPr>
          <p:spPr>
            <a:xfrm>
              <a:off x="5656156" y="4323406"/>
              <a:ext cx="1335105"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31">
              <a:extLst>
                <a:ext uri="{FF2B5EF4-FFF2-40B4-BE49-F238E27FC236}">
                  <a16:creationId xmlns:a16="http://schemas.microsoft.com/office/drawing/2014/main" id="{D893D7E2-91CA-4913-B16D-1FE429044A79}"/>
                </a:ext>
              </a:extLst>
            </p:cNvPr>
            <p:cNvSpPr txBox="1"/>
            <p:nvPr/>
          </p:nvSpPr>
          <p:spPr>
            <a:xfrm>
              <a:off x="5641507" y="4323406"/>
              <a:ext cx="1319107" cy="1116342"/>
            </a:xfrm>
            <a:prstGeom prst="rect">
              <a:avLst/>
            </a:prstGeom>
            <a:noFill/>
          </p:spPr>
          <p:txBody>
            <a:bodyPr wrap="square" rtlCol="0">
              <a:noAutofit/>
            </a:bodyPr>
            <a:lstStyle/>
            <a:p>
              <a:r>
                <a:rPr lang="en-GB" sz="1200" dirty="0"/>
                <a:t>Channels</a:t>
              </a:r>
            </a:p>
            <a:p>
              <a:endParaRPr lang="en-GB" sz="1200" dirty="0"/>
            </a:p>
            <a:p>
              <a:r>
                <a:rPr lang="en-GB" sz="1200" dirty="0">
                  <a:latin typeface="Avenir Next Ultra Light" panose="020B0203020202020204" pitchFamily="34" charset="77"/>
                </a:rPr>
                <a:t>List your path to customers (inbound or outbound)</a:t>
              </a:r>
            </a:p>
          </p:txBody>
        </p:sp>
        <p:sp>
          <p:nvSpPr>
            <p:cNvPr id="24" name="Textfeld 32">
              <a:extLst>
                <a:ext uri="{FF2B5EF4-FFF2-40B4-BE49-F238E27FC236}">
                  <a16:creationId xmlns:a16="http://schemas.microsoft.com/office/drawing/2014/main" id="{DFCDD89D-BF9B-41E9-9996-4F996CCBE857}"/>
                </a:ext>
              </a:extLst>
            </p:cNvPr>
            <p:cNvSpPr txBox="1"/>
            <p:nvPr/>
          </p:nvSpPr>
          <p:spPr>
            <a:xfrm>
              <a:off x="2664692" y="4323405"/>
              <a:ext cx="1199150" cy="1015663"/>
            </a:xfrm>
            <a:prstGeom prst="rect">
              <a:avLst/>
            </a:prstGeom>
            <a:noFill/>
          </p:spPr>
          <p:txBody>
            <a:bodyPr wrap="square" rtlCol="0">
              <a:noAutofit/>
            </a:bodyPr>
            <a:lstStyle/>
            <a:p>
              <a:r>
                <a:rPr lang="en-GB" sz="1200" dirty="0"/>
                <a:t>Key Metrics</a:t>
              </a:r>
            </a:p>
            <a:p>
              <a:endParaRPr lang="en-GB" sz="1200" dirty="0"/>
            </a:p>
            <a:p>
              <a:r>
                <a:rPr lang="en-GB" sz="1200" dirty="0">
                  <a:latin typeface="Avenir Next Ultra Light" panose="020B0203020202020204" pitchFamily="34" charset="77"/>
                </a:rPr>
                <a:t>… which you can measure and improve.</a:t>
              </a:r>
            </a:p>
          </p:txBody>
        </p:sp>
      </p:grpSp>
    </p:spTree>
    <p:extLst>
      <p:ext uri="{BB962C8B-B14F-4D97-AF65-F5344CB8AC3E}">
        <p14:creationId xmlns:p14="http://schemas.microsoft.com/office/powerpoint/2010/main" val="3652376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92718-63F0-4B98-B6C2-8325E1D030E8}"/>
              </a:ext>
            </a:extLst>
          </p:cNvPr>
          <p:cNvSpPr>
            <a:spLocks noGrp="1"/>
          </p:cNvSpPr>
          <p:nvPr>
            <p:ph type="sldNum" sz="quarter" idx="12"/>
          </p:nvPr>
        </p:nvSpPr>
        <p:spPr/>
        <p:txBody>
          <a:bodyPr/>
          <a:lstStyle/>
          <a:p>
            <a:fld id="{84FDC53A-3975-DE4E-9A2C-B3DD4C55E4D4}" type="slidenum">
              <a:rPr lang="de-DE" smtClean="0"/>
              <a:pPr/>
              <a:t>111</a:t>
            </a:fld>
            <a:endParaRPr lang="de-DE"/>
          </a:p>
        </p:txBody>
      </p:sp>
      <p:graphicFrame>
        <p:nvGraphicFramePr>
          <p:cNvPr id="4" name="Diagram 3">
            <a:extLst>
              <a:ext uri="{FF2B5EF4-FFF2-40B4-BE49-F238E27FC236}">
                <a16:creationId xmlns:a16="http://schemas.microsoft.com/office/drawing/2014/main" id="{9D19B8E1-708E-4082-9F9F-2919AD77E64B}"/>
              </a:ext>
            </a:extLst>
          </p:cNvPr>
          <p:cNvGraphicFramePr/>
          <p:nvPr/>
        </p:nvGraphicFramePr>
        <p:xfrm>
          <a:off x="1524000" y="14704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23109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192718-63F0-4B98-B6C2-8325E1D030E8}"/>
              </a:ext>
            </a:extLst>
          </p:cNvPr>
          <p:cNvSpPr>
            <a:spLocks noGrp="1"/>
          </p:cNvSpPr>
          <p:nvPr>
            <p:ph type="sldNum" sz="quarter" idx="12"/>
          </p:nvPr>
        </p:nvSpPr>
        <p:spPr/>
        <p:txBody>
          <a:bodyPr/>
          <a:lstStyle/>
          <a:p>
            <a:fld id="{84FDC53A-3975-DE4E-9A2C-B3DD4C55E4D4}" type="slidenum">
              <a:rPr lang="de-DE" smtClean="0"/>
              <a:pPr/>
              <a:t>112</a:t>
            </a:fld>
            <a:endParaRPr lang="de-DE"/>
          </a:p>
        </p:txBody>
      </p:sp>
      <p:graphicFrame>
        <p:nvGraphicFramePr>
          <p:cNvPr id="4" name="Diagram 3">
            <a:extLst>
              <a:ext uri="{FF2B5EF4-FFF2-40B4-BE49-F238E27FC236}">
                <a16:creationId xmlns:a16="http://schemas.microsoft.com/office/drawing/2014/main" id="{9D19B8E1-708E-4082-9F9F-2919AD77E64B}"/>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40444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113</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4447536" y="483534"/>
            <a:ext cx="3205113" cy="558979"/>
          </a:xfrm>
          <a:prstGeom prst="rect">
            <a:avLst/>
          </a:prstGeom>
          <a:noFill/>
        </p:spPr>
        <p:txBody>
          <a:bodyPr wrap="none" lIns="108000" tIns="46800" rIns="108000" bIns="46800" rtlCol="0">
            <a:noAutofit/>
          </a:bodyPr>
          <a:lstStyle/>
          <a:p>
            <a:r>
              <a:rPr lang="de-DE" sz="2800" dirty="0"/>
              <a:t>ECPCGC </a:t>
            </a:r>
            <a:r>
              <a:rPr lang="de-DE" sz="2800" dirty="0" err="1"/>
              <a:t>Guarantee</a:t>
            </a:r>
            <a:endParaRPr lang="de-DE" sz="2800" dirty="0"/>
          </a:p>
          <a:p>
            <a:endParaRPr lang="de-DE" sz="2000" dirty="0"/>
          </a:p>
          <a:p>
            <a:r>
              <a:rPr lang="de-DE" sz="2000" dirty="0"/>
              <a:t>Group </a:t>
            </a:r>
            <a:r>
              <a:rPr lang="de-DE" sz="2000" dirty="0" err="1"/>
              <a:t>work</a:t>
            </a:r>
            <a:endParaRPr lang="en-US" sz="2000" dirty="0"/>
          </a:p>
        </p:txBody>
      </p:sp>
      <p:sp>
        <p:nvSpPr>
          <p:cNvPr id="4" name="TextBox 3">
            <a:extLst>
              <a:ext uri="{FF2B5EF4-FFF2-40B4-BE49-F238E27FC236}">
                <a16:creationId xmlns:a16="http://schemas.microsoft.com/office/drawing/2014/main" id="{D39E958A-0939-4C95-8A76-3F2478E3C475}"/>
              </a:ext>
            </a:extLst>
          </p:cNvPr>
          <p:cNvSpPr txBox="1"/>
          <p:nvPr/>
        </p:nvSpPr>
        <p:spPr>
          <a:xfrm>
            <a:off x="3431356" y="1974915"/>
            <a:ext cx="5341169" cy="3770723"/>
          </a:xfrm>
          <a:prstGeom prst="rect">
            <a:avLst/>
          </a:prstGeom>
          <a:noFill/>
        </p:spPr>
        <p:txBody>
          <a:bodyPr wrap="square" lIns="108000" tIns="46800" rIns="108000" bIns="46800" rtlCol="0">
            <a:noAutofit/>
          </a:bodyPr>
          <a:lstStyle/>
          <a:p>
            <a:endParaRPr lang="de-DE" sz="1600" dirty="0"/>
          </a:p>
          <a:p>
            <a:pPr marL="285750" indent="-285750">
              <a:buFont typeface="Arial" panose="020B0604020202020204" pitchFamily="34" charset="0"/>
              <a:buChar char="•"/>
            </a:pPr>
            <a:r>
              <a:rPr lang="de-DE" sz="1600" dirty="0" err="1"/>
              <a:t>You</a:t>
            </a:r>
            <a:r>
              <a:rPr lang="de-DE" sz="1600" dirty="0"/>
              <a:t> will </a:t>
            </a:r>
            <a:r>
              <a:rPr lang="de-DE" sz="1600" dirty="0" err="1"/>
              <a:t>be</a:t>
            </a:r>
            <a:r>
              <a:rPr lang="de-DE" sz="1600" dirty="0"/>
              <a:t> </a:t>
            </a:r>
            <a:r>
              <a:rPr lang="de-DE" sz="1600" dirty="0" err="1"/>
              <a:t>separated</a:t>
            </a:r>
            <a:r>
              <a:rPr lang="de-DE" sz="1600" dirty="0"/>
              <a:t> </a:t>
            </a:r>
            <a:r>
              <a:rPr lang="de-DE" sz="1600" dirty="0" err="1"/>
              <a:t>into</a:t>
            </a:r>
            <a:r>
              <a:rPr lang="de-DE" sz="1600" dirty="0"/>
              <a:t> </a:t>
            </a:r>
            <a:r>
              <a:rPr lang="de-DE" sz="1600" dirty="0" err="1"/>
              <a:t>breakout</a:t>
            </a:r>
            <a:r>
              <a:rPr lang="de-DE" sz="1600" dirty="0"/>
              <a:t> </a:t>
            </a:r>
            <a:r>
              <a:rPr lang="de-DE" sz="1600" dirty="0" err="1"/>
              <a:t>rooms</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Go </a:t>
            </a:r>
            <a:r>
              <a:rPr lang="de-DE" sz="1600" dirty="0" err="1"/>
              <a:t>to</a:t>
            </a:r>
            <a:r>
              <a:rPr lang="de-DE" sz="1600" dirty="0"/>
              <a:t> </a:t>
            </a:r>
            <a:r>
              <a:rPr lang="de-DE" sz="1600" dirty="0" err="1"/>
              <a:t>your</a:t>
            </a:r>
            <a:r>
              <a:rPr lang="de-DE" sz="1600" dirty="0"/>
              <a:t> </a:t>
            </a:r>
            <a:r>
              <a:rPr lang="de-DE" sz="1600" dirty="0" err="1"/>
              <a:t>Participants_Excel</a:t>
            </a:r>
            <a:r>
              <a:rPr lang="de-DE" sz="1600" dirty="0"/>
              <a:t> </a:t>
            </a:r>
            <a:r>
              <a:rPr lang="de-DE" sz="1600" dirty="0" err="1"/>
              <a:t>to</a:t>
            </a:r>
            <a:r>
              <a:rPr lang="de-DE" sz="1600" dirty="0"/>
              <a:t> </a:t>
            </a:r>
            <a:r>
              <a:rPr lang="de-DE" sz="1600" dirty="0" err="1"/>
              <a:t>the</a:t>
            </a:r>
            <a:r>
              <a:rPr lang="de-DE" sz="1600" dirty="0"/>
              <a:t> </a:t>
            </a:r>
            <a:r>
              <a:rPr lang="de-DE" sz="1600" dirty="0" err="1"/>
              <a:t>tab</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Discuss</a:t>
            </a:r>
            <a:r>
              <a:rPr lang="de-DE" sz="1600" dirty="0"/>
              <a:t> in </a:t>
            </a:r>
            <a:r>
              <a:rPr lang="de-DE" sz="1600" dirty="0" err="1"/>
              <a:t>your</a:t>
            </a:r>
            <a:r>
              <a:rPr lang="de-DE" sz="1600" dirty="0"/>
              <a:t> </a:t>
            </a:r>
            <a:r>
              <a:rPr lang="de-DE" sz="1600" dirty="0" err="1"/>
              <a:t>group</a:t>
            </a:r>
            <a:r>
              <a:rPr lang="de-DE" sz="1600" dirty="0"/>
              <a:t> </a:t>
            </a:r>
            <a:r>
              <a:rPr lang="de-DE" sz="1600" dirty="0" err="1"/>
              <a:t>the</a:t>
            </a:r>
            <a:r>
              <a:rPr lang="de-DE" sz="1600" dirty="0"/>
              <a:t> </a:t>
            </a:r>
            <a:r>
              <a:rPr lang="de-DE" sz="1600" dirty="0" err="1"/>
              <a:t>advantages</a:t>
            </a:r>
            <a:r>
              <a:rPr lang="de-DE" sz="1600" dirty="0"/>
              <a:t>, </a:t>
            </a:r>
            <a:r>
              <a:rPr lang="de-DE" sz="1600" dirty="0" err="1"/>
              <a:t>the</a:t>
            </a:r>
            <a:r>
              <a:rPr lang="de-DE" sz="1600" dirty="0"/>
              <a:t> </a:t>
            </a:r>
            <a:r>
              <a:rPr lang="de-DE" sz="1600" dirty="0" err="1"/>
              <a:t>possibilities</a:t>
            </a:r>
            <a:r>
              <a:rPr lang="de-DE" sz="1600" dirty="0"/>
              <a:t> and </a:t>
            </a:r>
            <a:r>
              <a:rPr lang="de-DE" sz="1600" dirty="0" err="1"/>
              <a:t>the</a:t>
            </a:r>
            <a:r>
              <a:rPr lang="de-DE" sz="1600" dirty="0"/>
              <a:t> </a:t>
            </a:r>
            <a:r>
              <a:rPr lang="de-DE" sz="1600" dirty="0" err="1"/>
              <a:t>impact</a:t>
            </a:r>
            <a:r>
              <a:rPr lang="de-DE" sz="1600" dirty="0"/>
              <a:t> </a:t>
            </a:r>
            <a:r>
              <a:rPr lang="de-DE" sz="1600" dirty="0" err="1"/>
              <a:t>the</a:t>
            </a:r>
            <a:r>
              <a:rPr lang="de-DE" sz="1600" dirty="0"/>
              <a:t> </a:t>
            </a:r>
            <a:r>
              <a:rPr lang="de-DE" sz="1600" dirty="0" err="1"/>
              <a:t>Guarantee</a:t>
            </a:r>
            <a:r>
              <a:rPr lang="de-DE" sz="1600" dirty="0"/>
              <a:t> Programm will </a:t>
            </a:r>
            <a:r>
              <a:rPr lang="de-DE" sz="1600" dirty="0" err="1"/>
              <a:t>have</a:t>
            </a:r>
            <a:r>
              <a:rPr lang="de-DE" sz="1600" dirty="0"/>
              <a:t> on MSME </a:t>
            </a:r>
            <a:r>
              <a:rPr lang="de-DE" sz="1600" dirty="0" err="1"/>
              <a:t>lending</a:t>
            </a:r>
            <a:r>
              <a:rPr lang="de-DE" sz="1600" dirty="0"/>
              <a:t> </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We</a:t>
            </a:r>
            <a:r>
              <a:rPr lang="de-DE" sz="1600" dirty="0"/>
              <a:t> will </a:t>
            </a:r>
            <a:r>
              <a:rPr lang="de-DE" sz="1600" dirty="0" err="1"/>
              <a:t>discuss</a:t>
            </a:r>
            <a:r>
              <a:rPr lang="de-DE" sz="1600" dirty="0"/>
              <a:t> </a:t>
            </a:r>
            <a:r>
              <a:rPr lang="de-DE" sz="1600" dirty="0" err="1"/>
              <a:t>the</a:t>
            </a:r>
            <a:r>
              <a:rPr lang="de-DE" sz="1600" dirty="0"/>
              <a:t> </a:t>
            </a:r>
            <a:r>
              <a:rPr lang="de-DE" sz="1600" dirty="0" err="1"/>
              <a:t>results</a:t>
            </a:r>
            <a:r>
              <a:rPr lang="de-DE" sz="1600" dirty="0"/>
              <a:t> </a:t>
            </a:r>
            <a:r>
              <a:rPr lang="de-DE" sz="1600" dirty="0" err="1"/>
              <a:t>afterwards</a:t>
            </a:r>
            <a:r>
              <a:rPr lang="de-DE" sz="1600" dirty="0"/>
              <a:t> in </a:t>
            </a:r>
            <a:r>
              <a:rPr lang="de-DE" sz="1600" dirty="0" err="1"/>
              <a:t>the</a:t>
            </a:r>
            <a:r>
              <a:rPr lang="de-DE" sz="1600" dirty="0"/>
              <a:t> </a:t>
            </a:r>
            <a:r>
              <a:rPr lang="de-DE" sz="1600" dirty="0" err="1"/>
              <a:t>group</a:t>
            </a:r>
            <a:endParaRPr lang="de-DE" sz="1600" dirty="0"/>
          </a:p>
          <a:p>
            <a:pPr marL="285750" indent="-285750">
              <a:buFont typeface="Arial" panose="020B0604020202020204" pitchFamily="34" charset="0"/>
              <a:buChar char="•"/>
            </a:pPr>
            <a:endParaRPr lang="en-US" dirty="0"/>
          </a:p>
        </p:txBody>
      </p:sp>
      <p:pic>
        <p:nvPicPr>
          <p:cNvPr id="6" name="Graphic 5" descr="Group brainstorm outline">
            <a:extLst>
              <a:ext uri="{FF2B5EF4-FFF2-40B4-BE49-F238E27FC236}">
                <a16:creationId xmlns:a16="http://schemas.microsoft.com/office/drawing/2014/main" id="{8D93878C-A1D7-4D93-9118-8B62DB461E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9772" y="1060515"/>
            <a:ext cx="914400" cy="914400"/>
          </a:xfrm>
          <a:prstGeom prst="rect">
            <a:avLst/>
          </a:prstGeom>
        </p:spPr>
      </p:pic>
      <p:pic>
        <p:nvPicPr>
          <p:cNvPr id="7" name="Picture 6">
            <a:extLst>
              <a:ext uri="{FF2B5EF4-FFF2-40B4-BE49-F238E27FC236}">
                <a16:creationId xmlns:a16="http://schemas.microsoft.com/office/drawing/2014/main" id="{0F8E5398-5B6E-4808-9ABB-884F609AA8F0}"/>
              </a:ext>
            </a:extLst>
          </p:cNvPr>
          <p:cNvPicPr>
            <a:picLocks noChangeAspect="1"/>
          </p:cNvPicPr>
          <p:nvPr/>
        </p:nvPicPr>
        <p:blipFill>
          <a:blip r:embed="rId4"/>
          <a:stretch>
            <a:fillRect/>
          </a:stretch>
        </p:blipFill>
        <p:spPr>
          <a:xfrm>
            <a:off x="7485618" y="2653271"/>
            <a:ext cx="1158761" cy="472088"/>
          </a:xfrm>
          <a:prstGeom prst="rect">
            <a:avLst/>
          </a:prstGeom>
        </p:spPr>
      </p:pic>
    </p:spTree>
    <p:extLst>
      <p:ext uri="{BB962C8B-B14F-4D97-AF65-F5344CB8AC3E}">
        <p14:creationId xmlns:p14="http://schemas.microsoft.com/office/powerpoint/2010/main" val="20459250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114</a:t>
            </a:fld>
            <a:endParaRPr lang="de-DE"/>
          </a:p>
        </p:txBody>
      </p:sp>
      <p:sp>
        <p:nvSpPr>
          <p:cNvPr id="5" name="TextBox 4">
            <a:extLst>
              <a:ext uri="{FF2B5EF4-FFF2-40B4-BE49-F238E27FC236}">
                <a16:creationId xmlns:a16="http://schemas.microsoft.com/office/drawing/2014/main" id="{8E3F39C0-AAE7-40B4-869F-0E5119E16329}"/>
              </a:ext>
            </a:extLst>
          </p:cNvPr>
          <p:cNvSpPr txBox="1"/>
          <p:nvPr/>
        </p:nvSpPr>
        <p:spPr>
          <a:xfrm>
            <a:off x="4572000" y="2971799"/>
            <a:ext cx="2318994" cy="723508"/>
          </a:xfrm>
          <a:prstGeom prst="rect">
            <a:avLst/>
          </a:prstGeom>
          <a:noFill/>
        </p:spPr>
        <p:txBody>
          <a:bodyPr wrap="none" lIns="108000" tIns="46800" rIns="108000" bIns="46800" rtlCol="0">
            <a:noAutofit/>
          </a:bodyPr>
          <a:lstStyle/>
          <a:p>
            <a:r>
              <a:rPr lang="de-DE" sz="3200" dirty="0" err="1"/>
              <a:t>Conclusion</a:t>
            </a:r>
            <a:endParaRPr lang="en-US" sz="3200" dirty="0"/>
          </a:p>
        </p:txBody>
      </p:sp>
      <p:sp>
        <p:nvSpPr>
          <p:cNvPr id="11" name="Title 1">
            <a:extLst>
              <a:ext uri="{FF2B5EF4-FFF2-40B4-BE49-F238E27FC236}">
                <a16:creationId xmlns:a16="http://schemas.microsoft.com/office/drawing/2014/main" id="{52F405F1-EE68-4B49-8F46-CE5E3E9FA309}"/>
              </a:ext>
            </a:extLst>
          </p:cNvPr>
          <p:cNvSpPr txBox="1">
            <a:spLocks/>
          </p:cNvSpPr>
          <p:nvPr/>
        </p:nvSpPr>
        <p:spPr>
          <a:xfrm>
            <a:off x="59995" y="458787"/>
            <a:ext cx="3231846"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Tree>
    <p:extLst>
      <p:ext uri="{BB962C8B-B14F-4D97-AF65-F5344CB8AC3E}">
        <p14:creationId xmlns:p14="http://schemas.microsoft.com/office/powerpoint/2010/main" val="20485001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100-250E-4B18-9554-A639B5844CAD}"/>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BB42B6-E13E-4163-8CA1-8796B3891FA0}"/>
              </a:ext>
            </a:extLst>
          </p:cNvPr>
          <p:cNvSpPr>
            <a:spLocks noGrp="1"/>
          </p:cNvSpPr>
          <p:nvPr>
            <p:ph type="subTitle" idx="1"/>
          </p:nvPr>
        </p:nvSpPr>
        <p:spPr/>
        <p:txBody>
          <a:bodyPr/>
          <a:lstStyle/>
          <a:p>
            <a:r>
              <a:rPr lang="en-US" dirty="0"/>
              <a:t>Contact</a:t>
            </a:r>
          </a:p>
          <a:p>
            <a:endParaRPr lang="en-US" dirty="0"/>
          </a:p>
          <a:p>
            <a:r>
              <a:rPr lang="en-US" dirty="0"/>
              <a:t>EECU Long Term Expert – Timo Bucher</a:t>
            </a:r>
          </a:p>
          <a:p>
            <a:r>
              <a:rPr lang="en-US" dirty="0">
                <a:hlinkClick r:id="rId2"/>
              </a:rPr>
              <a:t>Timo.Bucher@sparkassenstiftung.de</a:t>
            </a:r>
            <a:endParaRPr lang="en-US" dirty="0"/>
          </a:p>
          <a:p>
            <a:endParaRPr lang="en-US" dirty="0"/>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D9476C0-CF56-47A5-8285-D34C0D2D1C50}"/>
              </a:ext>
            </a:extLst>
          </p:cNvPr>
          <p:cNvPicPr>
            <a:picLocks noChangeAspect="1"/>
          </p:cNvPicPr>
          <p:nvPr/>
        </p:nvPicPr>
        <p:blipFill>
          <a:blip r:embed="rId3"/>
          <a:stretch>
            <a:fillRect/>
          </a:stretch>
        </p:blipFill>
        <p:spPr>
          <a:xfrm>
            <a:off x="2194905" y="6205669"/>
            <a:ext cx="1915456" cy="555482"/>
          </a:xfrm>
          <a:prstGeom prst="rect">
            <a:avLst/>
          </a:prstGeom>
        </p:spPr>
      </p:pic>
    </p:spTree>
    <p:extLst>
      <p:ext uri="{BB962C8B-B14F-4D97-AF65-F5344CB8AC3E}">
        <p14:creationId xmlns:p14="http://schemas.microsoft.com/office/powerpoint/2010/main" val="21091406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a:t>
            </a:r>
            <a:br>
              <a:rPr lang="en-US" sz="3200" dirty="0"/>
            </a:br>
            <a:r>
              <a:rPr lang="en-US" sz="3200" dirty="0"/>
              <a:t>Module 5</a:t>
            </a:r>
            <a:br>
              <a:rPr lang="en-US" sz="3200" dirty="0"/>
            </a:br>
            <a:r>
              <a:rPr lang="en-US" sz="3200" dirty="0">
                <a:solidFill>
                  <a:srgbClr val="000000"/>
                </a:solidFill>
              </a:rPr>
              <a:t>Approval &amp; Disbursement</a:t>
            </a:r>
            <a:br>
              <a:rPr lang="en-US" sz="3200" dirty="0"/>
            </a:br>
            <a:r>
              <a:rPr lang="en-US" sz="2800" dirty="0">
                <a:highlight>
                  <a:srgbClr val="FFFF00"/>
                </a:highlight>
              </a:rPr>
              <a:t>XX.XX.XXXX</a:t>
            </a:r>
            <a:endParaRPr lang="de-DE" sz="3200" dirty="0">
              <a:highlight>
                <a:srgbClr val="FFFF00"/>
              </a:highlight>
            </a:endParaRPr>
          </a:p>
        </p:txBody>
      </p:sp>
    </p:spTree>
    <p:extLst>
      <p:ext uri="{BB962C8B-B14F-4D97-AF65-F5344CB8AC3E}">
        <p14:creationId xmlns:p14="http://schemas.microsoft.com/office/powerpoint/2010/main" val="2440539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5</a:t>
            </a:r>
            <a:br>
              <a:rPr lang="de-DE" dirty="0"/>
            </a:br>
            <a:r>
              <a:rPr lang="en-US" sz="4000" dirty="0">
                <a:solidFill>
                  <a:srgbClr val="000000"/>
                </a:solidFill>
              </a:rPr>
              <a:t>P&amp;L and Balance Sheet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117</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dirty="0"/>
              <a:t>Quick </a:t>
            </a:r>
            <a:r>
              <a:rPr lang="de-DE" dirty="0" err="1"/>
              <a:t>repeat</a:t>
            </a:r>
            <a:r>
              <a:rPr lang="de-DE" dirty="0"/>
              <a:t> </a:t>
            </a:r>
            <a:r>
              <a:rPr lang="de-DE" dirty="0" err="1"/>
              <a:t>of</a:t>
            </a:r>
            <a:r>
              <a:rPr lang="de-DE" dirty="0"/>
              <a:t> Module 4</a:t>
            </a:r>
          </a:p>
          <a:p>
            <a:endParaRPr lang="de-DE" dirty="0"/>
          </a:p>
          <a:p>
            <a:endParaRPr lang="en-US" dirty="0"/>
          </a:p>
        </p:txBody>
      </p:sp>
      <p:sp>
        <p:nvSpPr>
          <p:cNvPr id="5" name="TextBox 4">
            <a:extLst>
              <a:ext uri="{FF2B5EF4-FFF2-40B4-BE49-F238E27FC236}">
                <a16:creationId xmlns:a16="http://schemas.microsoft.com/office/drawing/2014/main" id="{EBE83D82-33F7-439B-87FB-5811D406638E}"/>
              </a:ext>
            </a:extLst>
          </p:cNvPr>
          <p:cNvSpPr txBox="1"/>
          <p:nvPr/>
        </p:nvSpPr>
        <p:spPr>
          <a:xfrm>
            <a:off x="3272809" y="4457963"/>
            <a:ext cx="5128181" cy="1397360"/>
          </a:xfrm>
          <a:prstGeom prst="rect">
            <a:avLst/>
          </a:prstGeom>
          <a:noFill/>
        </p:spPr>
        <p:txBody>
          <a:bodyPr wrap="square" lIns="108000" tIns="46800" rIns="108000" bIns="46800" rtlCol="0">
            <a:noAutofit/>
          </a:bodyPr>
          <a:lstStyle/>
          <a:p>
            <a:r>
              <a:rPr lang="en-US" sz="1600" b="1" dirty="0"/>
              <a:t>“Intellectual growth should commence at birth and cease only at death.”</a:t>
            </a:r>
          </a:p>
          <a:p>
            <a:endParaRPr lang="en-US" sz="1600" b="1" dirty="0"/>
          </a:p>
          <a:p>
            <a:r>
              <a:rPr lang="en-US" sz="1600" b="1" dirty="0"/>
              <a:t>Albert Einstein</a:t>
            </a:r>
          </a:p>
        </p:txBody>
      </p:sp>
      <p:pic>
        <p:nvPicPr>
          <p:cNvPr id="7" name="Picture 6" descr="A person with a mustache&#10;&#10;Description automatically generated with medium confidence">
            <a:extLst>
              <a:ext uri="{FF2B5EF4-FFF2-40B4-BE49-F238E27FC236}">
                <a16:creationId xmlns:a16="http://schemas.microsoft.com/office/drawing/2014/main" id="{E36FE4D0-23C3-4C60-A5D6-C8271AFF96DC}"/>
              </a:ext>
            </a:extLst>
          </p:cNvPr>
          <p:cNvPicPr>
            <a:picLocks noChangeAspect="1"/>
          </p:cNvPicPr>
          <p:nvPr/>
        </p:nvPicPr>
        <p:blipFill>
          <a:blip r:embed="rId2"/>
          <a:stretch>
            <a:fillRect/>
          </a:stretch>
        </p:blipFill>
        <p:spPr>
          <a:xfrm>
            <a:off x="6309183" y="5005045"/>
            <a:ext cx="1362096" cy="1700556"/>
          </a:xfrm>
          <a:prstGeom prst="rect">
            <a:avLst/>
          </a:prstGeom>
        </p:spPr>
      </p:pic>
    </p:spTree>
    <p:extLst>
      <p:ext uri="{BB962C8B-B14F-4D97-AF65-F5344CB8AC3E}">
        <p14:creationId xmlns:p14="http://schemas.microsoft.com/office/powerpoint/2010/main" val="19543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118</a:t>
            </a:fld>
            <a:endParaRPr lang="de-DE"/>
          </a:p>
        </p:txBody>
      </p:sp>
      <p:grpSp>
        <p:nvGrpSpPr>
          <p:cNvPr id="15" name="Group 14">
            <a:extLst>
              <a:ext uri="{FF2B5EF4-FFF2-40B4-BE49-F238E27FC236}">
                <a16:creationId xmlns:a16="http://schemas.microsoft.com/office/drawing/2014/main" id="{E33D9985-C4DF-487D-9178-896D26D0AA7D}"/>
              </a:ext>
            </a:extLst>
          </p:cNvPr>
          <p:cNvGrpSpPr/>
          <p:nvPr/>
        </p:nvGrpSpPr>
        <p:grpSpPr>
          <a:xfrm>
            <a:off x="4823376" y="152377"/>
            <a:ext cx="4133069" cy="1406606"/>
            <a:chOff x="3832717" y="-594625"/>
            <a:chExt cx="4133069" cy="1406606"/>
          </a:xfrm>
        </p:grpSpPr>
        <p:sp>
          <p:nvSpPr>
            <p:cNvPr id="16" name="Rectangle: Top Corners Rounded 15">
              <a:extLst>
                <a:ext uri="{FF2B5EF4-FFF2-40B4-BE49-F238E27FC236}">
                  <a16:creationId xmlns:a16="http://schemas.microsoft.com/office/drawing/2014/main" id="{628122E0-9ABB-4CA5-AF62-9C1DF7BEB7E0}"/>
                </a:ext>
              </a:extLst>
            </p:cNvPr>
            <p:cNvSpPr/>
            <p:nvPr/>
          </p:nvSpPr>
          <p:spPr>
            <a:xfrm rot="5400000">
              <a:off x="5195949" y="-1957857"/>
              <a:ext cx="1406606" cy="413306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Top Corners Rounded 4">
              <a:extLst>
                <a:ext uri="{FF2B5EF4-FFF2-40B4-BE49-F238E27FC236}">
                  <a16:creationId xmlns:a16="http://schemas.microsoft.com/office/drawing/2014/main" id="{FC7A6956-78D5-4780-98F0-6643CDB929E8}"/>
                </a:ext>
              </a:extLst>
            </p:cNvPr>
            <p:cNvSpPr txBox="1"/>
            <p:nvPr/>
          </p:nvSpPr>
          <p:spPr>
            <a:xfrm>
              <a:off x="3867050" y="-525961"/>
              <a:ext cx="4064404" cy="1269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85750" lvl="0" indent="-285750">
                <a:buFont typeface="Arial" panose="020B0604020202020204" pitchFamily="34" charset="0"/>
                <a:buChar char="•"/>
              </a:pPr>
              <a:r>
                <a:rPr lang="en-US" dirty="0"/>
                <a:t>Justify credit decision</a:t>
              </a:r>
            </a:p>
            <a:p>
              <a:pPr marL="285750" lvl="0" indent="-285750">
                <a:buFont typeface="Arial" panose="020B0604020202020204" pitchFamily="34" charset="0"/>
                <a:buChar char="•"/>
              </a:pPr>
              <a:r>
                <a:rPr lang="en-US" dirty="0"/>
                <a:t>Dealing with loan rejection</a:t>
              </a:r>
            </a:p>
            <a:p>
              <a:pPr marL="285750" lvl="0" indent="-285750">
                <a:buFont typeface="Arial" panose="020B0604020202020204" pitchFamily="34" charset="0"/>
                <a:buChar char="•"/>
              </a:pPr>
              <a:r>
                <a:rPr lang="en-US" dirty="0"/>
                <a:t>Recovery</a:t>
              </a:r>
            </a:p>
          </p:txBody>
        </p:sp>
      </p:grpSp>
      <p:grpSp>
        <p:nvGrpSpPr>
          <p:cNvPr id="12" name="Group 11">
            <a:extLst>
              <a:ext uri="{FF2B5EF4-FFF2-40B4-BE49-F238E27FC236}">
                <a16:creationId xmlns:a16="http://schemas.microsoft.com/office/drawing/2014/main" id="{7ADDAE1F-9709-413E-A754-7BD5C2C40CD2}"/>
              </a:ext>
            </a:extLst>
          </p:cNvPr>
          <p:cNvGrpSpPr/>
          <p:nvPr/>
        </p:nvGrpSpPr>
        <p:grpSpPr>
          <a:xfrm>
            <a:off x="3291402" y="152376"/>
            <a:ext cx="1514808" cy="2164010"/>
            <a:chOff x="0" y="1978695"/>
            <a:chExt cx="1514808" cy="2164010"/>
          </a:xfrm>
        </p:grpSpPr>
        <p:sp>
          <p:nvSpPr>
            <p:cNvPr id="13" name="Arrow: Chevron 12">
              <a:extLst>
                <a:ext uri="{FF2B5EF4-FFF2-40B4-BE49-F238E27FC236}">
                  <a16:creationId xmlns:a16="http://schemas.microsoft.com/office/drawing/2014/main" id="{5E8E77AB-CA26-48DD-ACE4-F2311BE0CB4A}"/>
                </a:ext>
              </a:extLst>
            </p:cNvPr>
            <p:cNvSpPr/>
            <p:nvPr/>
          </p:nvSpPr>
          <p:spPr>
            <a:xfrm rot="5400000">
              <a:off x="-324601" y="2303296"/>
              <a:ext cx="2164010" cy="1514807"/>
            </a:xfrm>
            <a:prstGeom prst="chevron">
              <a:avLst/>
            </a:prstGeom>
            <a:solidFill>
              <a:srgbClr val="FFFF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B8B84F63-8830-482E-9595-B1D50DE5E5A4}"/>
                </a:ext>
              </a:extLst>
            </p:cNvPr>
            <p:cNvSpPr txBox="1"/>
            <p:nvPr/>
          </p:nvSpPr>
          <p:spPr>
            <a:xfrm>
              <a:off x="1" y="2736099"/>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Approval &amp; Disbursement</a:t>
              </a:r>
            </a:p>
          </p:txBody>
        </p:sp>
      </p:gr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4683330" y="2623473"/>
            <a:ext cx="2660150" cy="370002"/>
          </a:xfrm>
          <a:prstGeom prst="rect">
            <a:avLst/>
          </a:prstGeom>
          <a:noFill/>
        </p:spPr>
        <p:txBody>
          <a:bodyPr wrap="none" lIns="108000" tIns="46800" rIns="108000" bIns="46800" rtlCol="0">
            <a:noAutofit/>
          </a:bodyPr>
          <a:lstStyle/>
          <a:p>
            <a:r>
              <a:rPr lang="de-DE" sz="2000" dirty="0"/>
              <a:t>What </a:t>
            </a:r>
            <a:r>
              <a:rPr lang="de-DE" sz="2000" dirty="0" err="1"/>
              <a:t>is</a:t>
            </a:r>
            <a:r>
              <a:rPr lang="de-DE" sz="2000" dirty="0"/>
              <a:t> </a:t>
            </a:r>
            <a:r>
              <a:rPr lang="de-DE" sz="2000" dirty="0" err="1"/>
              <a:t>Negotiation</a:t>
            </a:r>
            <a:r>
              <a:rPr lang="de-DE" sz="2000" dirty="0"/>
              <a:t> ?</a:t>
            </a:r>
            <a:endParaRPr lang="en-US" sz="2000" dirty="0"/>
          </a:p>
        </p:txBody>
      </p:sp>
      <mc:AlternateContent xmlns:mc="http://schemas.openxmlformats.org/markup-compatibility/2006">
        <mc:Choice xmlns:am3d="http://schemas.microsoft.com/office/drawing/2017/model3d" Requires="am3d">
          <p:graphicFrame>
            <p:nvGraphicFramePr>
              <p:cNvPr id="7" name="3D Model 6" descr="Handshake">
                <a:extLst>
                  <a:ext uri="{FF2B5EF4-FFF2-40B4-BE49-F238E27FC236}">
                    <a16:creationId xmlns:a16="http://schemas.microsoft.com/office/drawing/2014/main" id="{C55EB859-8F3E-43EB-B4DA-87CDD082709D}"/>
                  </a:ext>
                </a:extLst>
              </p:cNvPr>
              <p:cNvGraphicFramePr>
                <a:graphicFrameLocks noChangeAspect="1"/>
              </p:cNvGraphicFramePr>
              <p:nvPr/>
            </p:nvGraphicFramePr>
            <p:xfrm>
              <a:off x="4396058" y="3230741"/>
              <a:ext cx="3430861" cy="1340031"/>
            </p:xfrm>
            <a:graphic>
              <a:graphicData uri="http://schemas.microsoft.com/office/drawing/2017/model3d">
                <am3d:model3d r:embed="rId2">
                  <am3d:spPr>
                    <a:xfrm>
                      <a:off x="0" y="0"/>
                      <a:ext cx="3430861" cy="1340031"/>
                    </a:xfrm>
                    <a:prstGeom prst="rect">
                      <a:avLst/>
                    </a:prstGeom>
                  </am3d:spPr>
                  <am3d:camera>
                    <am3d:pos x="0" y="0" z="52002578"/>
                    <am3d:up dx="0" dy="36000000" dz="0"/>
                    <am3d:lookAt x="0" y="0" z="0"/>
                    <am3d:perspective fov="2700000"/>
                  </am3d:camera>
                  <am3d:trans>
                    <am3d:meterPerModelUnit n="20063" d="1000000"/>
                    <am3d:preTrans dx="15833" dy="-6963336" dz="-42949"/>
                    <am3d:scale>
                      <am3d:sx n="1000000" d="1000000"/>
                      <am3d:sy n="1000000" d="1000000"/>
                      <am3d:sz n="1000000" d="1000000"/>
                    </am3d:scale>
                    <am3d:rot/>
                    <am3d:postTrans dx="0" dy="0" dz="0"/>
                  </am3d:trans>
                  <am3d:raster rName="Office3DRenderer" rVer="16.0.8326">
                    <am3d:blip r:embed="rId3"/>
                  </am3d:raster>
                  <am3d:objViewport viewportSz="39250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andshake">
                <a:extLst>
                  <a:ext uri="{FF2B5EF4-FFF2-40B4-BE49-F238E27FC236}">
                    <a16:creationId xmlns:a16="http://schemas.microsoft.com/office/drawing/2014/main" id="{C55EB859-8F3E-43EB-B4DA-87CDD082709D}"/>
                  </a:ext>
                </a:extLst>
              </p:cNvPr>
              <p:cNvPicPr>
                <a:picLocks noGrp="1" noRot="1" noChangeAspect="1" noMove="1" noResize="1" noEditPoints="1" noAdjustHandles="1" noChangeArrowheads="1" noChangeShapeType="1" noCrop="1"/>
              </p:cNvPicPr>
              <p:nvPr/>
            </p:nvPicPr>
            <p:blipFill>
              <a:blip r:embed="rId3"/>
              <a:stretch>
                <a:fillRect/>
              </a:stretch>
            </p:blipFill>
            <p:spPr>
              <a:xfrm>
                <a:off x="4396058" y="3230741"/>
                <a:ext cx="3430861" cy="1340031"/>
              </a:xfrm>
              <a:prstGeom prst="rect">
                <a:avLst/>
              </a:prstGeom>
            </p:spPr>
          </p:pic>
        </mc:Fallback>
      </mc:AlternateContent>
      <p:sp>
        <p:nvSpPr>
          <p:cNvPr id="8" name="TextBox 7">
            <a:extLst>
              <a:ext uri="{FF2B5EF4-FFF2-40B4-BE49-F238E27FC236}">
                <a16:creationId xmlns:a16="http://schemas.microsoft.com/office/drawing/2014/main" id="{4E3253DA-1FDE-4179-803B-FE46A3E39F38}"/>
              </a:ext>
            </a:extLst>
          </p:cNvPr>
          <p:cNvSpPr txBox="1"/>
          <p:nvPr/>
        </p:nvSpPr>
        <p:spPr>
          <a:xfrm>
            <a:off x="3263638" y="4747232"/>
            <a:ext cx="4930220" cy="315179"/>
          </a:xfrm>
          <a:prstGeom prst="rect">
            <a:avLst/>
          </a:prstGeom>
          <a:noFill/>
        </p:spPr>
        <p:txBody>
          <a:bodyPr wrap="none" lIns="108000" tIns="46800" rIns="108000" bIns="46800" rtlCol="0">
            <a:noAutofit/>
          </a:bodyPr>
          <a:lstStyle/>
          <a:p>
            <a:r>
              <a:rPr lang="de-DE" sz="1600" dirty="0" err="1"/>
              <a:t>Two</a:t>
            </a:r>
            <a:r>
              <a:rPr lang="de-DE" sz="1600" dirty="0"/>
              <a:t> </a:t>
            </a:r>
            <a:r>
              <a:rPr lang="de-DE" sz="1600" dirty="0" err="1"/>
              <a:t>or</a:t>
            </a:r>
            <a:r>
              <a:rPr lang="de-DE" sz="1600" dirty="0"/>
              <a:t> </a:t>
            </a:r>
            <a:r>
              <a:rPr lang="de-DE" sz="1600" dirty="0" err="1"/>
              <a:t>more</a:t>
            </a:r>
            <a:r>
              <a:rPr lang="de-DE" sz="1600" dirty="0"/>
              <a:t> </a:t>
            </a:r>
            <a:r>
              <a:rPr lang="de-DE" sz="1600" dirty="0" err="1"/>
              <a:t>parties</a:t>
            </a:r>
            <a:r>
              <a:rPr lang="de-DE" sz="1600" dirty="0"/>
              <a:t> </a:t>
            </a:r>
            <a:r>
              <a:rPr lang="de-DE" sz="1600" dirty="0" err="1"/>
              <a:t>try</a:t>
            </a:r>
            <a:r>
              <a:rPr lang="de-DE" sz="1600" dirty="0"/>
              <a:t> </a:t>
            </a:r>
            <a:r>
              <a:rPr lang="de-DE" sz="1600" dirty="0" err="1"/>
              <a:t>to</a:t>
            </a:r>
            <a:r>
              <a:rPr lang="de-DE" sz="1600" dirty="0"/>
              <a:t> find a mutual </a:t>
            </a:r>
            <a:r>
              <a:rPr lang="de-DE" sz="1600" dirty="0" err="1"/>
              <a:t>convenient</a:t>
            </a:r>
            <a:r>
              <a:rPr lang="de-DE" sz="1600" dirty="0"/>
              <a:t> </a:t>
            </a:r>
            <a:r>
              <a:rPr lang="de-DE" sz="1600" dirty="0" err="1"/>
              <a:t>solution</a:t>
            </a:r>
            <a:endParaRPr lang="en-US" sz="1600" dirty="0"/>
          </a:p>
        </p:txBody>
      </p:sp>
    </p:spTree>
    <p:extLst>
      <p:ext uri="{BB962C8B-B14F-4D97-AF65-F5344CB8AC3E}">
        <p14:creationId xmlns:p14="http://schemas.microsoft.com/office/powerpoint/2010/main" val="13111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119</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4918104" y="330738"/>
            <a:ext cx="1822061" cy="442259"/>
          </a:xfrm>
          <a:prstGeom prst="rect">
            <a:avLst/>
          </a:prstGeom>
          <a:noFill/>
        </p:spPr>
        <p:txBody>
          <a:bodyPr wrap="none" lIns="108000" tIns="46800" rIns="108000" bIns="46800" rtlCol="0">
            <a:noAutofit/>
          </a:bodyPr>
          <a:lstStyle/>
          <a:p>
            <a:r>
              <a:rPr lang="de-DE" sz="2400" dirty="0" err="1"/>
              <a:t>Negotiation</a:t>
            </a:r>
            <a:r>
              <a:rPr lang="de-DE" sz="2400" dirty="0"/>
              <a:t> </a:t>
            </a:r>
            <a:endParaRPr lang="en-US" sz="2400" dirty="0"/>
          </a:p>
        </p:txBody>
      </p:sp>
      <mc:AlternateContent xmlns:mc="http://schemas.openxmlformats.org/markup-compatibility/2006">
        <mc:Choice xmlns:am3d="http://schemas.microsoft.com/office/drawing/2017/model3d" Requires="am3d">
          <p:graphicFrame>
            <p:nvGraphicFramePr>
              <p:cNvPr id="7" name="3D Model 6" descr="Handshake">
                <a:extLst>
                  <a:ext uri="{FF2B5EF4-FFF2-40B4-BE49-F238E27FC236}">
                    <a16:creationId xmlns:a16="http://schemas.microsoft.com/office/drawing/2014/main" id="{C55EB859-8F3E-43EB-B4DA-87CDD082709D}"/>
                  </a:ext>
                </a:extLst>
              </p:cNvPr>
              <p:cNvGraphicFramePr>
                <a:graphicFrameLocks noChangeAspect="1"/>
              </p:cNvGraphicFramePr>
              <p:nvPr/>
            </p:nvGraphicFramePr>
            <p:xfrm>
              <a:off x="4449244" y="861307"/>
              <a:ext cx="2909714" cy="1136482"/>
            </p:xfrm>
            <a:graphic>
              <a:graphicData uri="http://schemas.microsoft.com/office/drawing/2017/model3d">
                <am3d:model3d r:embed="rId2">
                  <am3d:spPr>
                    <a:xfrm>
                      <a:off x="0" y="0"/>
                      <a:ext cx="2909714" cy="1136482"/>
                    </a:xfrm>
                    <a:prstGeom prst="rect">
                      <a:avLst/>
                    </a:prstGeom>
                  </am3d:spPr>
                  <am3d:camera>
                    <am3d:pos x="0" y="0" z="52002578"/>
                    <am3d:up dx="0" dy="36000000" dz="0"/>
                    <am3d:lookAt x="0" y="0" z="0"/>
                    <am3d:perspective fov="2700000"/>
                  </am3d:camera>
                  <am3d:trans>
                    <am3d:meterPerModelUnit n="20063" d="1000000"/>
                    <am3d:preTrans dx="15833" dy="-6963336" dz="-42949"/>
                    <am3d:scale>
                      <am3d:sx n="1000000" d="1000000"/>
                      <am3d:sy n="1000000" d="1000000"/>
                      <am3d:sz n="1000000" d="1000000"/>
                    </am3d:scale>
                    <am3d:rot/>
                    <am3d:postTrans dx="0" dy="0" dz="0"/>
                  </am3d:trans>
                  <am3d:raster rName="Office3DRenderer" rVer="16.0.8326">
                    <am3d:blip r:embed="rId3"/>
                  </am3d:raster>
                  <am3d:objViewport viewportSz="32526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andshake">
                <a:extLst>
                  <a:ext uri="{FF2B5EF4-FFF2-40B4-BE49-F238E27FC236}">
                    <a16:creationId xmlns:a16="http://schemas.microsoft.com/office/drawing/2014/main" id="{C55EB859-8F3E-43EB-B4DA-87CDD082709D}"/>
                  </a:ext>
                </a:extLst>
              </p:cNvPr>
              <p:cNvPicPr>
                <a:picLocks noGrp="1" noRot="1" noChangeAspect="1" noMove="1" noResize="1" noEditPoints="1" noAdjustHandles="1" noChangeArrowheads="1" noChangeShapeType="1" noCrop="1"/>
              </p:cNvPicPr>
              <p:nvPr/>
            </p:nvPicPr>
            <p:blipFill>
              <a:blip r:embed="rId3"/>
              <a:stretch>
                <a:fillRect/>
              </a:stretch>
            </p:blipFill>
            <p:spPr>
              <a:xfrm>
                <a:off x="4449244" y="861307"/>
                <a:ext cx="2909714" cy="1136482"/>
              </a:xfrm>
              <a:prstGeom prst="rect">
                <a:avLst/>
              </a:prstGeom>
            </p:spPr>
          </p:pic>
        </mc:Fallback>
      </mc:AlternateContent>
      <p:sp>
        <p:nvSpPr>
          <p:cNvPr id="8" name="TextBox 7">
            <a:extLst>
              <a:ext uri="{FF2B5EF4-FFF2-40B4-BE49-F238E27FC236}">
                <a16:creationId xmlns:a16="http://schemas.microsoft.com/office/drawing/2014/main" id="{4E3253DA-1FDE-4179-803B-FE46A3E39F38}"/>
              </a:ext>
            </a:extLst>
          </p:cNvPr>
          <p:cNvSpPr txBox="1"/>
          <p:nvPr/>
        </p:nvSpPr>
        <p:spPr>
          <a:xfrm>
            <a:off x="3367332" y="2356973"/>
            <a:ext cx="5776668" cy="3818830"/>
          </a:xfrm>
          <a:prstGeom prst="rect">
            <a:avLst/>
          </a:prstGeom>
          <a:noFill/>
        </p:spPr>
        <p:txBody>
          <a:bodyPr wrap="square" lIns="108000" tIns="46800" rIns="108000" bIns="46800" rtlCol="0">
            <a:noAutofit/>
          </a:bodyPr>
          <a:lstStyle/>
          <a:p>
            <a:pPr marL="285750" indent="-285750">
              <a:buFont typeface="Arial" panose="020B0604020202020204" pitchFamily="34" charset="0"/>
              <a:buChar char="•"/>
            </a:pPr>
            <a:r>
              <a:rPr lang="de-DE" sz="1600" dirty="0"/>
              <a:t>Elements</a:t>
            </a:r>
          </a:p>
          <a:p>
            <a:r>
              <a:rPr lang="de-DE" sz="1600" dirty="0"/>
              <a:t>		</a:t>
            </a:r>
            <a:r>
              <a:rPr lang="de-DE" sz="1600" dirty="0" err="1"/>
              <a:t>Process</a:t>
            </a:r>
            <a:endParaRPr lang="de-DE" sz="1600" dirty="0"/>
          </a:p>
          <a:p>
            <a:r>
              <a:rPr lang="de-DE" sz="1600" dirty="0"/>
              <a:t>		2 </a:t>
            </a:r>
            <a:r>
              <a:rPr lang="de-DE" sz="1600" dirty="0" err="1"/>
              <a:t>or</a:t>
            </a:r>
            <a:r>
              <a:rPr lang="de-DE" sz="1600" dirty="0"/>
              <a:t> </a:t>
            </a:r>
            <a:r>
              <a:rPr lang="de-DE" sz="1600" dirty="0" err="1"/>
              <a:t>more</a:t>
            </a:r>
            <a:r>
              <a:rPr lang="de-DE" sz="1600" dirty="0"/>
              <a:t> </a:t>
            </a:r>
            <a:r>
              <a:rPr lang="de-DE" sz="1600" dirty="0" err="1"/>
              <a:t>individuals</a:t>
            </a:r>
            <a:endParaRPr lang="de-DE" sz="1600" dirty="0"/>
          </a:p>
          <a:p>
            <a:r>
              <a:rPr lang="de-DE" sz="1600" dirty="0"/>
              <a:t>		Communication</a:t>
            </a:r>
            <a:endParaRPr lang="en-US" sz="1600" dirty="0"/>
          </a:p>
          <a:p>
            <a:r>
              <a:rPr lang="en-US" sz="1600" dirty="0"/>
              <a:t>		Different interests / objectives</a:t>
            </a:r>
          </a:p>
          <a:p>
            <a:endParaRPr lang="en-US" sz="1600" dirty="0"/>
          </a:p>
          <a:p>
            <a:pPr marL="285750" indent="-285750">
              <a:buFont typeface="Arial" panose="020B0604020202020204" pitchFamily="34" charset="0"/>
              <a:buChar char="•"/>
            </a:pPr>
            <a:r>
              <a:rPr lang="en-US" sz="1600" dirty="0"/>
              <a:t>Option of more than 1 outcome</a:t>
            </a:r>
          </a:p>
          <a:p>
            <a:pPr marL="285750" indent="-285750">
              <a:buFont typeface="Arial" panose="020B0604020202020204" pitchFamily="34" charset="0"/>
              <a:buChar char="•"/>
            </a:pPr>
            <a:r>
              <a:rPr lang="en-US" sz="1600" dirty="0"/>
              <a:t>Result is uncertain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Success = Acceptable outcome (for all parties)</a:t>
            </a:r>
            <a:endParaRPr lang="de-DE" sz="1600" dirty="0"/>
          </a:p>
        </p:txBody>
      </p:sp>
    </p:spTree>
    <p:extLst>
      <p:ext uri="{BB962C8B-B14F-4D97-AF65-F5344CB8AC3E}">
        <p14:creationId xmlns:p14="http://schemas.microsoft.com/office/powerpoint/2010/main" val="24612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574E4-AD0E-45E3-B720-939CC115ED84}"/>
              </a:ext>
            </a:extLst>
          </p:cNvPr>
          <p:cNvSpPr>
            <a:spLocks noGrp="1"/>
          </p:cNvSpPr>
          <p:nvPr>
            <p:ph type="sldNum" sz="quarter" idx="12"/>
          </p:nvPr>
        </p:nvSpPr>
        <p:spPr/>
        <p:txBody>
          <a:bodyPr/>
          <a:lstStyle/>
          <a:p>
            <a:fld id="{84FDC53A-3975-DE4E-9A2C-B3DD4C55E4D4}" type="slidenum">
              <a:rPr lang="de-DE" smtClean="0"/>
              <a:pPr/>
              <a:t>12</a:t>
            </a:fld>
            <a:endParaRPr lang="de-DE"/>
          </a:p>
        </p:txBody>
      </p:sp>
      <p:pic>
        <p:nvPicPr>
          <p:cNvPr id="4" name="Picture 3" descr="A picture containing text, clipart&#10;&#10;Description automatically generated">
            <a:extLst>
              <a:ext uri="{FF2B5EF4-FFF2-40B4-BE49-F238E27FC236}">
                <a16:creationId xmlns:a16="http://schemas.microsoft.com/office/drawing/2014/main" id="{DFA638F5-9FAB-4A4B-95A5-B2CD3D642B78}"/>
              </a:ext>
            </a:extLst>
          </p:cNvPr>
          <p:cNvPicPr>
            <a:picLocks noChangeAspect="1"/>
          </p:cNvPicPr>
          <p:nvPr/>
        </p:nvPicPr>
        <p:blipFill>
          <a:blip r:embed="rId2"/>
          <a:stretch>
            <a:fillRect/>
          </a:stretch>
        </p:blipFill>
        <p:spPr>
          <a:xfrm>
            <a:off x="2269405" y="6317068"/>
            <a:ext cx="1689853" cy="490057"/>
          </a:xfrm>
          <a:prstGeom prst="rect">
            <a:avLst/>
          </a:prstGeom>
        </p:spPr>
      </p:pic>
      <p:sp>
        <p:nvSpPr>
          <p:cNvPr id="6" name="TextBox 5">
            <a:extLst>
              <a:ext uri="{FF2B5EF4-FFF2-40B4-BE49-F238E27FC236}">
                <a16:creationId xmlns:a16="http://schemas.microsoft.com/office/drawing/2014/main" id="{7A25ABC3-D164-4EDA-B457-9CEFB9884E7C}"/>
              </a:ext>
            </a:extLst>
          </p:cNvPr>
          <p:cNvSpPr txBox="1"/>
          <p:nvPr/>
        </p:nvSpPr>
        <p:spPr>
          <a:xfrm>
            <a:off x="1421091" y="396909"/>
            <a:ext cx="6301818" cy="490193"/>
          </a:xfrm>
          <a:prstGeom prst="rect">
            <a:avLst/>
          </a:prstGeom>
          <a:noFill/>
        </p:spPr>
        <p:txBody>
          <a:bodyPr wrap="none" lIns="108000" tIns="46800" rIns="108000" bIns="46800" rtlCol="0">
            <a:noAutofit/>
          </a:bodyPr>
          <a:lstStyle/>
          <a:p>
            <a:r>
              <a:rPr lang="de-DE" sz="2800" dirty="0"/>
              <a:t>Challenges </a:t>
            </a:r>
            <a:r>
              <a:rPr lang="de-DE" sz="2800" dirty="0" err="1"/>
              <a:t>surrounding</a:t>
            </a:r>
            <a:r>
              <a:rPr lang="de-DE" sz="2800" dirty="0"/>
              <a:t> MSME </a:t>
            </a:r>
            <a:r>
              <a:rPr lang="de-DE" sz="2800" dirty="0" err="1"/>
              <a:t>lending</a:t>
            </a:r>
            <a:endParaRPr lang="de-DE" sz="2800" dirty="0"/>
          </a:p>
        </p:txBody>
      </p:sp>
      <p:sp>
        <p:nvSpPr>
          <p:cNvPr id="7" name="Isosceles Triangle 6">
            <a:extLst>
              <a:ext uri="{FF2B5EF4-FFF2-40B4-BE49-F238E27FC236}">
                <a16:creationId xmlns:a16="http://schemas.microsoft.com/office/drawing/2014/main" id="{299C5AA4-89BB-44F9-8FB4-85F7F9D4DDBE}"/>
              </a:ext>
            </a:extLst>
          </p:cNvPr>
          <p:cNvSpPr/>
          <p:nvPr/>
        </p:nvSpPr>
        <p:spPr>
          <a:xfrm rot="10800000">
            <a:off x="6143138" y="3227710"/>
            <a:ext cx="1683245" cy="225517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299E6FD5-0BB4-4121-870B-D8454C2A14EA}"/>
              </a:ext>
            </a:extLst>
          </p:cNvPr>
          <p:cNvSpPr txBox="1"/>
          <p:nvPr/>
        </p:nvSpPr>
        <p:spPr>
          <a:xfrm>
            <a:off x="369001" y="1004007"/>
            <a:ext cx="8197950" cy="1200329"/>
          </a:xfrm>
          <a:prstGeom prst="rect">
            <a:avLst/>
          </a:prstGeom>
          <a:noFill/>
        </p:spPr>
        <p:txBody>
          <a:bodyPr wrap="square">
            <a:spAutoFit/>
          </a:bodyPr>
          <a:lstStyle/>
          <a:p>
            <a:pPr marL="285750" indent="-285750">
              <a:buFont typeface="Arial" panose="020B0604020202020204" pitchFamily="34" charset="0"/>
              <a:buChar char="•"/>
            </a:pPr>
            <a:r>
              <a:rPr lang="de-DE" dirty="0"/>
              <a:t>An </a:t>
            </a:r>
            <a:r>
              <a:rPr lang="de-DE" dirty="0" err="1"/>
              <a:t>estimate</a:t>
            </a:r>
            <a:r>
              <a:rPr lang="de-DE" dirty="0"/>
              <a:t> </a:t>
            </a:r>
            <a:r>
              <a:rPr lang="de-DE" dirty="0" err="1"/>
              <a:t>of</a:t>
            </a:r>
            <a:r>
              <a:rPr lang="de-DE" dirty="0"/>
              <a:t> 60% </a:t>
            </a:r>
            <a:r>
              <a:rPr lang="de-DE" dirty="0" err="1"/>
              <a:t>of</a:t>
            </a:r>
            <a:r>
              <a:rPr lang="de-DE" dirty="0"/>
              <a:t> </a:t>
            </a:r>
            <a:r>
              <a:rPr lang="de-DE" dirty="0" err="1"/>
              <a:t>the</a:t>
            </a:r>
            <a:r>
              <a:rPr lang="de-DE" dirty="0"/>
              <a:t> </a:t>
            </a:r>
            <a:r>
              <a:rPr lang="de-DE" dirty="0" err="1"/>
              <a:t>worlds</a:t>
            </a:r>
            <a:r>
              <a:rPr lang="de-DE" dirty="0"/>
              <a:t> </a:t>
            </a:r>
            <a:r>
              <a:rPr lang="de-DE" dirty="0" err="1"/>
              <a:t>population</a:t>
            </a:r>
            <a:r>
              <a:rPr lang="de-DE" dirty="0"/>
              <a:t> </a:t>
            </a:r>
            <a:r>
              <a:rPr lang="de-DE" dirty="0" err="1"/>
              <a:t>participates</a:t>
            </a:r>
            <a:r>
              <a:rPr lang="de-DE" dirty="0"/>
              <a:t> in </a:t>
            </a:r>
            <a:r>
              <a:rPr lang="de-DE" dirty="0" err="1"/>
              <a:t>the</a:t>
            </a:r>
            <a:r>
              <a:rPr lang="de-DE" dirty="0"/>
              <a:t> informal </a:t>
            </a:r>
            <a:r>
              <a:rPr lang="de-DE" dirty="0" err="1"/>
              <a:t>sector</a:t>
            </a:r>
            <a:endParaRPr lang="de-DE" dirty="0"/>
          </a:p>
          <a:p>
            <a:pPr marL="285750" indent="-285750">
              <a:buFont typeface="Arial" panose="020B0604020202020204" pitchFamily="34" charset="0"/>
              <a:buChar char="•"/>
            </a:pPr>
            <a:r>
              <a:rPr lang="de-DE" dirty="0"/>
              <a:t>Shift </a:t>
            </a:r>
            <a:r>
              <a:rPr lang="de-DE" dirty="0" err="1"/>
              <a:t>from</a:t>
            </a:r>
            <a:r>
              <a:rPr lang="de-DE" dirty="0"/>
              <a:t> informal </a:t>
            </a:r>
            <a:r>
              <a:rPr lang="de-DE" dirty="0" err="1"/>
              <a:t>to</a:t>
            </a:r>
            <a:r>
              <a:rPr lang="de-DE" dirty="0"/>
              <a:t> formal </a:t>
            </a:r>
            <a:r>
              <a:rPr lang="de-DE" dirty="0" err="1"/>
              <a:t>benefits</a:t>
            </a:r>
            <a:r>
              <a:rPr lang="de-DE" dirty="0"/>
              <a:t> </a:t>
            </a:r>
            <a:r>
              <a:rPr lang="de-DE" dirty="0" err="1"/>
              <a:t>everyone</a:t>
            </a:r>
            <a:r>
              <a:rPr lang="de-DE" dirty="0"/>
              <a:t> (Countries, Share-/Stakeholders, </a:t>
            </a:r>
            <a:r>
              <a:rPr lang="de-DE" dirty="0" err="1"/>
              <a:t>Employees</a:t>
            </a:r>
            <a:r>
              <a:rPr lang="de-DE" dirty="0"/>
              <a:t>, </a:t>
            </a:r>
            <a:r>
              <a:rPr lang="de-DE" dirty="0" err="1"/>
              <a:t>collaborating</a:t>
            </a:r>
            <a:r>
              <a:rPr lang="de-DE" dirty="0"/>
              <a:t> </a:t>
            </a:r>
            <a:r>
              <a:rPr lang="de-DE" dirty="0" err="1"/>
              <a:t>business</a:t>
            </a:r>
            <a:r>
              <a:rPr lang="de-DE" dirty="0"/>
              <a:t> </a:t>
            </a:r>
            <a:r>
              <a:rPr lang="de-DE" dirty="0" err="1"/>
              <a:t>partner</a:t>
            </a:r>
            <a:r>
              <a:rPr lang="de-DE" dirty="0"/>
              <a:t>)</a:t>
            </a:r>
          </a:p>
        </p:txBody>
      </p:sp>
      <p:sp>
        <p:nvSpPr>
          <p:cNvPr id="9" name="TextBox 8">
            <a:extLst>
              <a:ext uri="{FF2B5EF4-FFF2-40B4-BE49-F238E27FC236}">
                <a16:creationId xmlns:a16="http://schemas.microsoft.com/office/drawing/2014/main" id="{6DE8B9ED-527F-4ED9-9623-B19042135F82}"/>
              </a:ext>
            </a:extLst>
          </p:cNvPr>
          <p:cNvSpPr txBox="1"/>
          <p:nvPr/>
        </p:nvSpPr>
        <p:spPr>
          <a:xfrm>
            <a:off x="166671" y="2875081"/>
            <a:ext cx="651163" cy="2096414"/>
          </a:xfrm>
          <a:prstGeom prst="rect">
            <a:avLst/>
          </a:prstGeom>
          <a:noFill/>
        </p:spPr>
        <p:txBody>
          <a:bodyPr vert="wordArtVert" wrap="none" lIns="108000" tIns="46800" rIns="108000" bIns="46800" rtlCol="0">
            <a:noAutofit/>
          </a:bodyPr>
          <a:lstStyle/>
          <a:p>
            <a:r>
              <a:rPr lang="de-DE" sz="2800" dirty="0"/>
              <a:t>MSME</a:t>
            </a:r>
            <a:endParaRPr lang="en-US" sz="1400" dirty="0"/>
          </a:p>
        </p:txBody>
      </p:sp>
      <p:sp>
        <p:nvSpPr>
          <p:cNvPr id="10" name="Isosceles Triangle 9">
            <a:extLst>
              <a:ext uri="{FF2B5EF4-FFF2-40B4-BE49-F238E27FC236}">
                <a16:creationId xmlns:a16="http://schemas.microsoft.com/office/drawing/2014/main" id="{05B84731-6479-4CC8-96F4-1766651D94FB}"/>
              </a:ext>
            </a:extLst>
          </p:cNvPr>
          <p:cNvSpPr/>
          <p:nvPr/>
        </p:nvSpPr>
        <p:spPr>
          <a:xfrm>
            <a:off x="3885707" y="3228655"/>
            <a:ext cx="1683245" cy="225517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Isosceles Triangle 10">
            <a:extLst>
              <a:ext uri="{FF2B5EF4-FFF2-40B4-BE49-F238E27FC236}">
                <a16:creationId xmlns:a16="http://schemas.microsoft.com/office/drawing/2014/main" id="{18636EE9-9364-4674-8024-AE99B9235D72}"/>
              </a:ext>
            </a:extLst>
          </p:cNvPr>
          <p:cNvSpPr/>
          <p:nvPr/>
        </p:nvSpPr>
        <p:spPr>
          <a:xfrm>
            <a:off x="1620065" y="3227710"/>
            <a:ext cx="1683245" cy="225517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A0B8B495-3A37-42E8-A5DA-3DACE12EA489}"/>
              </a:ext>
            </a:extLst>
          </p:cNvPr>
          <p:cNvSpPr txBox="1"/>
          <p:nvPr/>
        </p:nvSpPr>
        <p:spPr>
          <a:xfrm>
            <a:off x="749068" y="2781803"/>
            <a:ext cx="515318" cy="2849858"/>
          </a:xfrm>
          <a:prstGeom prst="rect">
            <a:avLst/>
          </a:prstGeom>
          <a:noFill/>
        </p:spPr>
        <p:txBody>
          <a:bodyPr vert="wordArtVert" wrap="none" lIns="108000" tIns="46800" rIns="108000" bIns="46800" rtlCol="0">
            <a:noAutofit/>
          </a:bodyPr>
          <a:lstStyle/>
          <a:p>
            <a:r>
              <a:rPr lang="de-DE" sz="1400" dirty="0"/>
              <a:t>Age</a:t>
            </a:r>
            <a:r>
              <a:rPr lang="en-US" sz="1400" dirty="0"/>
              <a:t> &amp; Growth</a:t>
            </a:r>
            <a:endParaRPr lang="de-DE" sz="1400" dirty="0"/>
          </a:p>
        </p:txBody>
      </p:sp>
      <p:sp>
        <p:nvSpPr>
          <p:cNvPr id="13" name="TextBox 12">
            <a:extLst>
              <a:ext uri="{FF2B5EF4-FFF2-40B4-BE49-F238E27FC236}">
                <a16:creationId xmlns:a16="http://schemas.microsoft.com/office/drawing/2014/main" id="{2AA7D29B-9DF9-41B6-B122-96DF24F72EDF}"/>
              </a:ext>
            </a:extLst>
          </p:cNvPr>
          <p:cNvSpPr txBox="1"/>
          <p:nvPr/>
        </p:nvSpPr>
        <p:spPr>
          <a:xfrm>
            <a:off x="2004486" y="2875081"/>
            <a:ext cx="914400" cy="297340"/>
          </a:xfrm>
          <a:prstGeom prst="rect">
            <a:avLst/>
          </a:prstGeom>
          <a:noFill/>
        </p:spPr>
        <p:txBody>
          <a:bodyPr wrap="none" lIns="108000" tIns="46800" rIns="108000" bIns="46800" rtlCol="0">
            <a:noAutofit/>
          </a:bodyPr>
          <a:lstStyle/>
          <a:p>
            <a:r>
              <a:rPr lang="de-DE" sz="1200" dirty="0" err="1"/>
              <a:t>Formality</a:t>
            </a:r>
            <a:endParaRPr lang="en-US" sz="1200" dirty="0"/>
          </a:p>
        </p:txBody>
      </p:sp>
      <p:sp>
        <p:nvSpPr>
          <p:cNvPr id="14" name="TextBox 13">
            <a:extLst>
              <a:ext uri="{FF2B5EF4-FFF2-40B4-BE49-F238E27FC236}">
                <a16:creationId xmlns:a16="http://schemas.microsoft.com/office/drawing/2014/main" id="{BEA9089C-D1D2-46C1-81F9-995E6826FDCC}"/>
              </a:ext>
            </a:extLst>
          </p:cNvPr>
          <p:cNvSpPr txBox="1"/>
          <p:nvPr/>
        </p:nvSpPr>
        <p:spPr>
          <a:xfrm>
            <a:off x="4077917" y="2875081"/>
            <a:ext cx="1298823" cy="297340"/>
          </a:xfrm>
          <a:prstGeom prst="rect">
            <a:avLst/>
          </a:prstGeom>
          <a:noFill/>
        </p:spPr>
        <p:txBody>
          <a:bodyPr wrap="none" lIns="108000" tIns="46800" rIns="108000" bIns="46800" rtlCol="0">
            <a:noAutofit/>
          </a:bodyPr>
          <a:lstStyle/>
          <a:p>
            <a:r>
              <a:rPr lang="de-DE" sz="1200" dirty="0" err="1"/>
              <a:t>Professionalism</a:t>
            </a:r>
            <a:endParaRPr lang="en-US" sz="1200" dirty="0"/>
          </a:p>
        </p:txBody>
      </p:sp>
      <p:sp>
        <p:nvSpPr>
          <p:cNvPr id="15" name="TextBox 14">
            <a:extLst>
              <a:ext uri="{FF2B5EF4-FFF2-40B4-BE49-F238E27FC236}">
                <a16:creationId xmlns:a16="http://schemas.microsoft.com/office/drawing/2014/main" id="{DC9D0CBE-DDB3-4A44-BFA9-2A74E814F7A3}"/>
              </a:ext>
            </a:extLst>
          </p:cNvPr>
          <p:cNvSpPr txBox="1"/>
          <p:nvPr/>
        </p:nvSpPr>
        <p:spPr>
          <a:xfrm>
            <a:off x="6223916" y="2875081"/>
            <a:ext cx="1476295" cy="297340"/>
          </a:xfrm>
          <a:prstGeom prst="rect">
            <a:avLst/>
          </a:prstGeom>
          <a:noFill/>
        </p:spPr>
        <p:txBody>
          <a:bodyPr wrap="none" lIns="108000" tIns="46800" rIns="108000" bIns="46800" rtlCol="0">
            <a:noAutofit/>
          </a:bodyPr>
          <a:lstStyle/>
          <a:p>
            <a:r>
              <a:rPr lang="de-DE" sz="1200" dirty="0"/>
              <a:t>Need </a:t>
            </a:r>
            <a:r>
              <a:rPr lang="de-DE" sz="1200" dirty="0" err="1"/>
              <a:t>for</a:t>
            </a:r>
            <a:r>
              <a:rPr lang="de-DE" sz="1200" dirty="0"/>
              <a:t> </a:t>
            </a:r>
            <a:r>
              <a:rPr lang="de-DE" sz="1200" dirty="0" err="1"/>
              <a:t>assistance</a:t>
            </a:r>
            <a:endParaRPr lang="en-US" sz="1200" dirty="0"/>
          </a:p>
        </p:txBody>
      </p:sp>
      <p:pic>
        <p:nvPicPr>
          <p:cNvPr id="17" name="Graphic 16" descr="Court outline">
            <a:extLst>
              <a:ext uri="{FF2B5EF4-FFF2-40B4-BE49-F238E27FC236}">
                <a16:creationId xmlns:a16="http://schemas.microsoft.com/office/drawing/2014/main" id="{EE08FA12-4570-4A8F-AE6E-6D3C22B1EE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1936" y="2383968"/>
            <a:ext cx="559500" cy="559500"/>
          </a:xfrm>
          <a:prstGeom prst="rect">
            <a:avLst/>
          </a:prstGeom>
        </p:spPr>
      </p:pic>
      <p:pic>
        <p:nvPicPr>
          <p:cNvPr id="21" name="Graphic 20" descr="Comment Heart outline">
            <a:extLst>
              <a:ext uri="{FF2B5EF4-FFF2-40B4-BE49-F238E27FC236}">
                <a16:creationId xmlns:a16="http://schemas.microsoft.com/office/drawing/2014/main" id="{572900F8-19C5-4E73-9DE2-EECABE4E18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0104" y="2311406"/>
            <a:ext cx="743919" cy="743919"/>
          </a:xfrm>
          <a:prstGeom prst="rect">
            <a:avLst/>
          </a:prstGeom>
        </p:spPr>
      </p:pic>
      <p:pic>
        <p:nvPicPr>
          <p:cNvPr id="31" name="Graphic 30" descr="Key outline">
            <a:extLst>
              <a:ext uri="{FF2B5EF4-FFF2-40B4-BE49-F238E27FC236}">
                <a16:creationId xmlns:a16="http://schemas.microsoft.com/office/drawing/2014/main" id="{D685A2E6-74B2-4C0F-B44E-691DC0E3EB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8697" y="2260570"/>
            <a:ext cx="794755" cy="794755"/>
          </a:xfrm>
          <a:prstGeom prst="rect">
            <a:avLst/>
          </a:prstGeom>
        </p:spPr>
      </p:pic>
      <p:sp>
        <p:nvSpPr>
          <p:cNvPr id="32" name="Oval 31">
            <a:extLst>
              <a:ext uri="{FF2B5EF4-FFF2-40B4-BE49-F238E27FC236}">
                <a16:creationId xmlns:a16="http://schemas.microsoft.com/office/drawing/2014/main" id="{84475D60-0BCA-430B-A5BB-25106D0EBE10}"/>
              </a:ext>
            </a:extLst>
          </p:cNvPr>
          <p:cNvSpPr/>
          <p:nvPr/>
        </p:nvSpPr>
        <p:spPr>
          <a:xfrm>
            <a:off x="5765564" y="2266272"/>
            <a:ext cx="2392997" cy="3334047"/>
          </a:xfrm>
          <a:prstGeom prst="ellipse">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 name="Arrow: Down 2">
            <a:extLst>
              <a:ext uri="{FF2B5EF4-FFF2-40B4-BE49-F238E27FC236}">
                <a16:creationId xmlns:a16="http://schemas.microsoft.com/office/drawing/2014/main" id="{3EC12343-2E95-4A26-AD87-B314BB5D3E37}"/>
              </a:ext>
            </a:extLst>
          </p:cNvPr>
          <p:cNvSpPr/>
          <p:nvPr/>
        </p:nvSpPr>
        <p:spPr>
          <a:xfrm>
            <a:off x="1251245" y="2939796"/>
            <a:ext cx="364417" cy="2543092"/>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732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P spid="11" grpId="0" animBg="1"/>
      <p:bldP spid="12" grpId="0"/>
      <p:bldP spid="13" grpId="0"/>
      <p:bldP spid="14" grpId="0"/>
      <p:bldP spid="15" grpId="0"/>
      <p:bldP spid="32" grpId="0" animBg="1"/>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120</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4411981" y="368300"/>
            <a:ext cx="3307230" cy="536673"/>
          </a:xfrm>
          <a:prstGeom prst="rect">
            <a:avLst/>
          </a:prstGeom>
          <a:noFill/>
        </p:spPr>
        <p:txBody>
          <a:bodyPr wrap="none" lIns="108000" tIns="46800" rIns="108000" bIns="46800" rtlCol="0">
            <a:noAutofit/>
          </a:bodyPr>
          <a:lstStyle/>
          <a:p>
            <a:r>
              <a:rPr lang="de-DE" sz="2400" dirty="0" err="1"/>
              <a:t>Negotiation</a:t>
            </a:r>
            <a:r>
              <a:rPr lang="de-DE" sz="2400" dirty="0"/>
              <a:t> </a:t>
            </a:r>
            <a:r>
              <a:rPr lang="de-DE" sz="2400" dirty="0" err="1"/>
              <a:t>Principles</a:t>
            </a:r>
            <a:r>
              <a:rPr lang="de-DE" sz="2400" dirty="0"/>
              <a:t> </a:t>
            </a:r>
            <a:endParaRPr lang="en-US" sz="2400" dirty="0"/>
          </a:p>
        </p:txBody>
      </p:sp>
      <p:sp>
        <p:nvSpPr>
          <p:cNvPr id="11" name="Содержимое 3">
            <a:extLst>
              <a:ext uri="{FF2B5EF4-FFF2-40B4-BE49-F238E27FC236}">
                <a16:creationId xmlns:a16="http://schemas.microsoft.com/office/drawing/2014/main" id="{BAD92317-2AEE-4C30-9DA3-501E15ED0804}"/>
              </a:ext>
            </a:extLst>
          </p:cNvPr>
          <p:cNvSpPr>
            <a:spLocks noGrp="1"/>
          </p:cNvSpPr>
          <p:nvPr>
            <p:ph sz="quarter" idx="13"/>
          </p:nvPr>
        </p:nvSpPr>
        <p:spPr>
          <a:xfrm>
            <a:off x="3418100" y="1941922"/>
            <a:ext cx="5354425" cy="4481790"/>
          </a:xfrm>
        </p:spPr>
        <p:txBody>
          <a:bodyPr/>
          <a:lstStyle/>
          <a:p>
            <a:r>
              <a:rPr lang="en-CA" sz="2000" u="sng" dirty="0">
                <a:solidFill>
                  <a:srgbClr val="000000"/>
                </a:solidFill>
              </a:rPr>
              <a:t>People: </a:t>
            </a:r>
            <a:r>
              <a:rPr lang="en-CA" sz="2000" dirty="0">
                <a:solidFill>
                  <a:srgbClr val="000000"/>
                </a:solidFill>
              </a:rPr>
              <a:t>separate people from the problem</a:t>
            </a:r>
          </a:p>
          <a:p>
            <a:endParaRPr lang="en-CA" sz="2000" dirty="0">
              <a:solidFill>
                <a:srgbClr val="000000"/>
              </a:solidFill>
            </a:endParaRPr>
          </a:p>
          <a:p>
            <a:r>
              <a:rPr lang="en-CA" sz="2000" u="sng" dirty="0">
                <a:solidFill>
                  <a:srgbClr val="000000"/>
                </a:solidFill>
              </a:rPr>
              <a:t>Interest: </a:t>
            </a:r>
            <a:r>
              <a:rPr lang="en-CA" sz="2000" dirty="0">
                <a:solidFill>
                  <a:srgbClr val="000000"/>
                </a:solidFill>
              </a:rPr>
              <a:t>concentrate on the interest not on position</a:t>
            </a:r>
          </a:p>
          <a:p>
            <a:endParaRPr lang="en-CA" sz="2000" dirty="0">
              <a:solidFill>
                <a:srgbClr val="000000"/>
              </a:solidFill>
            </a:endParaRPr>
          </a:p>
          <a:p>
            <a:r>
              <a:rPr lang="en-CA" sz="2000" u="sng" dirty="0">
                <a:solidFill>
                  <a:srgbClr val="000000"/>
                </a:solidFill>
              </a:rPr>
              <a:t>Variations:</a:t>
            </a:r>
            <a:r>
              <a:rPr lang="en-CA" sz="2000" dirty="0">
                <a:solidFill>
                  <a:srgbClr val="000000"/>
                </a:solidFill>
              </a:rPr>
              <a:t>  Select options that are accepted by both parties</a:t>
            </a:r>
          </a:p>
          <a:p>
            <a:endParaRPr lang="en-CA" sz="2000" dirty="0">
              <a:solidFill>
                <a:srgbClr val="000000"/>
              </a:solidFill>
            </a:endParaRPr>
          </a:p>
          <a:p>
            <a:r>
              <a:rPr lang="en-CA" sz="2000" u="sng" dirty="0">
                <a:solidFill>
                  <a:srgbClr val="000000"/>
                </a:solidFill>
              </a:rPr>
              <a:t>Criteria's:</a:t>
            </a:r>
            <a:r>
              <a:rPr lang="en-CA" sz="2000" dirty="0">
                <a:solidFill>
                  <a:srgbClr val="000000"/>
                </a:solidFill>
              </a:rPr>
              <a:t>  Insist on usage of objective criteria's</a:t>
            </a:r>
          </a:p>
          <a:p>
            <a:endParaRPr lang="en-CA" dirty="0">
              <a:solidFill>
                <a:srgbClr val="000000"/>
              </a:solidFill>
            </a:endParaRPr>
          </a:p>
          <a:p>
            <a:endParaRPr lang="ru-RU" dirty="0">
              <a:solidFill>
                <a:srgbClr val="000000"/>
              </a:solidFill>
            </a:endParaRPr>
          </a:p>
        </p:txBody>
      </p:sp>
      <mc:AlternateContent xmlns:mc="http://schemas.openxmlformats.org/markup-compatibility/2006">
        <mc:Choice xmlns:am3d="http://schemas.microsoft.com/office/drawing/2017/model3d" Requires="am3d">
          <p:graphicFrame>
            <p:nvGraphicFramePr>
              <p:cNvPr id="12" name="3D Model 11" descr="Handshake">
                <a:extLst>
                  <a:ext uri="{FF2B5EF4-FFF2-40B4-BE49-F238E27FC236}">
                    <a16:creationId xmlns:a16="http://schemas.microsoft.com/office/drawing/2014/main" id="{03FD03CF-E6AC-4EB9-98F9-072A5BCA36F0}"/>
                  </a:ext>
                </a:extLst>
              </p:cNvPr>
              <p:cNvGraphicFramePr>
                <a:graphicFrameLocks noChangeAspect="1"/>
              </p:cNvGraphicFramePr>
              <p:nvPr/>
            </p:nvGraphicFramePr>
            <p:xfrm>
              <a:off x="4986902" y="943140"/>
              <a:ext cx="2394127" cy="950050"/>
            </p:xfrm>
            <a:graphic>
              <a:graphicData uri="http://schemas.microsoft.com/office/drawing/2017/model3d">
                <am3d:model3d r:embed="rId2">
                  <am3d:spPr>
                    <a:xfrm>
                      <a:off x="0" y="0"/>
                      <a:ext cx="2394127" cy="950050"/>
                    </a:xfrm>
                    <a:prstGeom prst="rect">
                      <a:avLst/>
                    </a:prstGeom>
                  </am3d:spPr>
                  <am3d:camera>
                    <am3d:pos x="0" y="0" z="52002578"/>
                    <am3d:up dx="0" dy="36000000" dz="0"/>
                    <am3d:lookAt x="0" y="0" z="0"/>
                    <am3d:perspective fov="2700000"/>
                  </am3d:camera>
                  <am3d:trans>
                    <am3d:meterPerModelUnit n="20063" d="1000000"/>
                    <am3d:preTrans dx="15833" dy="-6963336" dz="-42949"/>
                    <am3d:scale>
                      <am3d:sx n="1000000" d="1000000"/>
                      <am3d:sy n="1000000" d="1000000"/>
                      <am3d:sz n="1000000" d="1000000"/>
                    </am3d:scale>
                    <am3d:rot/>
                    <am3d:postTrans dx="0" dy="0" dz="0"/>
                  </am3d:trans>
                  <am3d:raster rName="Office3DRenderer" rVer="16.0.8326">
                    <am3d:blip r:embed="rId3"/>
                  </am3d:raster>
                  <am3d:objViewport viewportSz="26981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Handshake">
                <a:extLst>
                  <a:ext uri="{FF2B5EF4-FFF2-40B4-BE49-F238E27FC236}">
                    <a16:creationId xmlns:a16="http://schemas.microsoft.com/office/drawing/2014/main" id="{03FD03CF-E6AC-4EB9-98F9-072A5BCA36F0}"/>
                  </a:ext>
                </a:extLst>
              </p:cNvPr>
              <p:cNvPicPr>
                <a:picLocks noGrp="1" noRot="1" noChangeAspect="1" noMove="1" noResize="1" noEditPoints="1" noAdjustHandles="1" noChangeArrowheads="1" noChangeShapeType="1" noCrop="1"/>
              </p:cNvPicPr>
              <p:nvPr/>
            </p:nvPicPr>
            <p:blipFill>
              <a:blip r:embed="rId3"/>
              <a:stretch>
                <a:fillRect/>
              </a:stretch>
            </p:blipFill>
            <p:spPr>
              <a:xfrm>
                <a:off x="4986902" y="943140"/>
                <a:ext cx="2394127" cy="950050"/>
              </a:xfrm>
              <a:prstGeom prst="rect">
                <a:avLst/>
              </a:prstGeom>
            </p:spPr>
          </p:pic>
        </mc:Fallback>
      </mc:AlternateContent>
    </p:spTree>
    <p:extLst>
      <p:ext uri="{BB962C8B-B14F-4D97-AF65-F5344CB8AC3E}">
        <p14:creationId xmlns:p14="http://schemas.microsoft.com/office/powerpoint/2010/main" val="2269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49446"/>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121</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3349743" y="349446"/>
            <a:ext cx="3307230" cy="536673"/>
          </a:xfrm>
          <a:prstGeom prst="rect">
            <a:avLst/>
          </a:prstGeom>
          <a:noFill/>
        </p:spPr>
        <p:txBody>
          <a:bodyPr wrap="none" lIns="108000" tIns="46800" rIns="108000" bIns="46800" rtlCol="0">
            <a:noAutofit/>
          </a:bodyPr>
          <a:lstStyle/>
          <a:p>
            <a:r>
              <a:rPr lang="de-DE" sz="2000" dirty="0" err="1"/>
              <a:t>Negotiation</a:t>
            </a:r>
            <a:r>
              <a:rPr lang="de-DE" sz="2000" dirty="0"/>
              <a:t> </a:t>
            </a:r>
            <a:r>
              <a:rPr lang="de-DE" sz="2000" dirty="0" err="1"/>
              <a:t>Hints</a:t>
            </a:r>
            <a:r>
              <a:rPr lang="de-DE" sz="2000" dirty="0"/>
              <a:t> </a:t>
            </a:r>
            <a:r>
              <a:rPr lang="de-DE" sz="2000" dirty="0" err="1"/>
              <a:t>for</a:t>
            </a:r>
            <a:r>
              <a:rPr lang="de-DE" sz="2000" dirty="0"/>
              <a:t> </a:t>
            </a:r>
            <a:r>
              <a:rPr lang="de-DE" sz="2000" dirty="0" err="1"/>
              <a:t>realtionship</a:t>
            </a:r>
            <a:r>
              <a:rPr lang="de-DE" sz="2000" dirty="0"/>
              <a:t> </a:t>
            </a:r>
            <a:r>
              <a:rPr lang="de-DE" sz="2000" dirty="0" err="1"/>
              <a:t>management</a:t>
            </a:r>
            <a:r>
              <a:rPr lang="de-DE" sz="2000" dirty="0"/>
              <a:t> </a:t>
            </a:r>
            <a:endParaRPr lang="en-US" sz="2000" dirty="0"/>
          </a:p>
        </p:txBody>
      </p:sp>
      <p:sp>
        <p:nvSpPr>
          <p:cNvPr id="10" name="Содержимое 3">
            <a:extLst>
              <a:ext uri="{FF2B5EF4-FFF2-40B4-BE49-F238E27FC236}">
                <a16:creationId xmlns:a16="http://schemas.microsoft.com/office/drawing/2014/main" id="{265E39CF-3D73-4676-B898-F1302CCFDA66}"/>
              </a:ext>
            </a:extLst>
          </p:cNvPr>
          <p:cNvSpPr txBox="1">
            <a:spLocks/>
          </p:cNvSpPr>
          <p:nvPr/>
        </p:nvSpPr>
        <p:spPr>
          <a:xfrm>
            <a:off x="2849239" y="1018422"/>
            <a:ext cx="6492146" cy="4854150"/>
          </a:xfrm>
          <a:prstGeom prst="rect">
            <a:avLst/>
          </a:prstGeom>
        </p:spPr>
        <p:txBody>
          <a:bodyPr vert="horz" lIns="360000" tIns="360000" rIns="360000" bIns="0" rtlCol="0" anchor="ctr" anchorCtr="0">
            <a:noAutofit/>
          </a:bodyPr>
          <a:lstStyle>
            <a:lvl1pPr marL="0" indent="0" algn="l" defTabSz="457200" rtl="0" eaLnBrk="1" latinLnBrk="0" hangingPunct="1">
              <a:spcBef>
                <a:spcPts val="600"/>
              </a:spcBef>
              <a:buClr>
                <a:schemeClr val="tx2"/>
              </a:buClr>
              <a:buFont typeface="Wingdings" charset="2"/>
              <a:buNone/>
              <a:defRPr lang="de-DE" sz="1600" b="0" i="0" kern="100" baseline="0">
                <a:solidFill>
                  <a:srgbClr val="505050"/>
                </a:solidFill>
                <a:latin typeface="Sparkasse Rg"/>
                <a:ea typeface="+mn-ea"/>
                <a:cs typeface="Sparkasse Rg"/>
              </a:defRPr>
            </a:lvl1pPr>
            <a:lvl2pPr marL="0" indent="0" algn="l" defTabSz="457200" rtl="0" eaLnBrk="1" latinLnBrk="0" hangingPunct="1">
              <a:spcBef>
                <a:spcPts val="600"/>
              </a:spcBef>
              <a:buClr>
                <a:srgbClr val="FF0000"/>
              </a:buClr>
              <a:buFont typeface="Wingdings" charset="2"/>
              <a:buNone/>
              <a:defRPr sz="1600" b="0" i="0" kern="1200" baseline="0">
                <a:solidFill>
                  <a:srgbClr val="505050"/>
                </a:solidFill>
                <a:latin typeface="Sparkasse Rg"/>
                <a:ea typeface="+mn-ea"/>
                <a:cs typeface="Sparkasse Rg"/>
              </a:defRPr>
            </a:lvl2pPr>
            <a:lvl3pPr marL="17938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3pPr>
            <a:lvl4pPr marL="358775" indent="-179388" algn="l" defTabSz="166688"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4pPr>
            <a:lvl5pPr marL="539750" indent="-180975" algn="l" defTabSz="457200" rtl="0" eaLnBrk="1" latinLnBrk="0" hangingPunct="1">
              <a:spcBef>
                <a:spcPts val="600"/>
              </a:spcBef>
              <a:buClr>
                <a:schemeClr val="tx2"/>
              </a:buClr>
              <a:buFont typeface="Arial"/>
              <a:buChar char="•"/>
              <a:defRPr sz="1600" b="0" i="0" kern="100" baseline="0">
                <a:solidFill>
                  <a:srgbClr val="505050"/>
                </a:solidFill>
                <a:latin typeface="Sparkasse Rg"/>
                <a:ea typeface="+mn-ea"/>
                <a:cs typeface="Sparkasse Rg"/>
              </a:defRPr>
            </a:lvl5pPr>
            <a:lvl6pPr marL="71913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000" dirty="0">
                <a:solidFill>
                  <a:srgbClr val="000000"/>
                </a:solidFill>
                <a:sym typeface="Wingdings" panose="05000000000000000000" pitchFamily="2" charset="2"/>
              </a:rPr>
              <a:t> </a:t>
            </a:r>
            <a:r>
              <a:rPr lang="en-CA" sz="2000" dirty="0">
                <a:solidFill>
                  <a:srgbClr val="000000"/>
                </a:solidFill>
              </a:rPr>
              <a:t>Arguing about positions will lead to illogical agreements</a:t>
            </a:r>
          </a:p>
          <a:p>
            <a:r>
              <a:rPr lang="en-CA" sz="2000" dirty="0">
                <a:solidFill>
                  <a:srgbClr val="000000"/>
                </a:solidFill>
                <a:sym typeface="Wingdings" panose="05000000000000000000" pitchFamily="2" charset="2"/>
              </a:rPr>
              <a:t> </a:t>
            </a:r>
            <a:r>
              <a:rPr lang="en-CA" sz="2000" dirty="0">
                <a:solidFill>
                  <a:srgbClr val="000000"/>
                </a:solidFill>
              </a:rPr>
              <a:t>Once we get stuck in a position / problem, the solution can be to give it up and consider the other parties position</a:t>
            </a:r>
          </a:p>
          <a:p>
            <a:r>
              <a:rPr lang="en-CA" sz="2000" dirty="0">
                <a:solidFill>
                  <a:srgbClr val="000000"/>
                </a:solidFill>
                <a:sym typeface="Wingdings" panose="05000000000000000000" pitchFamily="2" charset="2"/>
              </a:rPr>
              <a:t> </a:t>
            </a:r>
            <a:r>
              <a:rPr lang="en-CA" sz="2000" dirty="0">
                <a:solidFill>
                  <a:srgbClr val="000000"/>
                </a:solidFill>
              </a:rPr>
              <a:t>Arguing on positions will damage relationships </a:t>
            </a:r>
          </a:p>
          <a:p>
            <a:r>
              <a:rPr lang="en-CA" sz="2000" dirty="0">
                <a:solidFill>
                  <a:srgbClr val="000000"/>
                </a:solidFill>
                <a:sym typeface="Wingdings" panose="05000000000000000000" pitchFamily="2" charset="2"/>
              </a:rPr>
              <a:t> </a:t>
            </a:r>
            <a:r>
              <a:rPr lang="en-CA" sz="2000" dirty="0">
                <a:solidFill>
                  <a:srgbClr val="000000"/>
                </a:solidFill>
              </a:rPr>
              <a:t>Consider the emotions of the client</a:t>
            </a:r>
          </a:p>
          <a:p>
            <a:r>
              <a:rPr lang="en-CA" sz="2000" dirty="0">
                <a:solidFill>
                  <a:srgbClr val="000000"/>
                </a:solidFill>
                <a:sym typeface="Wingdings" panose="05000000000000000000" pitchFamily="2" charset="2"/>
              </a:rPr>
              <a:t> </a:t>
            </a:r>
            <a:r>
              <a:rPr lang="en-CA" sz="2000" dirty="0">
                <a:solidFill>
                  <a:srgbClr val="000000"/>
                </a:solidFill>
              </a:rPr>
              <a:t>Too much push on material interest will destroy relationship</a:t>
            </a:r>
          </a:p>
          <a:p>
            <a:r>
              <a:rPr lang="en-CA" sz="2000" dirty="0">
                <a:solidFill>
                  <a:srgbClr val="000000"/>
                </a:solidFill>
                <a:sym typeface="Wingdings" panose="05000000000000000000" pitchFamily="2" charset="2"/>
              </a:rPr>
              <a:t> </a:t>
            </a:r>
            <a:r>
              <a:rPr lang="en-CA" sz="2000" dirty="0">
                <a:solidFill>
                  <a:srgbClr val="000000"/>
                </a:solidFill>
              </a:rPr>
              <a:t>Divide relationships from material interests</a:t>
            </a:r>
          </a:p>
          <a:p>
            <a:pPr>
              <a:buFont typeface="Wingdings" pitchFamily="2" charset="2"/>
              <a:buChar char="Ø"/>
            </a:pPr>
            <a:endParaRPr lang="en-CA" sz="1400" dirty="0">
              <a:solidFill>
                <a:srgbClr val="000000"/>
              </a:solidFill>
            </a:endParaRPr>
          </a:p>
          <a:p>
            <a:pPr>
              <a:buFont typeface="Wingdings" pitchFamily="2" charset="2"/>
              <a:buChar char="Ø"/>
            </a:pPr>
            <a:endParaRPr lang="en-CA" sz="1400" dirty="0">
              <a:solidFill>
                <a:srgbClr val="000000"/>
              </a:solidFill>
            </a:endParaRPr>
          </a:p>
          <a:p>
            <a:pPr>
              <a:buFont typeface="Wingdings" pitchFamily="2" charset="2"/>
              <a:buChar char="Ø"/>
            </a:pPr>
            <a:endParaRPr lang="ru-RU" sz="1400" dirty="0">
              <a:solidFill>
                <a:srgbClr val="000000"/>
              </a:solidFill>
            </a:endParaRPr>
          </a:p>
        </p:txBody>
      </p:sp>
    </p:spTree>
    <p:extLst>
      <p:ext uri="{BB962C8B-B14F-4D97-AF65-F5344CB8AC3E}">
        <p14:creationId xmlns:p14="http://schemas.microsoft.com/office/powerpoint/2010/main" val="402072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49446"/>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122</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3154435" y="349445"/>
            <a:ext cx="5687724" cy="536673"/>
          </a:xfrm>
          <a:prstGeom prst="rect">
            <a:avLst/>
          </a:prstGeom>
          <a:noFill/>
        </p:spPr>
        <p:txBody>
          <a:bodyPr wrap="none" lIns="108000" tIns="46800" rIns="108000" bIns="46800" rtlCol="0">
            <a:noAutofit/>
          </a:bodyPr>
          <a:lstStyle/>
          <a:p>
            <a:r>
              <a:rPr lang="de-DE" sz="2400" dirty="0"/>
              <a:t>Things </a:t>
            </a:r>
            <a:r>
              <a:rPr lang="de-DE" sz="2400" dirty="0" err="1"/>
              <a:t>to</a:t>
            </a:r>
            <a:r>
              <a:rPr lang="de-DE" sz="2400" dirty="0"/>
              <a:t> </a:t>
            </a:r>
            <a:r>
              <a:rPr lang="de-DE" sz="2400" dirty="0" err="1"/>
              <a:t>keep</a:t>
            </a:r>
            <a:r>
              <a:rPr lang="de-DE" sz="2400" dirty="0"/>
              <a:t> in </a:t>
            </a:r>
            <a:r>
              <a:rPr lang="de-DE" sz="2400" dirty="0" err="1"/>
              <a:t>mind</a:t>
            </a:r>
            <a:r>
              <a:rPr lang="de-DE" sz="2400" dirty="0"/>
              <a:t> </a:t>
            </a:r>
            <a:r>
              <a:rPr lang="de-DE" sz="2400" dirty="0" err="1"/>
              <a:t>while</a:t>
            </a:r>
            <a:r>
              <a:rPr lang="de-DE" sz="2400" dirty="0"/>
              <a:t> </a:t>
            </a:r>
            <a:r>
              <a:rPr lang="de-DE" sz="2400" dirty="0" err="1"/>
              <a:t>negotiating</a:t>
            </a:r>
            <a:endParaRPr lang="en-US" sz="2400" dirty="0"/>
          </a:p>
        </p:txBody>
      </p:sp>
      <p:graphicFrame>
        <p:nvGraphicFramePr>
          <p:cNvPr id="5" name="Diagram 4">
            <a:extLst>
              <a:ext uri="{FF2B5EF4-FFF2-40B4-BE49-F238E27FC236}">
                <a16:creationId xmlns:a16="http://schemas.microsoft.com/office/drawing/2014/main" id="{803AA441-C60C-45B4-B376-5AFE26B0E088}"/>
              </a:ext>
            </a:extLst>
          </p:cNvPr>
          <p:cNvGraphicFramePr/>
          <p:nvPr/>
        </p:nvGraphicFramePr>
        <p:xfrm>
          <a:off x="3047312" y="128765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20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49446"/>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123</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3733061" y="394110"/>
            <a:ext cx="4070412" cy="536673"/>
          </a:xfrm>
          <a:prstGeom prst="rect">
            <a:avLst/>
          </a:prstGeom>
          <a:noFill/>
        </p:spPr>
        <p:txBody>
          <a:bodyPr wrap="none" lIns="108000" tIns="46800" rIns="108000" bIns="46800" rtlCol="0">
            <a:noAutofit/>
          </a:bodyPr>
          <a:lstStyle/>
          <a:p>
            <a:r>
              <a:rPr lang="de-DE" sz="2400" dirty="0" err="1"/>
              <a:t>Whatever</a:t>
            </a:r>
            <a:r>
              <a:rPr lang="de-DE" sz="2400" dirty="0"/>
              <a:t> </a:t>
            </a:r>
            <a:r>
              <a:rPr lang="de-DE" sz="2400" dirty="0" err="1"/>
              <a:t>we</a:t>
            </a:r>
            <a:r>
              <a:rPr lang="de-DE" sz="2400" dirty="0"/>
              <a:t> do, </a:t>
            </a:r>
            <a:r>
              <a:rPr lang="de-DE" sz="2400" dirty="0" err="1"/>
              <a:t>we</a:t>
            </a:r>
            <a:r>
              <a:rPr lang="de-DE" sz="2400" dirty="0"/>
              <a:t> </a:t>
            </a:r>
            <a:r>
              <a:rPr lang="de-DE" sz="2400" dirty="0" err="1"/>
              <a:t>negotiate</a:t>
            </a:r>
            <a:r>
              <a:rPr lang="de-DE" sz="2400" dirty="0"/>
              <a:t>…</a:t>
            </a:r>
            <a:endParaRPr lang="en-US" sz="2400" dirty="0"/>
          </a:p>
        </p:txBody>
      </p:sp>
      <p:sp>
        <p:nvSpPr>
          <p:cNvPr id="7" name="TextBox 6">
            <a:extLst>
              <a:ext uri="{FF2B5EF4-FFF2-40B4-BE49-F238E27FC236}">
                <a16:creationId xmlns:a16="http://schemas.microsoft.com/office/drawing/2014/main" id="{1D2BA9B4-F86F-40C4-9B1A-D1EB1F6D0308}"/>
              </a:ext>
            </a:extLst>
          </p:cNvPr>
          <p:cNvSpPr txBox="1"/>
          <p:nvPr/>
        </p:nvSpPr>
        <p:spPr>
          <a:xfrm>
            <a:off x="3532864" y="1426177"/>
            <a:ext cx="4944862" cy="536673"/>
          </a:xfrm>
          <a:prstGeom prst="rect">
            <a:avLst/>
          </a:prstGeom>
          <a:noFill/>
        </p:spPr>
        <p:txBody>
          <a:bodyPr wrap="none" lIns="108000" tIns="46800" rIns="108000" bIns="46800" rtlCol="0">
            <a:noAutofit/>
          </a:bodyPr>
          <a:lstStyle/>
          <a:p>
            <a:pPr algn="ctr"/>
            <a:r>
              <a:rPr lang="de-DE" sz="1400" i="1" dirty="0"/>
              <a:t>„</a:t>
            </a:r>
            <a:r>
              <a:rPr lang="de-DE" sz="1400" i="1" dirty="0" err="1"/>
              <a:t>Let</a:t>
            </a:r>
            <a:r>
              <a:rPr lang="de-DE" sz="1400" i="1" dirty="0"/>
              <a:t> </a:t>
            </a:r>
            <a:r>
              <a:rPr lang="de-DE" sz="1400" i="1" dirty="0" err="1"/>
              <a:t>us</a:t>
            </a:r>
            <a:r>
              <a:rPr lang="de-DE" sz="1400" i="1" dirty="0"/>
              <a:t> </a:t>
            </a:r>
            <a:r>
              <a:rPr lang="de-DE" sz="1400" i="1" dirty="0" err="1"/>
              <a:t>never</a:t>
            </a:r>
            <a:r>
              <a:rPr lang="de-DE" sz="1400" i="1" dirty="0"/>
              <a:t> </a:t>
            </a:r>
            <a:r>
              <a:rPr lang="de-DE" sz="1400" i="1" dirty="0" err="1"/>
              <a:t>negotiate</a:t>
            </a:r>
            <a:r>
              <a:rPr lang="de-DE" sz="1400" i="1" dirty="0"/>
              <a:t> out </a:t>
            </a:r>
            <a:r>
              <a:rPr lang="de-DE" sz="1400" i="1" dirty="0" err="1"/>
              <a:t>of</a:t>
            </a:r>
            <a:r>
              <a:rPr lang="de-DE" sz="1400" i="1" dirty="0"/>
              <a:t> </a:t>
            </a:r>
            <a:r>
              <a:rPr lang="de-DE" sz="1400" i="1" dirty="0" err="1"/>
              <a:t>fear</a:t>
            </a:r>
            <a:r>
              <a:rPr lang="de-DE" sz="1400" i="1" dirty="0"/>
              <a:t>. But </a:t>
            </a:r>
            <a:r>
              <a:rPr lang="de-DE" sz="1400" i="1" dirty="0" err="1"/>
              <a:t>let</a:t>
            </a:r>
            <a:r>
              <a:rPr lang="de-DE" sz="1400" i="1" dirty="0"/>
              <a:t> </a:t>
            </a:r>
            <a:r>
              <a:rPr lang="de-DE" sz="1400" i="1" dirty="0" err="1"/>
              <a:t>us</a:t>
            </a:r>
            <a:r>
              <a:rPr lang="de-DE" sz="1400" i="1" dirty="0"/>
              <a:t> </a:t>
            </a:r>
            <a:r>
              <a:rPr lang="de-DE" sz="1400" i="1" dirty="0" err="1"/>
              <a:t>never</a:t>
            </a:r>
            <a:r>
              <a:rPr lang="de-DE" sz="1400" i="1" dirty="0"/>
              <a:t> </a:t>
            </a:r>
            <a:r>
              <a:rPr lang="de-DE" sz="1400" i="1" dirty="0" err="1"/>
              <a:t>fear</a:t>
            </a:r>
            <a:r>
              <a:rPr lang="de-DE" sz="1400" i="1" dirty="0"/>
              <a:t> </a:t>
            </a:r>
            <a:r>
              <a:rPr lang="de-DE" sz="1400" i="1" dirty="0" err="1"/>
              <a:t>to</a:t>
            </a:r>
            <a:r>
              <a:rPr lang="de-DE" sz="1400" i="1" dirty="0"/>
              <a:t> </a:t>
            </a:r>
            <a:r>
              <a:rPr lang="de-DE" sz="1400" i="1" dirty="0" err="1"/>
              <a:t>negotiate</a:t>
            </a:r>
            <a:r>
              <a:rPr lang="de-DE" sz="1400" i="1" dirty="0"/>
              <a:t>.“</a:t>
            </a:r>
          </a:p>
          <a:p>
            <a:pPr algn="ctr"/>
            <a:r>
              <a:rPr lang="de-DE" sz="1400" i="1" dirty="0"/>
              <a:t>John F. Kennedy</a:t>
            </a:r>
            <a:endParaRPr lang="en-US" sz="1400" i="1" dirty="0"/>
          </a:p>
        </p:txBody>
      </p:sp>
      <p:sp>
        <p:nvSpPr>
          <p:cNvPr id="8" name="TextBox 7">
            <a:extLst>
              <a:ext uri="{FF2B5EF4-FFF2-40B4-BE49-F238E27FC236}">
                <a16:creationId xmlns:a16="http://schemas.microsoft.com/office/drawing/2014/main" id="{63F585B4-2F0F-411A-9AE2-709FBC766B0A}"/>
              </a:ext>
            </a:extLst>
          </p:cNvPr>
          <p:cNvSpPr txBox="1"/>
          <p:nvPr/>
        </p:nvSpPr>
        <p:spPr>
          <a:xfrm>
            <a:off x="3239900" y="2892327"/>
            <a:ext cx="5309295" cy="738640"/>
          </a:xfrm>
          <a:prstGeom prst="rect">
            <a:avLst/>
          </a:prstGeom>
          <a:noFill/>
        </p:spPr>
        <p:txBody>
          <a:bodyPr wrap="none" lIns="108000" tIns="46800" rIns="108000" bIns="46800" rtlCol="0">
            <a:noAutofit/>
          </a:bodyPr>
          <a:lstStyle/>
          <a:p>
            <a:pPr algn="ctr"/>
            <a:r>
              <a:rPr lang="de-DE" sz="1400" i="1" dirty="0"/>
              <a:t>„</a:t>
            </a:r>
            <a:r>
              <a:rPr lang="de-DE" sz="1400" i="1" dirty="0" err="1"/>
              <a:t>If</a:t>
            </a:r>
            <a:r>
              <a:rPr lang="de-DE" sz="1400" i="1" dirty="0"/>
              <a:t> </a:t>
            </a:r>
            <a:r>
              <a:rPr lang="de-DE" sz="1400" i="1" dirty="0" err="1"/>
              <a:t>you</a:t>
            </a:r>
            <a:r>
              <a:rPr lang="de-DE" sz="1400" i="1" dirty="0"/>
              <a:t> </a:t>
            </a:r>
            <a:r>
              <a:rPr lang="de-DE" sz="1400" i="1" dirty="0" err="1"/>
              <a:t>are</a:t>
            </a:r>
            <a:r>
              <a:rPr lang="de-DE" sz="1400" i="1" dirty="0"/>
              <a:t> </a:t>
            </a:r>
            <a:r>
              <a:rPr lang="de-DE" sz="1400" i="1" dirty="0" err="1"/>
              <a:t>negotiating</a:t>
            </a:r>
            <a:r>
              <a:rPr lang="de-DE" sz="1400" i="1" dirty="0"/>
              <a:t> </a:t>
            </a:r>
            <a:r>
              <a:rPr lang="de-DE" sz="1400" i="1" dirty="0" err="1"/>
              <a:t>you</a:t>
            </a:r>
            <a:r>
              <a:rPr lang="de-DE" sz="1400" i="1" dirty="0"/>
              <a:t> </a:t>
            </a:r>
            <a:r>
              <a:rPr lang="de-DE" sz="1400" i="1" dirty="0" err="1"/>
              <a:t>must</a:t>
            </a:r>
            <a:r>
              <a:rPr lang="de-DE" sz="1400" i="1" dirty="0"/>
              <a:t> do so in a </a:t>
            </a:r>
            <a:r>
              <a:rPr lang="de-DE" sz="1400" i="1" dirty="0" err="1"/>
              <a:t>spirit</a:t>
            </a:r>
            <a:r>
              <a:rPr lang="de-DE" sz="1400" i="1" dirty="0"/>
              <a:t> </a:t>
            </a:r>
            <a:r>
              <a:rPr lang="de-DE" sz="1400" i="1" dirty="0" err="1"/>
              <a:t>of</a:t>
            </a:r>
            <a:r>
              <a:rPr lang="de-DE" sz="1400" i="1" dirty="0"/>
              <a:t> </a:t>
            </a:r>
            <a:r>
              <a:rPr lang="de-DE" sz="1400" i="1" dirty="0" err="1"/>
              <a:t>reconciliation</a:t>
            </a:r>
            <a:r>
              <a:rPr lang="de-DE" sz="1400" i="1" dirty="0"/>
              <a:t>, </a:t>
            </a:r>
          </a:p>
          <a:p>
            <a:pPr algn="ctr"/>
            <a:r>
              <a:rPr lang="de-DE" sz="1400" i="1" dirty="0"/>
              <a:t>not </a:t>
            </a:r>
            <a:r>
              <a:rPr lang="de-DE" sz="1400" i="1" dirty="0" err="1"/>
              <a:t>from</a:t>
            </a:r>
            <a:r>
              <a:rPr lang="de-DE" sz="1400" i="1" dirty="0"/>
              <a:t> </a:t>
            </a:r>
            <a:r>
              <a:rPr lang="de-DE" sz="1400" i="1" dirty="0" err="1"/>
              <a:t>the</a:t>
            </a:r>
            <a:r>
              <a:rPr lang="de-DE" sz="1400" i="1" dirty="0"/>
              <a:t> </a:t>
            </a:r>
            <a:r>
              <a:rPr lang="de-DE" sz="1400" i="1" dirty="0" err="1"/>
              <a:t>point</a:t>
            </a:r>
            <a:r>
              <a:rPr lang="de-DE" sz="1400" i="1" dirty="0"/>
              <a:t> </a:t>
            </a:r>
            <a:r>
              <a:rPr lang="de-DE" sz="1400" i="1" dirty="0" err="1"/>
              <a:t>of</a:t>
            </a:r>
            <a:r>
              <a:rPr lang="de-DE" sz="1400" i="1" dirty="0"/>
              <a:t> </a:t>
            </a:r>
            <a:r>
              <a:rPr lang="de-DE" sz="1400" i="1" dirty="0" err="1"/>
              <a:t>view</a:t>
            </a:r>
            <a:r>
              <a:rPr lang="de-DE" sz="1400" i="1" dirty="0"/>
              <a:t> </a:t>
            </a:r>
            <a:r>
              <a:rPr lang="de-DE" sz="1400" i="1" dirty="0" err="1"/>
              <a:t>of</a:t>
            </a:r>
            <a:r>
              <a:rPr lang="de-DE" sz="1400" i="1" dirty="0"/>
              <a:t> </a:t>
            </a:r>
            <a:r>
              <a:rPr lang="de-DE" sz="1400" i="1" dirty="0" err="1"/>
              <a:t>issuing</a:t>
            </a:r>
            <a:r>
              <a:rPr lang="de-DE" sz="1400" i="1" dirty="0"/>
              <a:t> </a:t>
            </a:r>
            <a:r>
              <a:rPr lang="de-DE" sz="1400" i="1" dirty="0" err="1"/>
              <a:t>ultimatums</a:t>
            </a:r>
            <a:r>
              <a:rPr lang="de-DE" sz="1400" i="1" dirty="0"/>
              <a:t>.“</a:t>
            </a:r>
          </a:p>
          <a:p>
            <a:pPr algn="ctr"/>
            <a:r>
              <a:rPr lang="de-DE" sz="1400" i="1" dirty="0"/>
              <a:t>Nelson Mandela</a:t>
            </a:r>
            <a:endParaRPr lang="en-US" sz="1400" i="1" dirty="0"/>
          </a:p>
        </p:txBody>
      </p:sp>
      <p:sp>
        <p:nvSpPr>
          <p:cNvPr id="10" name="TextBox 9">
            <a:extLst>
              <a:ext uri="{FF2B5EF4-FFF2-40B4-BE49-F238E27FC236}">
                <a16:creationId xmlns:a16="http://schemas.microsoft.com/office/drawing/2014/main" id="{9AE1F5F2-34BE-4995-9E89-271D0EF45EC1}"/>
              </a:ext>
            </a:extLst>
          </p:cNvPr>
          <p:cNvSpPr txBox="1"/>
          <p:nvPr/>
        </p:nvSpPr>
        <p:spPr>
          <a:xfrm>
            <a:off x="3239899" y="4893485"/>
            <a:ext cx="5309295" cy="738640"/>
          </a:xfrm>
          <a:prstGeom prst="rect">
            <a:avLst/>
          </a:prstGeom>
          <a:noFill/>
        </p:spPr>
        <p:txBody>
          <a:bodyPr wrap="none" lIns="108000" tIns="46800" rIns="108000" bIns="46800" rtlCol="0">
            <a:noAutofit/>
          </a:bodyPr>
          <a:lstStyle/>
          <a:p>
            <a:pPr algn="ctr"/>
            <a:r>
              <a:rPr lang="de-DE" sz="1400" i="1" dirty="0"/>
              <a:t>„</a:t>
            </a:r>
            <a:r>
              <a:rPr lang="de-DE" sz="1400" i="1" dirty="0" err="1"/>
              <a:t>Negotiation</a:t>
            </a:r>
            <a:r>
              <a:rPr lang="de-DE" sz="1400" i="1" dirty="0"/>
              <a:t> </a:t>
            </a:r>
            <a:r>
              <a:rPr lang="de-DE" sz="1400" i="1" dirty="0" err="1"/>
              <a:t>is</a:t>
            </a:r>
            <a:r>
              <a:rPr lang="de-DE" sz="1400" i="1" dirty="0"/>
              <a:t> not an </a:t>
            </a:r>
            <a:r>
              <a:rPr lang="de-DE" sz="1400" i="1" dirty="0" err="1"/>
              <a:t>act</a:t>
            </a:r>
            <a:r>
              <a:rPr lang="de-DE" sz="1400" i="1" dirty="0"/>
              <a:t> </a:t>
            </a:r>
            <a:r>
              <a:rPr lang="de-DE" sz="1400" i="1" dirty="0" err="1"/>
              <a:t>of</a:t>
            </a:r>
            <a:r>
              <a:rPr lang="de-DE" sz="1400" i="1" dirty="0"/>
              <a:t> battle; </a:t>
            </a:r>
            <a:r>
              <a:rPr lang="de-DE" sz="1400" i="1" dirty="0" err="1"/>
              <a:t>it‘s</a:t>
            </a:r>
            <a:r>
              <a:rPr lang="de-DE" sz="1400" i="1" dirty="0"/>
              <a:t> a </a:t>
            </a:r>
            <a:r>
              <a:rPr lang="de-DE" sz="1400" i="1" dirty="0" err="1"/>
              <a:t>process</a:t>
            </a:r>
            <a:r>
              <a:rPr lang="de-DE" sz="1400" i="1" dirty="0"/>
              <a:t> </a:t>
            </a:r>
            <a:r>
              <a:rPr lang="de-DE" sz="1400" i="1" dirty="0" err="1"/>
              <a:t>of</a:t>
            </a:r>
            <a:r>
              <a:rPr lang="de-DE" sz="1400" i="1" dirty="0"/>
              <a:t> </a:t>
            </a:r>
            <a:r>
              <a:rPr lang="de-DE" sz="1400" i="1" dirty="0" err="1"/>
              <a:t>discovery</a:t>
            </a:r>
            <a:r>
              <a:rPr lang="de-DE" sz="1400" i="1" dirty="0"/>
              <a:t>. </a:t>
            </a:r>
          </a:p>
          <a:p>
            <a:pPr algn="ctr"/>
            <a:r>
              <a:rPr lang="de-DE" sz="1400" i="1" dirty="0"/>
              <a:t>The </a:t>
            </a:r>
            <a:r>
              <a:rPr lang="de-DE" sz="1400" i="1" dirty="0" err="1"/>
              <a:t>goal</a:t>
            </a:r>
            <a:r>
              <a:rPr lang="de-DE" sz="1400" i="1" dirty="0"/>
              <a:t> </a:t>
            </a:r>
            <a:r>
              <a:rPr lang="de-DE" sz="1400" i="1" dirty="0" err="1"/>
              <a:t>is</a:t>
            </a:r>
            <a:r>
              <a:rPr lang="de-DE" sz="1400" i="1" dirty="0"/>
              <a:t> </a:t>
            </a:r>
            <a:r>
              <a:rPr lang="de-DE" sz="1400" i="1" dirty="0" err="1"/>
              <a:t>to</a:t>
            </a:r>
            <a:r>
              <a:rPr lang="de-DE" sz="1400" i="1" dirty="0"/>
              <a:t> </a:t>
            </a:r>
            <a:r>
              <a:rPr lang="de-DE" sz="1400" i="1" dirty="0" err="1"/>
              <a:t>uncover</a:t>
            </a:r>
            <a:r>
              <a:rPr lang="de-DE" sz="1400" i="1" dirty="0"/>
              <a:t> </a:t>
            </a:r>
            <a:r>
              <a:rPr lang="de-DE" sz="1400" i="1" dirty="0" err="1"/>
              <a:t>as</a:t>
            </a:r>
            <a:r>
              <a:rPr lang="de-DE" sz="1400" i="1" dirty="0"/>
              <a:t> </a:t>
            </a:r>
            <a:r>
              <a:rPr lang="de-DE" sz="1400" i="1" dirty="0" err="1"/>
              <a:t>much</a:t>
            </a:r>
            <a:r>
              <a:rPr lang="de-DE" sz="1400" i="1" dirty="0"/>
              <a:t> </a:t>
            </a:r>
            <a:r>
              <a:rPr lang="de-DE" sz="1400" i="1" dirty="0" err="1"/>
              <a:t>information</a:t>
            </a:r>
            <a:r>
              <a:rPr lang="de-DE" sz="1400" i="1" dirty="0"/>
              <a:t> </a:t>
            </a:r>
            <a:r>
              <a:rPr lang="de-DE" sz="1400" i="1" dirty="0" err="1"/>
              <a:t>as</a:t>
            </a:r>
            <a:r>
              <a:rPr lang="de-DE" sz="1400" i="1" dirty="0"/>
              <a:t> possible.“</a:t>
            </a:r>
          </a:p>
          <a:p>
            <a:pPr algn="ctr"/>
            <a:r>
              <a:rPr lang="de-DE" sz="1400" i="1" dirty="0"/>
              <a:t>Chris Voss (</a:t>
            </a:r>
            <a:r>
              <a:rPr lang="de-DE" sz="1400" i="1" dirty="0" err="1"/>
              <a:t>former</a:t>
            </a:r>
            <a:r>
              <a:rPr lang="de-DE" sz="1400" i="1" dirty="0"/>
              <a:t> Head </a:t>
            </a:r>
            <a:r>
              <a:rPr lang="de-DE" sz="1400" i="1" dirty="0" err="1"/>
              <a:t>Negotiator</a:t>
            </a:r>
            <a:r>
              <a:rPr lang="de-DE" sz="1400" i="1" dirty="0"/>
              <a:t> </a:t>
            </a:r>
            <a:r>
              <a:rPr lang="de-DE" sz="1400" i="1" dirty="0" err="1"/>
              <a:t>of</a:t>
            </a:r>
            <a:r>
              <a:rPr lang="de-DE" sz="1400" i="1" dirty="0"/>
              <a:t> </a:t>
            </a:r>
            <a:r>
              <a:rPr lang="de-DE" sz="1400" i="1" dirty="0" err="1"/>
              <a:t>the</a:t>
            </a:r>
            <a:r>
              <a:rPr lang="de-DE" sz="1400" i="1" dirty="0"/>
              <a:t> FBI)</a:t>
            </a:r>
            <a:endParaRPr lang="en-US" sz="1400" i="1" dirty="0"/>
          </a:p>
        </p:txBody>
      </p:sp>
    </p:spTree>
    <p:extLst>
      <p:ext uri="{BB962C8B-B14F-4D97-AF65-F5344CB8AC3E}">
        <p14:creationId xmlns:p14="http://schemas.microsoft.com/office/powerpoint/2010/main" val="24979727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124</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5" name="TextBox 4">
            <a:extLst>
              <a:ext uri="{FF2B5EF4-FFF2-40B4-BE49-F238E27FC236}">
                <a16:creationId xmlns:a16="http://schemas.microsoft.com/office/drawing/2014/main" id="{B776080B-7FFD-4B04-A8E3-89D7EE1F5B26}"/>
              </a:ext>
            </a:extLst>
          </p:cNvPr>
          <p:cNvSpPr txBox="1"/>
          <p:nvPr/>
        </p:nvSpPr>
        <p:spPr>
          <a:xfrm>
            <a:off x="3239900" y="368300"/>
            <a:ext cx="5715564" cy="5940424"/>
          </a:xfrm>
          <a:prstGeom prst="rect">
            <a:avLst/>
          </a:prstGeom>
          <a:noFill/>
        </p:spPr>
        <p:txBody>
          <a:bodyPr wrap="square" lIns="108000" tIns="46800" rIns="108000" bIns="46800" rtlCol="0">
            <a:noAutofit/>
          </a:bodyPr>
          <a:lstStyle/>
          <a:p>
            <a:r>
              <a:rPr lang="de-DE" dirty="0"/>
              <a:t>What </a:t>
            </a:r>
            <a:r>
              <a:rPr lang="de-DE" dirty="0" err="1"/>
              <a:t>happens</a:t>
            </a:r>
            <a:r>
              <a:rPr lang="de-DE" dirty="0"/>
              <a:t> </a:t>
            </a:r>
            <a:r>
              <a:rPr lang="de-DE" dirty="0" err="1"/>
              <a:t>when</a:t>
            </a:r>
            <a:r>
              <a:rPr lang="de-DE" dirty="0"/>
              <a:t> a </a:t>
            </a:r>
            <a:r>
              <a:rPr lang="de-DE" dirty="0" err="1"/>
              <a:t>loan</a:t>
            </a:r>
            <a:r>
              <a:rPr lang="de-DE" dirty="0"/>
              <a:t> </a:t>
            </a:r>
            <a:r>
              <a:rPr lang="de-DE" dirty="0" err="1"/>
              <a:t>application</a:t>
            </a:r>
            <a:r>
              <a:rPr lang="de-DE" dirty="0"/>
              <a:t> </a:t>
            </a:r>
            <a:r>
              <a:rPr lang="de-DE" dirty="0" err="1"/>
              <a:t>is</a:t>
            </a:r>
            <a:r>
              <a:rPr lang="de-DE" dirty="0"/>
              <a:t> not </a:t>
            </a:r>
            <a:r>
              <a:rPr lang="de-DE" dirty="0" err="1"/>
              <a:t>approved</a:t>
            </a:r>
            <a:r>
              <a:rPr lang="de-DE" dirty="0"/>
              <a:t> ?</a:t>
            </a:r>
          </a:p>
          <a:p>
            <a:endParaRPr lang="de-DE" sz="1600" dirty="0"/>
          </a:p>
          <a:p>
            <a:endParaRPr lang="de-DE" sz="1600" dirty="0"/>
          </a:p>
          <a:p>
            <a:pPr marL="285750" indent="-285750">
              <a:buFont typeface="Arial" panose="020B0604020202020204" pitchFamily="34" charset="0"/>
              <a:buChar char="•"/>
            </a:pPr>
            <a:r>
              <a:rPr lang="de-DE" sz="1600" dirty="0">
                <a:sym typeface="Wingdings" panose="05000000000000000000" pitchFamily="2" charset="2"/>
              </a:rPr>
              <a:t>Find out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reason</a:t>
            </a:r>
            <a:r>
              <a:rPr lang="de-DE" sz="1600" dirty="0">
                <a:sym typeface="Wingdings" panose="05000000000000000000" pitchFamily="2" charset="2"/>
              </a:rPr>
              <a:t> </a:t>
            </a:r>
            <a:r>
              <a:rPr lang="de-DE" sz="1600" dirty="0" err="1">
                <a:sym typeface="Wingdings" panose="05000000000000000000" pitchFamily="2" charset="2"/>
              </a:rPr>
              <a:t>behind</a:t>
            </a:r>
            <a:r>
              <a:rPr lang="de-DE" sz="1600" dirty="0">
                <a:sym typeface="Wingdings" panose="05000000000000000000" pitchFamily="2" charset="2"/>
              </a:rPr>
              <a:t> </a:t>
            </a:r>
            <a:r>
              <a:rPr lang="de-DE" sz="1600" dirty="0" err="1">
                <a:sym typeface="Wingdings" panose="05000000000000000000" pitchFamily="2" charset="2"/>
              </a:rPr>
              <a:t>it</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Arial" panose="020B0604020202020204" pitchFamily="34" charset="0"/>
              <a:buChar char="•"/>
            </a:pPr>
            <a:r>
              <a:rPr lang="de-DE" sz="1600" dirty="0" err="1">
                <a:sym typeface="Wingdings" panose="05000000000000000000" pitchFamily="2" charset="2"/>
              </a:rPr>
              <a:t>When</a:t>
            </a:r>
            <a:r>
              <a:rPr lang="de-DE" sz="1600" dirty="0">
                <a:sym typeface="Wingdings" panose="05000000000000000000" pitchFamily="2" charset="2"/>
              </a:rPr>
              <a:t> </a:t>
            </a:r>
            <a:r>
              <a:rPr lang="de-DE" sz="1600" dirty="0" err="1">
                <a:sym typeface="Wingdings" panose="05000000000000000000" pitchFamily="2" charset="2"/>
              </a:rPr>
              <a:t>communicating</a:t>
            </a:r>
            <a:r>
              <a:rPr lang="de-DE" sz="1600" dirty="0">
                <a:sym typeface="Wingdings" panose="05000000000000000000" pitchFamily="2" charset="2"/>
              </a:rPr>
              <a:t>  </a:t>
            </a:r>
            <a:r>
              <a:rPr lang="de-DE" sz="1600" dirty="0" err="1">
                <a:sym typeface="Wingdings" panose="05000000000000000000" pitchFamily="2" charset="2"/>
              </a:rPr>
              <a:t>seperate</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issue</a:t>
            </a:r>
            <a:r>
              <a:rPr lang="de-DE" sz="1600" dirty="0">
                <a:sym typeface="Wingdings" panose="05000000000000000000" pitchFamily="2" charset="2"/>
              </a:rPr>
              <a:t> </a:t>
            </a:r>
            <a:r>
              <a:rPr lang="de-DE" sz="1600" dirty="0" err="1">
                <a:sym typeface="Wingdings" panose="05000000000000000000" pitchFamily="2" charset="2"/>
              </a:rPr>
              <a:t>from</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person</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Arial" panose="020B0604020202020204" pitchFamily="34" charset="0"/>
              <a:buChar char="•"/>
            </a:pPr>
            <a:r>
              <a:rPr lang="de-DE" sz="1600" u="sng" dirty="0">
                <a:sym typeface="Wingdings" panose="05000000000000000000" pitchFamily="2" charset="2"/>
              </a:rPr>
              <a:t>Show </a:t>
            </a:r>
            <a:r>
              <a:rPr lang="de-DE" sz="1600" u="sng" dirty="0" err="1">
                <a:sym typeface="Wingdings" panose="05000000000000000000" pitchFamily="2" charset="2"/>
              </a:rPr>
              <a:t>the</a:t>
            </a:r>
            <a:r>
              <a:rPr lang="de-DE" sz="1600" u="sng" dirty="0">
                <a:sym typeface="Wingdings" panose="05000000000000000000" pitchFamily="2" charset="2"/>
              </a:rPr>
              <a:t> </a:t>
            </a:r>
            <a:r>
              <a:rPr lang="de-DE" sz="1600" u="sng" dirty="0" err="1">
                <a:sym typeface="Wingdings" panose="05000000000000000000" pitchFamily="2" charset="2"/>
              </a:rPr>
              <a:t>client</a:t>
            </a:r>
            <a:r>
              <a:rPr lang="de-DE" sz="1600" u="sng" dirty="0">
                <a:sym typeface="Wingdings" panose="05000000000000000000" pitchFamily="2" charset="2"/>
              </a:rPr>
              <a:t> a </a:t>
            </a:r>
            <a:r>
              <a:rPr lang="de-DE" sz="1600" u="sng" dirty="0" err="1">
                <a:sym typeface="Wingdings" panose="05000000000000000000" pitchFamily="2" charset="2"/>
              </a:rPr>
              <a:t>way</a:t>
            </a:r>
            <a:r>
              <a:rPr lang="de-DE" sz="1600" u="sng" dirty="0">
                <a:sym typeface="Wingdings" panose="05000000000000000000" pitchFamily="2" charset="2"/>
              </a:rPr>
              <a:t> out</a:t>
            </a:r>
          </a:p>
          <a:p>
            <a:pPr marL="285750" indent="-285750">
              <a:buFont typeface="Arial" panose="020B0604020202020204" pitchFamily="34" charset="0"/>
              <a:buChar char="•"/>
            </a:pPr>
            <a:endParaRPr lang="de-DE" sz="1600" u="sng" dirty="0">
              <a:sym typeface="Wingdings" panose="05000000000000000000" pitchFamily="2" charset="2"/>
            </a:endParaRPr>
          </a:p>
          <a:p>
            <a:pPr marL="285750" indent="-285750">
              <a:buFont typeface="Arial" panose="020B0604020202020204" pitchFamily="34" charset="0"/>
              <a:buChar char="•"/>
            </a:pPr>
            <a:endParaRPr lang="en-US" sz="1600" u="sng" dirty="0">
              <a:sym typeface="Wingdings" panose="05000000000000000000" pitchFamily="2" charset="2"/>
            </a:endParaRPr>
          </a:p>
          <a:p>
            <a:pPr algn="ctr"/>
            <a:r>
              <a:rPr lang="en-US" sz="1600" i="1" dirty="0">
                <a:sym typeface="Wingdings" panose="05000000000000000000" pitchFamily="2" charset="2"/>
              </a:rPr>
              <a:t>“Disapproval of a loan is a chance to improve your customer relationship and to lay an even stronger foundation for a successful relationship in the future”</a:t>
            </a:r>
            <a:endParaRPr lang="de-DE" sz="1600" i="1" dirty="0">
              <a:sym typeface="Wingdings" panose="05000000000000000000" pitchFamily="2" charset="2"/>
            </a:endParaRPr>
          </a:p>
        </p:txBody>
      </p:sp>
    </p:spTree>
    <p:extLst>
      <p:ext uri="{BB962C8B-B14F-4D97-AF65-F5344CB8AC3E}">
        <p14:creationId xmlns:p14="http://schemas.microsoft.com/office/powerpoint/2010/main" val="3809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49446"/>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125</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5" name="TextBox 4">
            <a:extLst>
              <a:ext uri="{FF2B5EF4-FFF2-40B4-BE49-F238E27FC236}">
                <a16:creationId xmlns:a16="http://schemas.microsoft.com/office/drawing/2014/main" id="{D3F08DC3-F13E-4B31-982B-6303AC1E0994}"/>
              </a:ext>
            </a:extLst>
          </p:cNvPr>
          <p:cNvSpPr txBox="1"/>
          <p:nvPr/>
        </p:nvSpPr>
        <p:spPr>
          <a:xfrm>
            <a:off x="3239901" y="1197205"/>
            <a:ext cx="5571573" cy="4880215"/>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err="1"/>
              <a:t>You</a:t>
            </a:r>
            <a:r>
              <a:rPr lang="de-DE" sz="1600" dirty="0"/>
              <a:t> will </a:t>
            </a:r>
            <a:r>
              <a:rPr lang="de-DE" sz="1600" dirty="0" err="1"/>
              <a:t>be</a:t>
            </a:r>
            <a:r>
              <a:rPr lang="de-DE" sz="1600" dirty="0"/>
              <a:t> </a:t>
            </a:r>
            <a:r>
              <a:rPr lang="de-DE" sz="1600" dirty="0" err="1"/>
              <a:t>seperated</a:t>
            </a:r>
            <a:r>
              <a:rPr lang="de-DE" sz="1600" dirty="0"/>
              <a:t> </a:t>
            </a:r>
            <a:r>
              <a:rPr lang="de-DE" sz="1600" dirty="0" err="1"/>
              <a:t>into</a:t>
            </a:r>
            <a:r>
              <a:rPr lang="de-DE" sz="1600" dirty="0"/>
              <a:t> break-out </a:t>
            </a:r>
            <a:r>
              <a:rPr lang="de-DE" sz="1600" dirty="0" err="1"/>
              <a:t>rooms</a:t>
            </a:r>
            <a:r>
              <a:rPr lang="de-DE" sz="1600" dirty="0"/>
              <a:t> </a:t>
            </a:r>
            <a:r>
              <a:rPr lang="de-DE" sz="1600" dirty="0" err="1"/>
              <a:t>of</a:t>
            </a:r>
            <a:r>
              <a:rPr lang="de-DE" sz="1600" dirty="0"/>
              <a:t> 3-4 </a:t>
            </a:r>
            <a:r>
              <a:rPr lang="de-DE" sz="1600" dirty="0" err="1"/>
              <a:t>people</a:t>
            </a:r>
            <a:endParaRPr lang="de-DE" sz="1600" dirty="0"/>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a:t>1 will </a:t>
            </a:r>
            <a:r>
              <a:rPr lang="de-DE" sz="1600" dirty="0" err="1"/>
              <a:t>act</a:t>
            </a:r>
            <a:r>
              <a:rPr lang="de-DE" sz="1600" dirty="0"/>
              <a:t> </a:t>
            </a:r>
            <a:r>
              <a:rPr lang="de-DE" sz="1600" dirty="0" err="1"/>
              <a:t>as</a:t>
            </a:r>
            <a:r>
              <a:rPr lang="de-DE" sz="1600" dirty="0"/>
              <a:t> </a:t>
            </a:r>
            <a:r>
              <a:rPr lang="de-DE" sz="1600" dirty="0" err="1"/>
              <a:t>relationship</a:t>
            </a:r>
            <a:r>
              <a:rPr lang="de-DE" sz="1600" dirty="0"/>
              <a:t> </a:t>
            </a:r>
            <a:r>
              <a:rPr lang="de-DE" sz="1600" dirty="0" err="1"/>
              <a:t>manager</a:t>
            </a:r>
            <a:r>
              <a:rPr lang="de-DE" sz="1600" dirty="0"/>
              <a:t>, 1 </a:t>
            </a:r>
            <a:r>
              <a:rPr lang="de-DE" sz="1600" dirty="0" err="1"/>
              <a:t>as</a:t>
            </a:r>
            <a:r>
              <a:rPr lang="de-DE" sz="1600" dirty="0"/>
              <a:t> a </a:t>
            </a:r>
            <a:r>
              <a:rPr lang="de-DE" sz="1600" dirty="0" err="1"/>
              <a:t>client</a:t>
            </a:r>
            <a:r>
              <a:rPr lang="de-DE" sz="1600" dirty="0"/>
              <a:t>/</a:t>
            </a:r>
            <a:r>
              <a:rPr lang="de-DE" sz="1600" dirty="0" err="1"/>
              <a:t>customer</a:t>
            </a:r>
            <a:r>
              <a:rPr lang="de-DE" sz="1600" dirty="0"/>
              <a:t> and 1-2 </a:t>
            </a:r>
            <a:r>
              <a:rPr lang="de-DE" sz="1600" dirty="0" err="1"/>
              <a:t>observers</a:t>
            </a:r>
            <a:endParaRPr lang="de-DE" sz="1600" dirty="0"/>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a:t>Go </a:t>
            </a:r>
            <a:r>
              <a:rPr lang="de-DE" sz="1600" dirty="0" err="1"/>
              <a:t>to</a:t>
            </a:r>
            <a:r>
              <a:rPr lang="de-DE" sz="1600" dirty="0"/>
              <a:t> </a:t>
            </a:r>
            <a:r>
              <a:rPr lang="de-DE" sz="1600" dirty="0" err="1"/>
              <a:t>your</a:t>
            </a:r>
            <a:r>
              <a:rPr lang="de-DE" sz="1600" dirty="0"/>
              <a:t> </a:t>
            </a:r>
            <a:r>
              <a:rPr lang="de-DE" sz="1600" dirty="0" err="1"/>
              <a:t>participant_excel</a:t>
            </a:r>
            <a:r>
              <a:rPr lang="de-DE" sz="1600" dirty="0"/>
              <a:t> </a:t>
            </a:r>
          </a:p>
          <a:p>
            <a:pPr marL="171450" indent="-171450">
              <a:lnSpc>
                <a:spcPct val="250000"/>
              </a:lnSpc>
              <a:buFont typeface="Arial" panose="020B0604020202020204" pitchFamily="34" charset="0"/>
              <a:buChar char="•"/>
            </a:pPr>
            <a:r>
              <a:rPr lang="de-DE" sz="1600" dirty="0"/>
              <a:t>Client open </a:t>
            </a:r>
            <a:r>
              <a:rPr lang="de-DE" sz="1600" dirty="0" err="1"/>
              <a:t>the</a:t>
            </a:r>
            <a:r>
              <a:rPr lang="de-DE" sz="1600" dirty="0"/>
              <a:t> </a:t>
            </a:r>
            <a:r>
              <a:rPr lang="de-DE" sz="1600" dirty="0" err="1"/>
              <a:t>tab</a:t>
            </a:r>
            <a:r>
              <a:rPr lang="de-DE" sz="1600" dirty="0"/>
              <a:t> </a:t>
            </a:r>
          </a:p>
          <a:p>
            <a:pPr marL="171450" indent="-171450">
              <a:lnSpc>
                <a:spcPct val="250000"/>
              </a:lnSpc>
              <a:buFont typeface="Arial" panose="020B0604020202020204" pitchFamily="34" charset="0"/>
              <a:buChar char="•"/>
            </a:pPr>
            <a:r>
              <a:rPr lang="de-DE" sz="1600" dirty="0" err="1"/>
              <a:t>Relationship</a:t>
            </a:r>
            <a:r>
              <a:rPr lang="de-DE" sz="1600" dirty="0"/>
              <a:t> </a:t>
            </a:r>
            <a:r>
              <a:rPr lang="de-DE" sz="1600" dirty="0" err="1"/>
              <a:t>manager</a:t>
            </a:r>
            <a:r>
              <a:rPr lang="de-DE" sz="1600" dirty="0"/>
              <a:t> open </a:t>
            </a:r>
            <a:r>
              <a:rPr lang="de-DE" sz="1600" dirty="0" err="1"/>
              <a:t>the</a:t>
            </a:r>
            <a:r>
              <a:rPr lang="de-DE" sz="1600" dirty="0"/>
              <a:t> </a:t>
            </a:r>
            <a:r>
              <a:rPr lang="de-DE" sz="1600" dirty="0" err="1"/>
              <a:t>tab</a:t>
            </a:r>
            <a:r>
              <a:rPr lang="de-DE" sz="1600" dirty="0"/>
              <a:t> </a:t>
            </a:r>
          </a:p>
          <a:p>
            <a:pPr marL="171450" indent="-171450">
              <a:lnSpc>
                <a:spcPct val="250000"/>
              </a:lnSpc>
              <a:buFont typeface="Arial" panose="020B0604020202020204" pitchFamily="34" charset="0"/>
              <a:buChar char="•"/>
            </a:pPr>
            <a:r>
              <a:rPr lang="de-DE" sz="1600" dirty="0"/>
              <a:t>Oberservers open </a:t>
            </a:r>
            <a:r>
              <a:rPr lang="de-DE" sz="1600" dirty="0" err="1"/>
              <a:t>the</a:t>
            </a:r>
            <a:r>
              <a:rPr lang="de-DE" sz="1600" dirty="0"/>
              <a:t> </a:t>
            </a:r>
            <a:r>
              <a:rPr lang="de-DE" sz="1600" dirty="0" err="1"/>
              <a:t>tab</a:t>
            </a:r>
            <a:r>
              <a:rPr lang="de-DE" sz="1600" dirty="0"/>
              <a:t> </a:t>
            </a:r>
          </a:p>
          <a:p>
            <a:pPr marL="171450" indent="-171450">
              <a:lnSpc>
                <a:spcPct val="250000"/>
              </a:lnSpc>
              <a:buFont typeface="Arial" panose="020B0604020202020204" pitchFamily="34" charset="0"/>
              <a:buChar char="•"/>
            </a:pPr>
            <a:endParaRPr lang="de-DE" sz="1600" dirty="0"/>
          </a:p>
          <a:p>
            <a:pPr marL="171450" indent="-171450">
              <a:lnSpc>
                <a:spcPct val="250000"/>
              </a:lnSpc>
              <a:buFont typeface="Arial" panose="020B0604020202020204" pitchFamily="34" charset="0"/>
              <a:buChar char="•"/>
            </a:pPr>
            <a:endParaRPr lang="de-DE" sz="1600" dirty="0"/>
          </a:p>
          <a:p>
            <a:pPr marL="171450" indent="-1714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4DB3B154-4DC8-4D4A-BE53-88C31367441D}"/>
              </a:ext>
            </a:extLst>
          </p:cNvPr>
          <p:cNvSpPr txBox="1"/>
          <p:nvPr/>
        </p:nvSpPr>
        <p:spPr>
          <a:xfrm>
            <a:off x="4421170" y="455355"/>
            <a:ext cx="1847654" cy="348792"/>
          </a:xfrm>
          <a:prstGeom prst="rect">
            <a:avLst/>
          </a:prstGeom>
          <a:noFill/>
        </p:spPr>
        <p:txBody>
          <a:bodyPr wrap="none" lIns="108000" tIns="46800" rIns="108000" bIns="46800" rtlCol="0">
            <a:noAutofit/>
          </a:bodyPr>
          <a:lstStyle/>
          <a:p>
            <a:r>
              <a:rPr lang="de-DE" sz="2000" dirty="0"/>
              <a:t>Group </a:t>
            </a:r>
            <a:r>
              <a:rPr lang="de-DE" sz="2000" dirty="0" err="1"/>
              <a:t>Exercise</a:t>
            </a:r>
            <a:endParaRPr lang="en-US" sz="2000" dirty="0"/>
          </a:p>
        </p:txBody>
      </p:sp>
      <p:pic>
        <p:nvPicPr>
          <p:cNvPr id="10" name="Graphic 9" descr="Group brainstorm outline">
            <a:extLst>
              <a:ext uri="{FF2B5EF4-FFF2-40B4-BE49-F238E27FC236}">
                <a16:creationId xmlns:a16="http://schemas.microsoft.com/office/drawing/2014/main" id="{1A2A5E95-5646-4336-9798-6FF22BF9A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5693" y="172551"/>
            <a:ext cx="914400" cy="914400"/>
          </a:xfrm>
          <a:prstGeom prst="rect">
            <a:avLst/>
          </a:prstGeom>
        </p:spPr>
      </p:pic>
      <p:pic>
        <p:nvPicPr>
          <p:cNvPr id="14" name="Picture 13">
            <a:extLst>
              <a:ext uri="{FF2B5EF4-FFF2-40B4-BE49-F238E27FC236}">
                <a16:creationId xmlns:a16="http://schemas.microsoft.com/office/drawing/2014/main" id="{CE3A8A93-6ADD-40CE-BFFF-C7BD482B35A1}"/>
              </a:ext>
            </a:extLst>
          </p:cNvPr>
          <p:cNvPicPr>
            <a:picLocks noChangeAspect="1"/>
          </p:cNvPicPr>
          <p:nvPr/>
        </p:nvPicPr>
        <p:blipFill>
          <a:blip r:embed="rId4"/>
          <a:stretch>
            <a:fillRect/>
          </a:stretch>
        </p:blipFill>
        <p:spPr>
          <a:xfrm>
            <a:off x="5959699" y="4046145"/>
            <a:ext cx="2291956" cy="572989"/>
          </a:xfrm>
          <a:prstGeom prst="rect">
            <a:avLst/>
          </a:prstGeom>
        </p:spPr>
      </p:pic>
      <p:pic>
        <p:nvPicPr>
          <p:cNvPr id="16" name="Picture 15">
            <a:extLst>
              <a:ext uri="{FF2B5EF4-FFF2-40B4-BE49-F238E27FC236}">
                <a16:creationId xmlns:a16="http://schemas.microsoft.com/office/drawing/2014/main" id="{61F19BCB-867A-475A-95C8-58ECB6591B3E}"/>
              </a:ext>
            </a:extLst>
          </p:cNvPr>
          <p:cNvPicPr>
            <a:picLocks noChangeAspect="1"/>
          </p:cNvPicPr>
          <p:nvPr/>
        </p:nvPicPr>
        <p:blipFill>
          <a:blip r:embed="rId5"/>
          <a:stretch>
            <a:fillRect/>
          </a:stretch>
        </p:blipFill>
        <p:spPr>
          <a:xfrm>
            <a:off x="6916693" y="3445497"/>
            <a:ext cx="1525670" cy="490394"/>
          </a:xfrm>
          <a:prstGeom prst="rect">
            <a:avLst/>
          </a:prstGeom>
        </p:spPr>
      </p:pic>
      <p:pic>
        <p:nvPicPr>
          <p:cNvPr id="18" name="Picture 17">
            <a:extLst>
              <a:ext uri="{FF2B5EF4-FFF2-40B4-BE49-F238E27FC236}">
                <a16:creationId xmlns:a16="http://schemas.microsoft.com/office/drawing/2014/main" id="{F28FD436-D52C-44B7-B6D6-5AD08E408876}"/>
              </a:ext>
            </a:extLst>
          </p:cNvPr>
          <p:cNvPicPr>
            <a:picLocks noChangeAspect="1"/>
          </p:cNvPicPr>
          <p:nvPr/>
        </p:nvPicPr>
        <p:blipFill>
          <a:blip r:embed="rId6"/>
          <a:stretch>
            <a:fillRect/>
          </a:stretch>
        </p:blipFill>
        <p:spPr>
          <a:xfrm>
            <a:off x="5393952" y="2826372"/>
            <a:ext cx="1644262" cy="490394"/>
          </a:xfrm>
          <a:prstGeom prst="rect">
            <a:avLst/>
          </a:prstGeom>
        </p:spPr>
      </p:pic>
      <p:pic>
        <p:nvPicPr>
          <p:cNvPr id="8" name="Graphic 7" descr="Hourglass Finished outline">
            <a:extLst>
              <a:ext uri="{FF2B5EF4-FFF2-40B4-BE49-F238E27FC236}">
                <a16:creationId xmlns:a16="http://schemas.microsoft.com/office/drawing/2014/main" id="{38E76922-8221-44A8-B99E-9F3074805B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9901" y="5053349"/>
            <a:ext cx="914400" cy="914400"/>
          </a:xfrm>
          <a:prstGeom prst="rect">
            <a:avLst/>
          </a:prstGeom>
        </p:spPr>
      </p:pic>
      <p:sp>
        <p:nvSpPr>
          <p:cNvPr id="9" name="TextBox 8">
            <a:extLst>
              <a:ext uri="{FF2B5EF4-FFF2-40B4-BE49-F238E27FC236}">
                <a16:creationId xmlns:a16="http://schemas.microsoft.com/office/drawing/2014/main" id="{92D61E8B-D721-4743-9609-D580FA95AB5E}"/>
              </a:ext>
            </a:extLst>
          </p:cNvPr>
          <p:cNvSpPr txBox="1"/>
          <p:nvPr/>
        </p:nvSpPr>
        <p:spPr>
          <a:xfrm>
            <a:off x="4128783" y="5203596"/>
            <a:ext cx="3349132" cy="637912"/>
          </a:xfrm>
          <a:prstGeom prst="rect">
            <a:avLst/>
          </a:prstGeom>
          <a:noFill/>
        </p:spPr>
        <p:txBody>
          <a:bodyPr wrap="none" lIns="108000" tIns="46800" rIns="108000" bIns="46800" rtlCol="0">
            <a:noAutofit/>
          </a:bodyPr>
          <a:lstStyle/>
          <a:p>
            <a:pPr marL="171450" indent="-171450">
              <a:buFont typeface="Wingdings" panose="05000000000000000000" pitchFamily="2" charset="2"/>
              <a:buChar char="§"/>
            </a:pPr>
            <a:r>
              <a:rPr lang="de-DE" sz="1200" dirty="0"/>
              <a:t>5-10 </a:t>
            </a:r>
            <a:r>
              <a:rPr lang="de-DE" sz="1200" dirty="0" err="1"/>
              <a:t>Minutes</a:t>
            </a:r>
            <a:r>
              <a:rPr lang="de-DE" sz="1200" dirty="0"/>
              <a:t> </a:t>
            </a:r>
            <a:r>
              <a:rPr lang="de-DE" sz="1200" dirty="0" err="1"/>
              <a:t>for</a:t>
            </a:r>
            <a:r>
              <a:rPr lang="de-DE" sz="1200" dirty="0"/>
              <a:t> </a:t>
            </a:r>
            <a:r>
              <a:rPr lang="de-DE" sz="1200" dirty="0" err="1"/>
              <a:t>Preparation</a:t>
            </a:r>
            <a:endParaRPr lang="de-DE" sz="1200" dirty="0"/>
          </a:p>
          <a:p>
            <a:pPr marL="171450" indent="-171450">
              <a:buFont typeface="Wingdings" panose="05000000000000000000" pitchFamily="2" charset="2"/>
              <a:buChar char="§"/>
            </a:pPr>
            <a:r>
              <a:rPr lang="de-DE" sz="1200" dirty="0"/>
              <a:t>10 </a:t>
            </a:r>
            <a:r>
              <a:rPr lang="de-DE" sz="1200" dirty="0" err="1"/>
              <a:t>Minutes</a:t>
            </a:r>
            <a:r>
              <a:rPr lang="de-DE" sz="1200" dirty="0"/>
              <a:t> </a:t>
            </a:r>
            <a:r>
              <a:rPr lang="de-DE" sz="1200" dirty="0" err="1"/>
              <a:t>roleplay</a:t>
            </a:r>
            <a:endParaRPr lang="de-DE" sz="1200" dirty="0"/>
          </a:p>
          <a:p>
            <a:pPr marL="171450" indent="-171450">
              <a:buFont typeface="Wingdings" panose="05000000000000000000" pitchFamily="2" charset="2"/>
              <a:buChar char="§"/>
            </a:pPr>
            <a:r>
              <a:rPr lang="de-DE" sz="1200" dirty="0"/>
              <a:t>5-10 </a:t>
            </a:r>
            <a:r>
              <a:rPr lang="de-DE" sz="1200" dirty="0" err="1"/>
              <a:t>Minutes</a:t>
            </a:r>
            <a:r>
              <a:rPr lang="de-DE" sz="1200" dirty="0"/>
              <a:t> </a:t>
            </a:r>
            <a:r>
              <a:rPr lang="de-DE" sz="1200" dirty="0" err="1"/>
              <a:t>feedback</a:t>
            </a:r>
            <a:endParaRPr lang="en-US" sz="1200" dirty="0"/>
          </a:p>
        </p:txBody>
      </p:sp>
    </p:spTree>
    <p:extLst>
      <p:ext uri="{BB962C8B-B14F-4D97-AF65-F5344CB8AC3E}">
        <p14:creationId xmlns:p14="http://schemas.microsoft.com/office/powerpoint/2010/main" val="35751443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49446"/>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126</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5" name="TextBox 4">
            <a:extLst>
              <a:ext uri="{FF2B5EF4-FFF2-40B4-BE49-F238E27FC236}">
                <a16:creationId xmlns:a16="http://schemas.microsoft.com/office/drawing/2014/main" id="{D3F08DC3-F13E-4B31-982B-6303AC1E0994}"/>
              </a:ext>
            </a:extLst>
          </p:cNvPr>
          <p:cNvSpPr txBox="1"/>
          <p:nvPr/>
        </p:nvSpPr>
        <p:spPr>
          <a:xfrm>
            <a:off x="3239901" y="1197205"/>
            <a:ext cx="5571573" cy="4880215"/>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a:t>Main </a:t>
            </a:r>
            <a:r>
              <a:rPr lang="de-DE" sz="1600" dirty="0" err="1"/>
              <a:t>goal</a:t>
            </a:r>
            <a:r>
              <a:rPr lang="de-DE" sz="1600" dirty="0"/>
              <a:t> was </a:t>
            </a:r>
            <a:r>
              <a:rPr lang="de-DE" sz="1600" dirty="0" err="1"/>
              <a:t>to</a:t>
            </a:r>
            <a:r>
              <a:rPr lang="de-DE" sz="1600" dirty="0"/>
              <a:t> </a:t>
            </a:r>
            <a:r>
              <a:rPr lang="de-DE" sz="1600" u="sng" dirty="0"/>
              <a:t>not</a:t>
            </a:r>
            <a:r>
              <a:rPr lang="de-DE" sz="1600" dirty="0"/>
              <a:t> frustrate </a:t>
            </a:r>
            <a:r>
              <a:rPr lang="de-DE" sz="1600" dirty="0" err="1"/>
              <a:t>the</a:t>
            </a:r>
            <a:r>
              <a:rPr lang="de-DE" sz="1600" dirty="0"/>
              <a:t> </a:t>
            </a:r>
            <a:r>
              <a:rPr lang="de-DE" sz="1600" dirty="0" err="1"/>
              <a:t>client</a:t>
            </a:r>
            <a:endParaRPr lang="de-DE" sz="1600" dirty="0"/>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a:t>The </a:t>
            </a:r>
            <a:r>
              <a:rPr lang="de-DE" sz="1600" dirty="0" err="1"/>
              <a:t>client</a:t>
            </a:r>
            <a:r>
              <a:rPr lang="de-DE" sz="1600" dirty="0"/>
              <a:t> </a:t>
            </a:r>
            <a:r>
              <a:rPr lang="de-DE" sz="1600" dirty="0" err="1"/>
              <a:t>understood</a:t>
            </a:r>
            <a:r>
              <a:rPr lang="de-DE" sz="1600" dirty="0"/>
              <a:t> </a:t>
            </a:r>
            <a:r>
              <a:rPr lang="de-DE" sz="1600" dirty="0" err="1"/>
              <a:t>the</a:t>
            </a:r>
            <a:r>
              <a:rPr lang="de-DE" sz="1600" dirty="0"/>
              <a:t> </a:t>
            </a:r>
            <a:r>
              <a:rPr lang="de-DE" sz="1600" dirty="0" err="1"/>
              <a:t>reason</a:t>
            </a:r>
            <a:r>
              <a:rPr lang="de-DE" sz="1600" dirty="0"/>
              <a:t> </a:t>
            </a:r>
            <a:r>
              <a:rPr lang="de-DE" sz="1600" dirty="0" err="1"/>
              <a:t>for</a:t>
            </a:r>
            <a:r>
              <a:rPr lang="de-DE" sz="1600" dirty="0"/>
              <a:t> </a:t>
            </a:r>
            <a:r>
              <a:rPr lang="de-DE" sz="1600" dirty="0" err="1"/>
              <a:t>the</a:t>
            </a:r>
            <a:r>
              <a:rPr lang="de-DE" sz="1600" dirty="0"/>
              <a:t> </a:t>
            </a:r>
            <a:r>
              <a:rPr lang="de-DE" sz="1600" dirty="0" err="1"/>
              <a:t>loan</a:t>
            </a:r>
            <a:r>
              <a:rPr lang="de-DE" sz="1600" dirty="0"/>
              <a:t> </a:t>
            </a:r>
            <a:r>
              <a:rPr lang="de-DE" sz="1600" dirty="0" err="1"/>
              <a:t>decline</a:t>
            </a:r>
            <a:r>
              <a:rPr lang="de-DE" sz="1600" dirty="0"/>
              <a:t> and </a:t>
            </a:r>
            <a:r>
              <a:rPr lang="de-DE" sz="1600" dirty="0" err="1"/>
              <a:t>both</a:t>
            </a:r>
            <a:r>
              <a:rPr lang="de-DE" sz="1600" dirty="0"/>
              <a:t> </a:t>
            </a:r>
            <a:r>
              <a:rPr lang="de-DE" sz="1600" dirty="0" err="1"/>
              <a:t>negotiators</a:t>
            </a:r>
            <a:r>
              <a:rPr lang="de-DE" sz="1600" dirty="0"/>
              <a:t> </a:t>
            </a:r>
            <a:r>
              <a:rPr lang="de-DE" sz="1600" dirty="0" err="1"/>
              <a:t>searched</a:t>
            </a:r>
            <a:r>
              <a:rPr lang="de-DE" sz="1600" dirty="0"/>
              <a:t> </a:t>
            </a:r>
            <a:r>
              <a:rPr lang="de-DE" sz="1600" dirty="0" err="1"/>
              <a:t>for</a:t>
            </a:r>
            <a:r>
              <a:rPr lang="de-DE" sz="1600" dirty="0"/>
              <a:t> a </a:t>
            </a:r>
            <a:r>
              <a:rPr lang="de-DE" sz="1600" dirty="0" err="1"/>
              <a:t>way</a:t>
            </a:r>
            <a:r>
              <a:rPr lang="de-DE" sz="1600" dirty="0"/>
              <a:t> </a:t>
            </a:r>
            <a:r>
              <a:rPr lang="de-DE" sz="1600" dirty="0" err="1"/>
              <a:t>to</a:t>
            </a:r>
            <a:r>
              <a:rPr lang="de-DE" sz="1600" dirty="0"/>
              <a:t> </a:t>
            </a:r>
            <a:r>
              <a:rPr lang="de-DE" sz="1600" dirty="0" err="1"/>
              <a:t>make</a:t>
            </a:r>
            <a:r>
              <a:rPr lang="de-DE" sz="1600" dirty="0"/>
              <a:t> </a:t>
            </a:r>
            <a:r>
              <a:rPr lang="de-DE" sz="1600" dirty="0" err="1"/>
              <a:t>the</a:t>
            </a:r>
            <a:r>
              <a:rPr lang="de-DE" sz="1600" dirty="0"/>
              <a:t> </a:t>
            </a:r>
            <a:r>
              <a:rPr lang="de-DE" sz="1600" dirty="0" err="1"/>
              <a:t>best</a:t>
            </a:r>
            <a:r>
              <a:rPr lang="de-DE" sz="1600" dirty="0"/>
              <a:t> </a:t>
            </a:r>
            <a:r>
              <a:rPr lang="de-DE" sz="1600" dirty="0" err="1"/>
              <a:t>of</a:t>
            </a:r>
            <a:r>
              <a:rPr lang="de-DE" sz="1600" dirty="0"/>
              <a:t> </a:t>
            </a:r>
            <a:r>
              <a:rPr lang="de-DE" sz="1600" dirty="0" err="1"/>
              <a:t>the</a:t>
            </a:r>
            <a:r>
              <a:rPr lang="de-DE" sz="1600" dirty="0"/>
              <a:t> </a:t>
            </a:r>
            <a:r>
              <a:rPr lang="de-DE" sz="1600" dirty="0" err="1"/>
              <a:t>situation</a:t>
            </a:r>
            <a:endParaRPr lang="de-DE" sz="1600" dirty="0"/>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err="1"/>
              <a:t>Ideally</a:t>
            </a:r>
            <a:r>
              <a:rPr lang="de-DE" sz="1600" dirty="0"/>
              <a:t> </a:t>
            </a:r>
            <a:r>
              <a:rPr lang="de-DE" sz="1600" dirty="0" err="1"/>
              <a:t>there</a:t>
            </a:r>
            <a:r>
              <a:rPr lang="de-DE" sz="1600" dirty="0"/>
              <a:t> was a </a:t>
            </a:r>
            <a:r>
              <a:rPr lang="de-DE" sz="1600" dirty="0" err="1"/>
              <a:t>compromise</a:t>
            </a:r>
            <a:r>
              <a:rPr lang="de-DE" sz="1600" dirty="0"/>
              <a:t> </a:t>
            </a:r>
          </a:p>
          <a:p>
            <a:pPr marL="285750" indent="-285750">
              <a:buFont typeface="Wingdings" panose="05000000000000000000" pitchFamily="2" charset="2"/>
              <a:buChar char="à"/>
            </a:pPr>
            <a:r>
              <a:rPr lang="de-DE" sz="1400" dirty="0" err="1">
                <a:sym typeface="Wingdings" panose="05000000000000000000" pitchFamily="2" charset="2"/>
              </a:rPr>
              <a:t>For</a:t>
            </a:r>
            <a:r>
              <a:rPr lang="de-DE" sz="1400" dirty="0">
                <a:sym typeface="Wingdings" panose="05000000000000000000" pitchFamily="2" charset="2"/>
              </a:rPr>
              <a:t> </a:t>
            </a:r>
            <a:r>
              <a:rPr lang="de-DE" sz="1400" dirty="0" err="1">
                <a:sym typeface="Wingdings" panose="05000000000000000000" pitchFamily="2" charset="2"/>
              </a:rPr>
              <a:t>example</a:t>
            </a:r>
            <a:r>
              <a:rPr lang="de-DE" sz="1400" dirty="0">
                <a:sym typeface="Wingdings" panose="05000000000000000000" pitchFamily="2" charset="2"/>
              </a:rPr>
              <a:t>: The </a:t>
            </a:r>
            <a:r>
              <a:rPr lang="de-DE" sz="1400" dirty="0" err="1">
                <a:sym typeface="Wingdings" panose="05000000000000000000" pitchFamily="2" charset="2"/>
              </a:rPr>
              <a:t>client</a:t>
            </a:r>
            <a:r>
              <a:rPr lang="de-DE" sz="1400" dirty="0">
                <a:sym typeface="Wingdings" panose="05000000000000000000" pitchFamily="2" charset="2"/>
              </a:rPr>
              <a:t> and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relationship</a:t>
            </a:r>
            <a:r>
              <a:rPr lang="de-DE" sz="1400" dirty="0">
                <a:sym typeface="Wingdings" panose="05000000000000000000" pitchFamily="2" charset="2"/>
              </a:rPr>
              <a:t> </a:t>
            </a:r>
            <a:r>
              <a:rPr lang="de-DE" sz="1400" dirty="0" err="1">
                <a:sym typeface="Wingdings" panose="05000000000000000000" pitchFamily="2" charset="2"/>
              </a:rPr>
              <a:t>manager</a:t>
            </a:r>
            <a:r>
              <a:rPr lang="de-DE" sz="1400" dirty="0">
                <a:sym typeface="Wingdings" panose="05000000000000000000" pitchFamily="2" charset="2"/>
              </a:rPr>
              <a:t> </a:t>
            </a:r>
            <a:r>
              <a:rPr lang="de-DE" sz="1400" dirty="0" err="1">
                <a:sym typeface="Wingdings" panose="05000000000000000000" pitchFamily="2" charset="2"/>
              </a:rPr>
              <a:t>stay</a:t>
            </a:r>
            <a:r>
              <a:rPr lang="de-DE" sz="1400" dirty="0">
                <a:sym typeface="Wingdings" panose="05000000000000000000" pitchFamily="2" charset="2"/>
              </a:rPr>
              <a:t> in </a:t>
            </a:r>
            <a:r>
              <a:rPr lang="de-DE" sz="1400" dirty="0" err="1">
                <a:sym typeface="Wingdings" panose="05000000000000000000" pitchFamily="2" charset="2"/>
              </a:rPr>
              <a:t>close</a:t>
            </a:r>
            <a:r>
              <a:rPr lang="de-DE" sz="1400" dirty="0">
                <a:sym typeface="Wingdings" panose="05000000000000000000" pitchFamily="2" charset="2"/>
              </a:rPr>
              <a:t> </a:t>
            </a:r>
            <a:r>
              <a:rPr lang="de-DE" sz="1400" dirty="0" err="1">
                <a:sym typeface="Wingdings" panose="05000000000000000000" pitchFamily="2" charset="2"/>
              </a:rPr>
              <a:t>contact</a:t>
            </a:r>
            <a:r>
              <a:rPr lang="de-DE" sz="1400" dirty="0">
                <a:sym typeface="Wingdings" panose="05000000000000000000" pitchFamily="2" charset="2"/>
              </a:rPr>
              <a:t> </a:t>
            </a:r>
            <a:r>
              <a:rPr lang="de-DE" sz="1400" dirty="0" err="1">
                <a:sym typeface="Wingdings" panose="05000000000000000000" pitchFamily="2" charset="2"/>
              </a:rPr>
              <a:t>for</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next</a:t>
            </a:r>
            <a:r>
              <a:rPr lang="de-DE" sz="1400" dirty="0">
                <a:sym typeface="Wingdings" panose="05000000000000000000" pitchFamily="2" charset="2"/>
              </a:rPr>
              <a:t> 6 </a:t>
            </a:r>
            <a:r>
              <a:rPr lang="de-DE" sz="1400" dirty="0" err="1">
                <a:sym typeface="Wingdings" panose="05000000000000000000" pitchFamily="2" charset="2"/>
              </a:rPr>
              <a:t>months</a:t>
            </a:r>
            <a:r>
              <a:rPr lang="de-DE" sz="1400" dirty="0">
                <a:sym typeface="Wingdings" panose="05000000000000000000" pitchFamily="2" charset="2"/>
              </a:rPr>
              <a:t>. The </a:t>
            </a:r>
            <a:r>
              <a:rPr lang="de-DE" sz="1400" dirty="0" err="1">
                <a:sym typeface="Wingdings" panose="05000000000000000000" pitchFamily="2" charset="2"/>
              </a:rPr>
              <a:t>client</a:t>
            </a:r>
            <a:r>
              <a:rPr lang="de-DE" sz="1400" dirty="0">
                <a:sym typeface="Wingdings" panose="05000000000000000000" pitchFamily="2" charset="2"/>
              </a:rPr>
              <a:t> </a:t>
            </a:r>
            <a:r>
              <a:rPr lang="de-DE" sz="1400" dirty="0" err="1">
                <a:sym typeface="Wingdings" panose="05000000000000000000" pitchFamily="2" charset="2"/>
              </a:rPr>
              <a:t>tries</a:t>
            </a:r>
            <a:r>
              <a:rPr lang="de-DE" sz="1400" dirty="0">
                <a:sym typeface="Wingdings" panose="05000000000000000000" pitchFamily="2" charset="2"/>
              </a:rPr>
              <a:t> </a:t>
            </a:r>
            <a:r>
              <a:rPr lang="de-DE" sz="1400" dirty="0" err="1">
                <a:sym typeface="Wingdings" panose="05000000000000000000" pitchFamily="2" charset="2"/>
              </a:rPr>
              <a:t>his</a:t>
            </a:r>
            <a:r>
              <a:rPr lang="de-DE" sz="1400" dirty="0">
                <a:sym typeface="Wingdings" panose="05000000000000000000" pitchFamily="2" charset="2"/>
              </a:rPr>
              <a:t> </a:t>
            </a:r>
            <a:r>
              <a:rPr lang="de-DE" sz="1400" dirty="0" err="1">
                <a:sym typeface="Wingdings" panose="05000000000000000000" pitchFamily="2" charset="2"/>
              </a:rPr>
              <a:t>best</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get</a:t>
            </a:r>
            <a:r>
              <a:rPr lang="de-DE" sz="1400" dirty="0">
                <a:sym typeface="Wingdings" panose="05000000000000000000" pitchFamily="2" charset="2"/>
              </a:rPr>
              <a:t> </a:t>
            </a:r>
            <a:r>
              <a:rPr lang="de-DE" sz="1400" dirty="0" err="1">
                <a:sym typeface="Wingdings" panose="05000000000000000000" pitchFamily="2" charset="2"/>
              </a:rPr>
              <a:t>signed</a:t>
            </a:r>
            <a:r>
              <a:rPr lang="de-DE" sz="1400" dirty="0">
                <a:sym typeface="Wingdings" panose="05000000000000000000" pitchFamily="2" charset="2"/>
              </a:rPr>
              <a:t> </a:t>
            </a:r>
            <a:r>
              <a:rPr lang="de-DE" sz="1400" dirty="0" err="1">
                <a:sym typeface="Wingdings" panose="05000000000000000000" pitchFamily="2" charset="2"/>
              </a:rPr>
              <a:t>agreements</a:t>
            </a:r>
            <a:r>
              <a:rPr lang="de-DE" sz="1400" dirty="0">
                <a:sym typeface="Wingdings" panose="05000000000000000000" pitchFamily="2" charset="2"/>
              </a:rPr>
              <a:t> </a:t>
            </a:r>
            <a:r>
              <a:rPr lang="de-DE" sz="1400" dirty="0" err="1">
                <a:sym typeface="Wingdings" panose="05000000000000000000" pitchFamily="2" charset="2"/>
              </a:rPr>
              <a:t>or</a:t>
            </a:r>
            <a:r>
              <a:rPr lang="de-DE" sz="1400" dirty="0">
                <a:sym typeface="Wingdings" panose="05000000000000000000" pitchFamily="2" charset="2"/>
              </a:rPr>
              <a:t> Letters </a:t>
            </a:r>
            <a:r>
              <a:rPr lang="de-DE" sz="1400" dirty="0" err="1">
                <a:sym typeface="Wingdings" panose="05000000000000000000" pitchFamily="2" charset="2"/>
              </a:rPr>
              <a:t>of</a:t>
            </a:r>
            <a:r>
              <a:rPr lang="de-DE" sz="1400" dirty="0">
                <a:sym typeface="Wingdings" panose="05000000000000000000" pitchFamily="2" charset="2"/>
              </a:rPr>
              <a:t> </a:t>
            </a:r>
            <a:r>
              <a:rPr lang="de-DE" sz="1400" dirty="0" err="1">
                <a:sym typeface="Wingdings" panose="05000000000000000000" pitchFamily="2" charset="2"/>
              </a:rPr>
              <a:t>Intent</a:t>
            </a:r>
            <a:r>
              <a:rPr lang="de-DE" sz="1400" dirty="0">
                <a:sym typeface="Wingdings" panose="05000000000000000000" pitchFamily="2" charset="2"/>
              </a:rPr>
              <a:t> </a:t>
            </a:r>
            <a:r>
              <a:rPr lang="de-DE" sz="1400" dirty="0" err="1">
                <a:sym typeface="Wingdings" panose="05000000000000000000" pitchFamily="2" charset="2"/>
              </a:rPr>
              <a:t>with</a:t>
            </a:r>
            <a:r>
              <a:rPr lang="de-DE" sz="1400" dirty="0">
                <a:sym typeface="Wingdings" panose="05000000000000000000" pitchFamily="2" charset="2"/>
              </a:rPr>
              <a:t> potential </a:t>
            </a:r>
            <a:r>
              <a:rPr lang="de-DE" sz="1400" dirty="0" err="1">
                <a:sym typeface="Wingdings" panose="05000000000000000000" pitchFamily="2" charset="2"/>
              </a:rPr>
              <a:t>buyers</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validate</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revenue</a:t>
            </a:r>
            <a:r>
              <a:rPr lang="de-DE" sz="1400" dirty="0">
                <a:sym typeface="Wingdings" panose="05000000000000000000" pitchFamily="2" charset="2"/>
              </a:rPr>
              <a:t> </a:t>
            </a:r>
            <a:r>
              <a:rPr lang="de-DE" sz="1400" dirty="0" err="1">
                <a:sym typeface="Wingdings" panose="05000000000000000000" pitchFamily="2" charset="2"/>
              </a:rPr>
              <a:t>projection</a:t>
            </a:r>
            <a:r>
              <a:rPr lang="de-DE" sz="1400" dirty="0">
                <a:sym typeface="Wingdings" panose="05000000000000000000" pitchFamily="2" charset="2"/>
              </a:rPr>
              <a:t> </a:t>
            </a:r>
            <a:r>
              <a:rPr lang="de-DE" sz="1400" dirty="0" err="1">
                <a:sym typeface="Wingdings" panose="05000000000000000000" pitchFamily="2" charset="2"/>
              </a:rPr>
              <a:t>even</a:t>
            </a:r>
            <a:r>
              <a:rPr lang="de-DE" sz="1400" dirty="0">
                <a:sym typeface="Wingdings" panose="05000000000000000000" pitchFamily="2" charset="2"/>
              </a:rPr>
              <a:t> </a:t>
            </a:r>
            <a:r>
              <a:rPr lang="de-DE" sz="1400" dirty="0" err="1">
                <a:sym typeface="Wingdings" panose="05000000000000000000" pitchFamily="2" charset="2"/>
              </a:rPr>
              <a:t>more</a:t>
            </a:r>
            <a:r>
              <a:rPr lang="de-DE" sz="1400" dirty="0">
                <a:sym typeface="Wingdings" panose="05000000000000000000" pitchFamily="2" charset="2"/>
              </a:rPr>
              <a:t>), </a:t>
            </a:r>
            <a:r>
              <a:rPr lang="de-DE" sz="1400" dirty="0" err="1">
                <a:sym typeface="Wingdings" panose="05000000000000000000" pitchFamily="2" charset="2"/>
              </a:rPr>
              <a:t>maybe</a:t>
            </a:r>
            <a:r>
              <a:rPr lang="de-DE" sz="1400" dirty="0">
                <a:sym typeface="Wingdings" panose="05000000000000000000" pitchFamily="2" charset="2"/>
              </a:rPr>
              <a:t> </a:t>
            </a:r>
            <a:r>
              <a:rPr lang="de-DE" sz="1400" dirty="0" err="1">
                <a:sym typeface="Wingdings" panose="05000000000000000000" pitchFamily="2" charset="2"/>
              </a:rPr>
              <a:t>even</a:t>
            </a:r>
            <a:r>
              <a:rPr lang="de-DE" sz="1400" dirty="0">
                <a:sym typeface="Wingdings" panose="05000000000000000000" pitchFamily="2" charset="2"/>
              </a:rPr>
              <a:t> </a:t>
            </a:r>
            <a:r>
              <a:rPr lang="de-DE" sz="1400" dirty="0" err="1">
                <a:sym typeface="Wingdings" panose="05000000000000000000" pitchFamily="2" charset="2"/>
              </a:rPr>
              <a:t>from</a:t>
            </a:r>
            <a:r>
              <a:rPr lang="de-DE" sz="1400" dirty="0">
                <a:sym typeface="Wingdings" panose="05000000000000000000" pitchFamily="2" charset="2"/>
              </a:rPr>
              <a:t> </a:t>
            </a:r>
            <a:r>
              <a:rPr lang="de-DE" sz="1400" dirty="0" err="1">
                <a:sym typeface="Wingdings" panose="05000000000000000000" pitchFamily="2" charset="2"/>
              </a:rPr>
              <a:t>existing</a:t>
            </a:r>
            <a:r>
              <a:rPr lang="de-DE" sz="1400" dirty="0">
                <a:sym typeface="Wingdings" panose="05000000000000000000" pitchFamily="2" charset="2"/>
              </a:rPr>
              <a:t> </a:t>
            </a:r>
            <a:r>
              <a:rPr lang="de-DE" sz="1400" dirty="0" err="1">
                <a:sym typeface="Wingdings" panose="05000000000000000000" pitchFamily="2" charset="2"/>
              </a:rPr>
              <a:t>clients</a:t>
            </a:r>
            <a:r>
              <a:rPr lang="de-DE" sz="1400" dirty="0">
                <a:sym typeface="Wingdings" panose="05000000000000000000" pitchFamily="2" charset="2"/>
              </a:rPr>
              <a:t> </a:t>
            </a:r>
            <a:r>
              <a:rPr lang="de-DE" sz="1400" dirty="0" err="1">
                <a:sym typeface="Wingdings" panose="05000000000000000000" pitchFamily="2" charset="2"/>
              </a:rPr>
              <a:t>of</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bank</a:t>
            </a:r>
            <a:r>
              <a:rPr lang="de-DE" sz="1400" dirty="0">
                <a:sym typeface="Wingdings" panose="05000000000000000000" pitchFamily="2" charset="2"/>
              </a:rPr>
              <a:t> </a:t>
            </a:r>
            <a:r>
              <a:rPr lang="de-DE" sz="1400" dirty="0" err="1">
                <a:sym typeface="Wingdings" panose="05000000000000000000" pitchFamily="2" charset="2"/>
              </a:rPr>
              <a:t>with</a:t>
            </a:r>
            <a:r>
              <a:rPr lang="de-DE" sz="1400" dirty="0">
                <a:sym typeface="Wingdings" panose="05000000000000000000" pitchFamily="2" charset="2"/>
              </a:rPr>
              <a:t> a </a:t>
            </a:r>
            <a:r>
              <a:rPr lang="de-DE" sz="1400" dirty="0" err="1">
                <a:sym typeface="Wingdings" panose="05000000000000000000" pitchFamily="2" charset="2"/>
              </a:rPr>
              <a:t>referral</a:t>
            </a:r>
            <a:r>
              <a:rPr lang="de-DE" sz="1400" dirty="0">
                <a:sym typeface="Wingdings" panose="05000000000000000000" pitchFamily="2" charset="2"/>
              </a:rPr>
              <a:t> </a:t>
            </a:r>
            <a:r>
              <a:rPr lang="de-DE" sz="1400" dirty="0" err="1">
                <a:sym typeface="Wingdings" panose="05000000000000000000" pitchFamily="2" charset="2"/>
              </a:rPr>
              <a:t>from</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relationship</a:t>
            </a:r>
            <a:r>
              <a:rPr lang="de-DE" sz="1400" dirty="0">
                <a:sym typeface="Wingdings" panose="05000000000000000000" pitchFamily="2" charset="2"/>
              </a:rPr>
              <a:t> </a:t>
            </a:r>
            <a:r>
              <a:rPr lang="de-DE" sz="1400" dirty="0" err="1">
                <a:sym typeface="Wingdings" panose="05000000000000000000" pitchFamily="2" charset="2"/>
              </a:rPr>
              <a:t>manager</a:t>
            </a:r>
            <a:endParaRPr lang="de-DE" sz="1400" dirty="0">
              <a:sym typeface="Wingdings" panose="05000000000000000000" pitchFamily="2" charset="2"/>
            </a:endParaRPr>
          </a:p>
          <a:p>
            <a:endParaRPr lang="de-DE" sz="1400" dirty="0"/>
          </a:p>
          <a:p>
            <a:pPr marL="171450" indent="-171450">
              <a:buFont typeface="Arial" panose="020B0604020202020204" pitchFamily="34" charset="0"/>
              <a:buChar char="•"/>
            </a:pPr>
            <a:r>
              <a:rPr lang="de-DE" sz="1600" dirty="0" err="1"/>
              <a:t>Relationship</a:t>
            </a:r>
            <a:r>
              <a:rPr lang="de-DE" sz="1600" dirty="0"/>
              <a:t> </a:t>
            </a:r>
            <a:r>
              <a:rPr lang="de-DE" sz="1600" dirty="0" err="1"/>
              <a:t>manager</a:t>
            </a:r>
            <a:r>
              <a:rPr lang="de-DE" sz="1600" dirty="0"/>
              <a:t> </a:t>
            </a:r>
            <a:r>
              <a:rPr lang="de-DE" sz="1600" dirty="0" err="1"/>
              <a:t>kept</a:t>
            </a:r>
            <a:r>
              <a:rPr lang="de-DE" sz="1600" dirty="0"/>
              <a:t> </a:t>
            </a:r>
            <a:r>
              <a:rPr lang="de-DE" sz="1600" dirty="0" err="1"/>
              <a:t>the</a:t>
            </a:r>
            <a:r>
              <a:rPr lang="de-DE" sz="1600" dirty="0"/>
              <a:t> </a:t>
            </a:r>
            <a:r>
              <a:rPr lang="de-DE" sz="1600" dirty="0" err="1"/>
              <a:t>door</a:t>
            </a:r>
            <a:r>
              <a:rPr lang="de-DE" sz="1600" dirty="0"/>
              <a:t> open </a:t>
            </a:r>
            <a:r>
              <a:rPr lang="de-DE" sz="1600" dirty="0" err="1"/>
              <a:t>for</a:t>
            </a:r>
            <a:r>
              <a:rPr lang="de-DE" sz="1600" dirty="0"/>
              <a:t> </a:t>
            </a:r>
            <a:r>
              <a:rPr lang="de-DE" sz="1600" dirty="0" err="1"/>
              <a:t>future</a:t>
            </a:r>
            <a:r>
              <a:rPr lang="de-DE" sz="1600" dirty="0"/>
              <a:t> </a:t>
            </a:r>
            <a:r>
              <a:rPr lang="de-DE" sz="1600" dirty="0" err="1"/>
              <a:t>collaboration</a:t>
            </a:r>
            <a:endParaRPr lang="de-DE" sz="1600" dirty="0"/>
          </a:p>
          <a:p>
            <a:pPr marL="285750" indent="-285750">
              <a:lnSpc>
                <a:spcPct val="250000"/>
              </a:lnSpc>
              <a:buFont typeface="Arial" panose="020B0604020202020204" pitchFamily="34" charset="0"/>
              <a:buChar char="•"/>
            </a:pPr>
            <a:endParaRPr lang="de-DE" sz="1600" dirty="0"/>
          </a:p>
          <a:p>
            <a:pPr marL="171450" indent="-171450">
              <a:lnSpc>
                <a:spcPct val="250000"/>
              </a:lnSpc>
              <a:buFont typeface="Arial" panose="020B0604020202020204" pitchFamily="34" charset="0"/>
              <a:buChar char="•"/>
            </a:pPr>
            <a:endParaRPr lang="de-DE" sz="1600" dirty="0"/>
          </a:p>
          <a:p>
            <a:pPr marL="171450" indent="-1714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4DB3B154-4DC8-4D4A-BE53-88C31367441D}"/>
              </a:ext>
            </a:extLst>
          </p:cNvPr>
          <p:cNvSpPr txBox="1"/>
          <p:nvPr/>
        </p:nvSpPr>
        <p:spPr>
          <a:xfrm>
            <a:off x="3257128" y="447483"/>
            <a:ext cx="1847654" cy="348792"/>
          </a:xfrm>
          <a:prstGeom prst="rect">
            <a:avLst/>
          </a:prstGeom>
          <a:noFill/>
        </p:spPr>
        <p:txBody>
          <a:bodyPr wrap="none" lIns="108000" tIns="46800" rIns="108000" bIns="46800" rtlCol="0">
            <a:noAutofit/>
          </a:bodyPr>
          <a:lstStyle/>
          <a:p>
            <a:r>
              <a:rPr lang="de-DE" sz="2000" dirty="0" err="1"/>
              <a:t>Recap</a:t>
            </a:r>
            <a:r>
              <a:rPr lang="de-DE" sz="2000" dirty="0"/>
              <a:t> </a:t>
            </a:r>
            <a:r>
              <a:rPr lang="de-DE" sz="2000" dirty="0" err="1"/>
              <a:t>of</a:t>
            </a:r>
            <a:r>
              <a:rPr lang="de-DE" sz="2000" dirty="0"/>
              <a:t> </a:t>
            </a:r>
            <a:r>
              <a:rPr lang="de-DE" sz="2000" dirty="0" err="1"/>
              <a:t>the</a:t>
            </a:r>
            <a:r>
              <a:rPr lang="de-DE" sz="2000" dirty="0"/>
              <a:t> Group </a:t>
            </a:r>
            <a:r>
              <a:rPr lang="de-DE" sz="2000" dirty="0" err="1"/>
              <a:t>Exercise</a:t>
            </a:r>
            <a:endParaRPr lang="en-US" sz="2000" dirty="0"/>
          </a:p>
        </p:txBody>
      </p:sp>
      <p:pic>
        <p:nvPicPr>
          <p:cNvPr id="10" name="Graphic 9" descr="Group brainstorm outline">
            <a:extLst>
              <a:ext uri="{FF2B5EF4-FFF2-40B4-BE49-F238E27FC236}">
                <a16:creationId xmlns:a16="http://schemas.microsoft.com/office/drawing/2014/main" id="{1A2A5E95-5646-4336-9798-6FF22BF9A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8214" y="172551"/>
            <a:ext cx="914400" cy="914400"/>
          </a:xfrm>
          <a:prstGeom prst="rect">
            <a:avLst/>
          </a:prstGeom>
        </p:spPr>
      </p:pic>
    </p:spTree>
    <p:extLst>
      <p:ext uri="{BB962C8B-B14F-4D97-AF65-F5344CB8AC3E}">
        <p14:creationId xmlns:p14="http://schemas.microsoft.com/office/powerpoint/2010/main" val="27178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127</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5134920" y="368300"/>
            <a:ext cx="1538361" cy="370002"/>
          </a:xfrm>
          <a:prstGeom prst="rect">
            <a:avLst/>
          </a:prstGeom>
          <a:noFill/>
        </p:spPr>
        <p:txBody>
          <a:bodyPr wrap="none" lIns="108000" tIns="46800" rIns="108000" bIns="46800" rtlCol="0">
            <a:noAutofit/>
          </a:bodyPr>
          <a:lstStyle/>
          <a:p>
            <a:r>
              <a:rPr lang="de-DE" sz="2000" dirty="0" err="1"/>
              <a:t>Negotiation</a:t>
            </a:r>
            <a:r>
              <a:rPr lang="de-DE" sz="2000" dirty="0"/>
              <a:t> </a:t>
            </a:r>
            <a:endParaRPr lang="en-US" sz="2000" dirty="0"/>
          </a:p>
        </p:txBody>
      </p:sp>
      <p:sp>
        <p:nvSpPr>
          <p:cNvPr id="8" name="TextBox 7">
            <a:extLst>
              <a:ext uri="{FF2B5EF4-FFF2-40B4-BE49-F238E27FC236}">
                <a16:creationId xmlns:a16="http://schemas.microsoft.com/office/drawing/2014/main" id="{4E3253DA-1FDE-4179-803B-FE46A3E39F38}"/>
              </a:ext>
            </a:extLst>
          </p:cNvPr>
          <p:cNvSpPr txBox="1"/>
          <p:nvPr/>
        </p:nvSpPr>
        <p:spPr>
          <a:xfrm>
            <a:off x="4284149" y="905245"/>
            <a:ext cx="3239901" cy="370002"/>
          </a:xfrm>
          <a:prstGeom prst="rect">
            <a:avLst/>
          </a:prstGeom>
          <a:noFill/>
        </p:spPr>
        <p:txBody>
          <a:bodyPr wrap="square" lIns="108000" tIns="46800" rIns="108000" bIns="46800" rtlCol="0">
            <a:noAutofit/>
          </a:bodyPr>
          <a:lstStyle/>
          <a:p>
            <a:r>
              <a:rPr lang="de-DE" sz="1600" dirty="0"/>
              <a:t>Common </a:t>
            </a:r>
            <a:r>
              <a:rPr lang="de-DE" sz="1600" dirty="0" err="1"/>
              <a:t>Mistakes</a:t>
            </a:r>
            <a:r>
              <a:rPr lang="de-DE" sz="1600" dirty="0"/>
              <a:t> in </a:t>
            </a:r>
            <a:r>
              <a:rPr lang="de-DE" sz="1600" dirty="0" err="1"/>
              <a:t>negotiation</a:t>
            </a:r>
            <a:endParaRPr lang="de-DE" sz="1600" dirty="0"/>
          </a:p>
        </p:txBody>
      </p:sp>
      <p:sp>
        <p:nvSpPr>
          <p:cNvPr id="5" name="TextBox 4">
            <a:extLst>
              <a:ext uri="{FF2B5EF4-FFF2-40B4-BE49-F238E27FC236}">
                <a16:creationId xmlns:a16="http://schemas.microsoft.com/office/drawing/2014/main" id="{14B1E32A-1CF4-4E91-AEC6-EAC0EC40C44E}"/>
              </a:ext>
            </a:extLst>
          </p:cNvPr>
          <p:cNvSpPr txBox="1"/>
          <p:nvPr/>
        </p:nvSpPr>
        <p:spPr>
          <a:xfrm>
            <a:off x="3469063" y="1885361"/>
            <a:ext cx="5303462" cy="1873337"/>
          </a:xfrm>
          <a:prstGeom prst="rect">
            <a:avLst/>
          </a:prstGeom>
          <a:noFill/>
        </p:spPr>
        <p:txBody>
          <a:bodyPr wrap="square" lIns="108000" tIns="46800" rIns="108000" bIns="46800" rtlCol="0">
            <a:noAutofit/>
          </a:bodyPr>
          <a:lstStyle/>
          <a:p>
            <a:r>
              <a:rPr lang="de-DE" sz="1400" dirty="0" err="1"/>
              <a:t>Letting</a:t>
            </a:r>
            <a:r>
              <a:rPr lang="de-DE" sz="1400" dirty="0"/>
              <a:t> </a:t>
            </a:r>
            <a:r>
              <a:rPr lang="de-DE" sz="1400" dirty="0" err="1"/>
              <a:t>emotions</a:t>
            </a:r>
            <a:r>
              <a:rPr lang="de-DE" sz="1400" dirty="0"/>
              <a:t> </a:t>
            </a:r>
            <a:r>
              <a:rPr lang="de-DE" sz="1400" dirty="0" err="1"/>
              <a:t>get</a:t>
            </a:r>
            <a:r>
              <a:rPr lang="de-DE" sz="1400" dirty="0"/>
              <a:t> in </a:t>
            </a:r>
            <a:r>
              <a:rPr lang="de-DE" sz="1400" dirty="0" err="1"/>
              <a:t>your</a:t>
            </a:r>
            <a:r>
              <a:rPr lang="de-DE" sz="1400" dirty="0"/>
              <a:t> </a:t>
            </a:r>
            <a:r>
              <a:rPr lang="de-DE" sz="1400" dirty="0" err="1"/>
              <a:t>way</a:t>
            </a:r>
            <a:endParaRPr lang="de-DE" sz="1400" dirty="0"/>
          </a:p>
          <a:p>
            <a:pPr marL="342900" indent="-342900">
              <a:buAutoNum type="arabicPeriod"/>
            </a:pPr>
            <a:endParaRPr lang="de-DE" sz="1400" dirty="0"/>
          </a:p>
          <a:p>
            <a:pPr marL="285750" indent="-285750">
              <a:buFont typeface="Wingdings" panose="05000000000000000000" pitchFamily="2" charset="2"/>
              <a:buChar char="à"/>
            </a:pPr>
            <a:r>
              <a:rPr lang="de-DE" sz="1400" dirty="0">
                <a:sym typeface="Wingdings" panose="05000000000000000000" pitchFamily="2" charset="2"/>
              </a:rPr>
              <a:t>Value </a:t>
            </a:r>
            <a:r>
              <a:rPr lang="de-DE" sz="1400" dirty="0" err="1">
                <a:sym typeface="Wingdings" panose="05000000000000000000" pitchFamily="2" charset="2"/>
              </a:rPr>
              <a:t>is</a:t>
            </a:r>
            <a:r>
              <a:rPr lang="de-DE" sz="1400" dirty="0">
                <a:sym typeface="Wingdings" panose="05000000000000000000" pitchFamily="2" charset="2"/>
              </a:rPr>
              <a:t> a personal </a:t>
            </a:r>
            <a:r>
              <a:rPr lang="de-DE" sz="1400" dirty="0" err="1">
                <a:sym typeface="Wingdings" panose="05000000000000000000" pitchFamily="2" charset="2"/>
              </a:rPr>
              <a:t>thing</a:t>
            </a:r>
            <a:r>
              <a:rPr lang="de-DE" sz="1400" dirty="0">
                <a:sym typeface="Wingdings" panose="05000000000000000000" pitchFamily="2" charset="2"/>
              </a:rPr>
              <a:t>. </a:t>
            </a:r>
            <a:r>
              <a:rPr lang="de-DE" sz="1400" dirty="0" err="1">
                <a:sym typeface="Wingdings" panose="05000000000000000000" pitchFamily="2" charset="2"/>
              </a:rPr>
              <a:t>Everybody</a:t>
            </a:r>
            <a:r>
              <a:rPr lang="de-DE" sz="1400" dirty="0">
                <a:sym typeface="Wingdings" panose="05000000000000000000" pitchFamily="2" charset="2"/>
              </a:rPr>
              <a:t> </a:t>
            </a:r>
            <a:r>
              <a:rPr lang="de-DE" sz="1400" dirty="0" err="1">
                <a:sym typeface="Wingdings" panose="05000000000000000000" pitchFamily="2" charset="2"/>
              </a:rPr>
              <a:t>has</a:t>
            </a:r>
            <a:r>
              <a:rPr lang="de-DE" sz="1400" dirty="0">
                <a:sym typeface="Wingdings" panose="05000000000000000000" pitchFamily="2" charset="2"/>
              </a:rPr>
              <a:t> </a:t>
            </a:r>
            <a:r>
              <a:rPr lang="de-DE" sz="1400" dirty="0" err="1">
                <a:sym typeface="Wingdings" panose="05000000000000000000" pitchFamily="2" charset="2"/>
              </a:rPr>
              <a:t>his</a:t>
            </a:r>
            <a:r>
              <a:rPr lang="de-DE" sz="1400" dirty="0">
                <a:sym typeface="Wingdings" panose="05000000000000000000" pitchFamily="2" charset="2"/>
              </a:rPr>
              <a:t> own </a:t>
            </a:r>
            <a:r>
              <a:rPr lang="de-DE" sz="1400" dirty="0" err="1">
                <a:sym typeface="Wingdings" panose="05000000000000000000" pitchFamily="2" charset="2"/>
              </a:rPr>
              <a:t>perception</a:t>
            </a:r>
            <a:r>
              <a:rPr lang="de-DE" sz="1400" dirty="0">
                <a:sym typeface="Wingdings" panose="05000000000000000000" pitchFamily="2" charset="2"/>
              </a:rPr>
              <a:t> </a:t>
            </a:r>
            <a:r>
              <a:rPr lang="de-DE" sz="1400" dirty="0" err="1">
                <a:sym typeface="Wingdings" panose="05000000000000000000" pitchFamily="2" charset="2"/>
              </a:rPr>
              <a:t>of</a:t>
            </a:r>
            <a:r>
              <a:rPr lang="de-DE" sz="1400" dirty="0">
                <a:sym typeface="Wingdings" panose="05000000000000000000" pitchFamily="2" charset="2"/>
              </a:rPr>
              <a:t>  </a:t>
            </a:r>
            <a:r>
              <a:rPr lang="de-DE" sz="1400" dirty="0" err="1">
                <a:sym typeface="Wingdings" panose="05000000000000000000" pitchFamily="2" charset="2"/>
              </a:rPr>
              <a:t>everything</a:t>
            </a:r>
            <a:r>
              <a:rPr lang="de-DE" sz="1400" dirty="0">
                <a:sym typeface="Wingdings" panose="05000000000000000000" pitchFamily="2" charset="2"/>
              </a:rPr>
              <a:t>. </a:t>
            </a:r>
          </a:p>
          <a:p>
            <a:pPr marL="285750" indent="-285750">
              <a:buFont typeface="Wingdings" panose="05000000000000000000" pitchFamily="2" charset="2"/>
              <a:buChar char="à"/>
            </a:pPr>
            <a:endParaRPr lang="de-DE" sz="1400" dirty="0">
              <a:sym typeface="Wingdings" panose="05000000000000000000" pitchFamily="2" charset="2"/>
            </a:endParaRPr>
          </a:p>
          <a:p>
            <a:r>
              <a:rPr lang="de-DE" sz="1400" dirty="0">
                <a:sym typeface="Wingdings" panose="05000000000000000000" pitchFamily="2" charset="2"/>
              </a:rPr>
              <a:t>Solution: </a:t>
            </a:r>
          </a:p>
          <a:p>
            <a:r>
              <a:rPr lang="de-DE" sz="1400" dirty="0">
                <a:sym typeface="Wingdings" panose="05000000000000000000" pitchFamily="2" charset="2"/>
              </a:rPr>
              <a:t>Look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situation</a:t>
            </a:r>
            <a:r>
              <a:rPr lang="de-DE" sz="1400" dirty="0">
                <a:sym typeface="Wingdings" panose="05000000000000000000" pitchFamily="2" charset="2"/>
              </a:rPr>
              <a:t> </a:t>
            </a:r>
            <a:r>
              <a:rPr lang="de-DE" sz="1400" dirty="0" err="1">
                <a:sym typeface="Wingdings" panose="05000000000000000000" pitchFamily="2" charset="2"/>
              </a:rPr>
              <a:t>from</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outside, like a </a:t>
            </a:r>
            <a:r>
              <a:rPr lang="de-DE" sz="1400" dirty="0" err="1">
                <a:sym typeface="Wingdings" panose="05000000000000000000" pitchFamily="2" charset="2"/>
              </a:rPr>
              <a:t>consultant</a:t>
            </a:r>
            <a:r>
              <a:rPr lang="de-DE" sz="1400" dirty="0">
                <a:sym typeface="Wingdings" panose="05000000000000000000" pitchFamily="2" charset="2"/>
              </a:rPr>
              <a:t> </a:t>
            </a:r>
            <a:r>
              <a:rPr lang="de-DE" sz="1400" dirty="0" err="1">
                <a:sym typeface="Wingdings" panose="05000000000000000000" pitchFamily="2" charset="2"/>
              </a:rPr>
              <a:t>instead</a:t>
            </a:r>
            <a:r>
              <a:rPr lang="de-DE" sz="1400" dirty="0">
                <a:sym typeface="Wingdings" panose="05000000000000000000" pitchFamily="2" charset="2"/>
              </a:rPr>
              <a:t> </a:t>
            </a:r>
            <a:r>
              <a:rPr lang="de-DE" sz="1400" dirty="0" err="1">
                <a:sym typeface="Wingdings" panose="05000000000000000000" pitchFamily="2" charset="2"/>
              </a:rPr>
              <a:t>of</a:t>
            </a:r>
            <a:r>
              <a:rPr lang="de-DE" sz="1400" dirty="0">
                <a:sym typeface="Wingdings" panose="05000000000000000000" pitchFamily="2" charset="2"/>
              </a:rPr>
              <a:t> </a:t>
            </a:r>
            <a:r>
              <a:rPr lang="de-DE" sz="1400" dirty="0" err="1">
                <a:sym typeface="Wingdings" panose="05000000000000000000" pitchFamily="2" charset="2"/>
              </a:rPr>
              <a:t>somebody</a:t>
            </a:r>
            <a:r>
              <a:rPr lang="de-DE" sz="1400" dirty="0">
                <a:sym typeface="Wingdings" panose="05000000000000000000" pitchFamily="2" charset="2"/>
              </a:rPr>
              <a:t> </a:t>
            </a:r>
            <a:r>
              <a:rPr lang="de-DE" sz="1400" dirty="0" err="1">
                <a:sym typeface="Wingdings" panose="05000000000000000000" pitchFamily="2" charset="2"/>
              </a:rPr>
              <a:t>that</a:t>
            </a:r>
            <a:r>
              <a:rPr lang="de-DE" sz="1400" dirty="0">
                <a:sym typeface="Wingdings" panose="05000000000000000000" pitchFamily="2" charset="2"/>
              </a:rPr>
              <a:t> </a:t>
            </a:r>
            <a:r>
              <a:rPr lang="de-DE" sz="1400" dirty="0" err="1">
                <a:sym typeface="Wingdings" panose="05000000000000000000" pitchFamily="2" charset="2"/>
              </a:rPr>
              <a:t>is</a:t>
            </a:r>
            <a:r>
              <a:rPr lang="de-DE" sz="1400" dirty="0">
                <a:sym typeface="Wingdings" panose="05000000000000000000" pitchFamily="2" charset="2"/>
              </a:rPr>
              <a:t> </a:t>
            </a:r>
            <a:r>
              <a:rPr lang="de-DE" sz="1400" dirty="0" err="1">
                <a:sym typeface="Wingdings" panose="05000000000000000000" pitchFamily="2" charset="2"/>
              </a:rPr>
              <a:t>emotionally</a:t>
            </a:r>
            <a:r>
              <a:rPr lang="de-DE" sz="1400" dirty="0">
                <a:sym typeface="Wingdings" panose="05000000000000000000" pitchFamily="2" charset="2"/>
              </a:rPr>
              <a:t> </a:t>
            </a:r>
            <a:r>
              <a:rPr lang="de-DE" sz="1400" dirty="0" err="1">
                <a:sym typeface="Wingdings" panose="05000000000000000000" pitchFamily="2" charset="2"/>
              </a:rPr>
              <a:t>involved</a:t>
            </a:r>
            <a:r>
              <a:rPr lang="de-DE" sz="1400" dirty="0">
                <a:sym typeface="Wingdings" panose="05000000000000000000" pitchFamily="2" charset="2"/>
              </a:rPr>
              <a:t> </a:t>
            </a:r>
          </a:p>
          <a:p>
            <a:endParaRPr lang="de-DE" sz="1400" dirty="0">
              <a:sym typeface="Wingdings" panose="05000000000000000000" pitchFamily="2" charset="2"/>
            </a:endParaRPr>
          </a:p>
          <a:p>
            <a:endParaRPr lang="de-DE" sz="1400" dirty="0">
              <a:sym typeface="Wingdings" panose="05000000000000000000" pitchFamily="2" charset="2"/>
            </a:endParaRPr>
          </a:p>
          <a:p>
            <a:endParaRPr lang="en-US" sz="1400" dirty="0"/>
          </a:p>
        </p:txBody>
      </p:sp>
      <p:sp>
        <p:nvSpPr>
          <p:cNvPr id="11" name="TextBox 10">
            <a:extLst>
              <a:ext uri="{FF2B5EF4-FFF2-40B4-BE49-F238E27FC236}">
                <a16:creationId xmlns:a16="http://schemas.microsoft.com/office/drawing/2014/main" id="{08FD3460-F2F7-4921-839C-719CFE77040F}"/>
              </a:ext>
            </a:extLst>
          </p:cNvPr>
          <p:cNvSpPr txBox="1"/>
          <p:nvPr/>
        </p:nvSpPr>
        <p:spPr>
          <a:xfrm>
            <a:off x="3469063" y="4223481"/>
            <a:ext cx="5303462" cy="1873337"/>
          </a:xfrm>
          <a:prstGeom prst="rect">
            <a:avLst/>
          </a:prstGeom>
          <a:noFill/>
        </p:spPr>
        <p:txBody>
          <a:bodyPr wrap="square" lIns="108000" tIns="46800" rIns="108000" bIns="46800" rtlCol="0">
            <a:noAutofit/>
          </a:bodyPr>
          <a:lstStyle/>
          <a:p>
            <a:r>
              <a:rPr lang="de-DE" sz="1400" dirty="0" err="1"/>
              <a:t>Assuming</a:t>
            </a:r>
            <a:r>
              <a:rPr lang="de-DE" sz="1400" dirty="0"/>
              <a:t> </a:t>
            </a:r>
            <a:r>
              <a:rPr lang="de-DE" sz="1400" dirty="0" err="1"/>
              <a:t>Win</a:t>
            </a:r>
            <a:r>
              <a:rPr lang="de-DE" sz="1400" dirty="0"/>
              <a:t>-Lose </a:t>
            </a:r>
            <a:r>
              <a:rPr lang="de-DE" sz="1400" dirty="0" err="1"/>
              <a:t>is</a:t>
            </a:r>
            <a:r>
              <a:rPr lang="de-DE" sz="1400" dirty="0"/>
              <a:t> </a:t>
            </a:r>
            <a:r>
              <a:rPr lang="de-DE" sz="1400" dirty="0" err="1"/>
              <a:t>the</a:t>
            </a:r>
            <a:r>
              <a:rPr lang="de-DE" sz="1400" dirty="0"/>
              <a:t> </a:t>
            </a:r>
            <a:r>
              <a:rPr lang="de-DE" sz="1400" dirty="0" err="1"/>
              <a:t>only</a:t>
            </a:r>
            <a:r>
              <a:rPr lang="de-DE" sz="1400" dirty="0"/>
              <a:t> </a:t>
            </a:r>
            <a:r>
              <a:rPr lang="de-DE" sz="1400" dirty="0" err="1"/>
              <a:t>option</a:t>
            </a:r>
            <a:endParaRPr lang="de-DE" sz="1400" dirty="0"/>
          </a:p>
          <a:p>
            <a:pPr marL="342900" indent="-342900">
              <a:buAutoNum type="arabicPeriod"/>
            </a:pPr>
            <a:endParaRPr lang="de-DE" sz="1400" dirty="0"/>
          </a:p>
          <a:p>
            <a:pPr marL="285750" indent="-285750">
              <a:buFont typeface="Wingdings" panose="05000000000000000000" pitchFamily="2" charset="2"/>
              <a:buChar char="à"/>
            </a:pPr>
            <a:r>
              <a:rPr lang="de-DE" sz="1400" dirty="0" err="1">
                <a:sym typeface="Wingdings" panose="05000000000000000000" pitchFamily="2" charset="2"/>
              </a:rPr>
              <a:t>Negtotiation</a:t>
            </a:r>
            <a:r>
              <a:rPr lang="de-DE" sz="1400" dirty="0">
                <a:sym typeface="Wingdings" panose="05000000000000000000" pitchFamily="2" charset="2"/>
              </a:rPr>
              <a:t> do not </a:t>
            </a:r>
            <a:r>
              <a:rPr lang="de-DE" sz="1400" dirty="0" err="1">
                <a:sym typeface="Wingdings" panose="05000000000000000000" pitchFamily="2" charset="2"/>
              </a:rPr>
              <a:t>need</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end </a:t>
            </a:r>
            <a:r>
              <a:rPr lang="de-DE" sz="1400" dirty="0" err="1">
                <a:sym typeface="Wingdings" panose="05000000000000000000" pitchFamily="2" charset="2"/>
              </a:rPr>
              <a:t>up</a:t>
            </a:r>
            <a:r>
              <a:rPr lang="de-DE" sz="1400" dirty="0">
                <a:sym typeface="Wingdings" panose="05000000000000000000" pitchFamily="2" charset="2"/>
              </a:rPr>
              <a:t> in a </a:t>
            </a:r>
            <a:r>
              <a:rPr lang="de-DE" sz="1400" dirty="0" err="1">
                <a:sym typeface="Wingdings" panose="05000000000000000000" pitchFamily="2" charset="2"/>
              </a:rPr>
              <a:t>win</a:t>
            </a:r>
            <a:r>
              <a:rPr lang="de-DE" sz="1400" dirty="0">
                <a:sym typeface="Wingdings" panose="05000000000000000000" pitchFamily="2" charset="2"/>
              </a:rPr>
              <a:t>-lose </a:t>
            </a:r>
            <a:r>
              <a:rPr lang="de-DE" sz="1400" dirty="0" err="1">
                <a:sym typeface="Wingdings" panose="05000000000000000000" pitchFamily="2" charset="2"/>
              </a:rPr>
              <a:t>situation</a:t>
            </a:r>
            <a:r>
              <a:rPr lang="de-DE" sz="1400" dirty="0">
                <a:sym typeface="Wingdings" panose="05000000000000000000" pitchFamily="2" charset="2"/>
              </a:rPr>
              <a:t>, </a:t>
            </a:r>
            <a:r>
              <a:rPr lang="de-DE" sz="1400" dirty="0" err="1">
                <a:sym typeface="Wingdings" panose="05000000000000000000" pitchFamily="2" charset="2"/>
              </a:rPr>
              <a:t>successful</a:t>
            </a:r>
            <a:r>
              <a:rPr lang="de-DE" sz="1400" dirty="0">
                <a:sym typeface="Wingdings" panose="05000000000000000000" pitchFamily="2" charset="2"/>
              </a:rPr>
              <a:t> </a:t>
            </a:r>
            <a:r>
              <a:rPr lang="de-DE" sz="1400" dirty="0" err="1">
                <a:sym typeface="Wingdings" panose="05000000000000000000" pitchFamily="2" charset="2"/>
              </a:rPr>
              <a:t>negotion</a:t>
            </a:r>
            <a:r>
              <a:rPr lang="de-DE" sz="1400" dirty="0">
                <a:sym typeface="Wingdings" panose="05000000000000000000" pitchFamily="2" charset="2"/>
              </a:rPr>
              <a:t> on </a:t>
            </a:r>
            <a:r>
              <a:rPr lang="de-DE" sz="1400" dirty="0" err="1">
                <a:sym typeface="Wingdings" panose="05000000000000000000" pitchFamily="2" charset="2"/>
              </a:rPr>
              <a:t>both</a:t>
            </a:r>
            <a:r>
              <a:rPr lang="de-DE" sz="1400" dirty="0">
                <a:sym typeface="Wingdings" panose="05000000000000000000" pitchFamily="2" charset="2"/>
              </a:rPr>
              <a:t> </a:t>
            </a:r>
            <a:r>
              <a:rPr lang="de-DE" sz="1400" dirty="0" err="1">
                <a:sym typeface="Wingdings" panose="05000000000000000000" pitchFamily="2" charset="2"/>
              </a:rPr>
              <a:t>sides</a:t>
            </a:r>
            <a:r>
              <a:rPr lang="de-DE" sz="1400" dirty="0">
                <a:sym typeface="Wingdings" panose="05000000000000000000" pitchFamily="2" charset="2"/>
              </a:rPr>
              <a:t> </a:t>
            </a:r>
            <a:r>
              <a:rPr lang="de-DE" sz="1400" dirty="0" err="1">
                <a:sym typeface="Wingdings" panose="05000000000000000000" pitchFamily="2" charset="2"/>
              </a:rPr>
              <a:t>isn‘t</a:t>
            </a:r>
            <a:r>
              <a:rPr lang="de-DE" sz="1400" dirty="0">
                <a:sym typeface="Wingdings" panose="05000000000000000000" pitchFamily="2" charset="2"/>
              </a:rPr>
              <a:t> </a:t>
            </a:r>
            <a:r>
              <a:rPr lang="de-DE" sz="1400" dirty="0" err="1">
                <a:sym typeface="Wingdings" panose="05000000000000000000" pitchFamily="2" charset="2"/>
              </a:rPr>
              <a:t>mutually</a:t>
            </a:r>
            <a:r>
              <a:rPr lang="de-DE" sz="1400" dirty="0">
                <a:sym typeface="Wingdings" panose="05000000000000000000" pitchFamily="2" charset="2"/>
              </a:rPr>
              <a:t> </a:t>
            </a:r>
            <a:r>
              <a:rPr lang="de-DE" sz="1400" dirty="0" err="1">
                <a:sym typeface="Wingdings" panose="05000000000000000000" pitchFamily="2" charset="2"/>
              </a:rPr>
              <a:t>exclusive</a:t>
            </a:r>
            <a:endParaRPr lang="de-DE" sz="1400" dirty="0">
              <a:sym typeface="Wingdings" panose="05000000000000000000" pitchFamily="2" charset="2"/>
            </a:endParaRPr>
          </a:p>
          <a:p>
            <a:pPr marL="285750" indent="-285750">
              <a:buFont typeface="Wingdings" panose="05000000000000000000" pitchFamily="2" charset="2"/>
              <a:buChar char="à"/>
            </a:pPr>
            <a:endParaRPr lang="de-DE" sz="1400" dirty="0">
              <a:sym typeface="Wingdings" panose="05000000000000000000" pitchFamily="2" charset="2"/>
            </a:endParaRPr>
          </a:p>
          <a:p>
            <a:r>
              <a:rPr lang="de-DE" sz="1400" dirty="0">
                <a:sym typeface="Wingdings" panose="05000000000000000000" pitchFamily="2" charset="2"/>
              </a:rPr>
              <a:t>Solution: </a:t>
            </a:r>
          </a:p>
          <a:p>
            <a:r>
              <a:rPr lang="de-DE" sz="1400" dirty="0">
                <a:sym typeface="Wingdings" panose="05000000000000000000" pitchFamily="2" charset="2"/>
              </a:rPr>
              <a:t>Take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negotiation</a:t>
            </a:r>
            <a:r>
              <a:rPr lang="de-DE" sz="1400" dirty="0">
                <a:sym typeface="Wingdings" panose="05000000000000000000" pitchFamily="2" charset="2"/>
              </a:rPr>
              <a:t> </a:t>
            </a:r>
            <a:r>
              <a:rPr lang="de-DE" sz="1400" dirty="0" err="1">
                <a:sym typeface="Wingdings" panose="05000000000000000000" pitchFamily="2" charset="2"/>
              </a:rPr>
              <a:t>as</a:t>
            </a:r>
            <a:r>
              <a:rPr lang="de-DE" sz="1400" dirty="0">
                <a:sym typeface="Wingdings" panose="05000000000000000000" pitchFamily="2" charset="2"/>
              </a:rPr>
              <a:t> a </a:t>
            </a:r>
            <a:r>
              <a:rPr lang="de-DE" sz="1400" dirty="0" err="1">
                <a:sym typeface="Wingdings" panose="05000000000000000000" pitchFamily="2" charset="2"/>
              </a:rPr>
              <a:t>process</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team</a:t>
            </a:r>
            <a:r>
              <a:rPr lang="de-DE" sz="1400" dirty="0">
                <a:sym typeface="Wingdings" panose="05000000000000000000" pitchFamily="2" charset="2"/>
              </a:rPr>
              <a:t> </a:t>
            </a:r>
            <a:r>
              <a:rPr lang="de-DE" sz="1400" dirty="0" err="1">
                <a:sym typeface="Wingdings" panose="05000000000000000000" pitchFamily="2" charset="2"/>
              </a:rPr>
              <a:t>up</a:t>
            </a:r>
            <a:r>
              <a:rPr lang="de-DE" sz="1400" dirty="0">
                <a:sym typeface="Wingdings" panose="05000000000000000000" pitchFamily="2" charset="2"/>
              </a:rPr>
              <a:t> </a:t>
            </a:r>
            <a:r>
              <a:rPr lang="de-DE" sz="1400" dirty="0" err="1">
                <a:sym typeface="Wingdings" panose="05000000000000000000" pitchFamily="2" charset="2"/>
              </a:rPr>
              <a:t>with</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other</a:t>
            </a:r>
            <a:r>
              <a:rPr lang="de-DE" sz="1400" dirty="0">
                <a:sym typeface="Wingdings" panose="05000000000000000000" pitchFamily="2" charset="2"/>
              </a:rPr>
              <a:t> </a:t>
            </a:r>
            <a:r>
              <a:rPr lang="de-DE" sz="1400" dirty="0" err="1">
                <a:sym typeface="Wingdings" panose="05000000000000000000" pitchFamily="2" charset="2"/>
              </a:rPr>
              <a:t>person</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find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best</a:t>
            </a:r>
            <a:r>
              <a:rPr lang="de-DE" sz="1400" dirty="0">
                <a:sym typeface="Wingdings" panose="05000000000000000000" pitchFamily="2" charset="2"/>
              </a:rPr>
              <a:t> </a:t>
            </a:r>
            <a:r>
              <a:rPr lang="de-DE" sz="1400" dirty="0" err="1">
                <a:sym typeface="Wingdings" panose="05000000000000000000" pitchFamily="2" charset="2"/>
              </a:rPr>
              <a:t>solution</a:t>
            </a:r>
            <a:r>
              <a:rPr lang="de-DE" sz="1400" dirty="0">
                <a:sym typeface="Wingdings" panose="05000000000000000000" pitchFamily="2" charset="2"/>
              </a:rPr>
              <a:t> possible</a:t>
            </a:r>
          </a:p>
          <a:p>
            <a:endParaRPr lang="de-DE" sz="1400" dirty="0">
              <a:sym typeface="Wingdings" panose="05000000000000000000" pitchFamily="2" charset="2"/>
            </a:endParaRPr>
          </a:p>
          <a:p>
            <a:endParaRPr lang="de-DE" sz="1400" dirty="0">
              <a:sym typeface="Wingdings" panose="05000000000000000000" pitchFamily="2" charset="2"/>
            </a:endParaRPr>
          </a:p>
          <a:p>
            <a:endParaRPr lang="en-US" sz="1400" dirty="0"/>
          </a:p>
        </p:txBody>
      </p:sp>
    </p:spTree>
    <p:extLst>
      <p:ext uri="{BB962C8B-B14F-4D97-AF65-F5344CB8AC3E}">
        <p14:creationId xmlns:p14="http://schemas.microsoft.com/office/powerpoint/2010/main" val="18672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128</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5134920" y="368300"/>
            <a:ext cx="1538361" cy="370002"/>
          </a:xfrm>
          <a:prstGeom prst="rect">
            <a:avLst/>
          </a:prstGeom>
          <a:noFill/>
        </p:spPr>
        <p:txBody>
          <a:bodyPr wrap="none" lIns="108000" tIns="46800" rIns="108000" bIns="46800" rtlCol="0">
            <a:noAutofit/>
          </a:bodyPr>
          <a:lstStyle/>
          <a:p>
            <a:r>
              <a:rPr lang="de-DE" sz="2000" dirty="0" err="1"/>
              <a:t>Negotiation</a:t>
            </a:r>
            <a:r>
              <a:rPr lang="de-DE" sz="2000" dirty="0"/>
              <a:t> </a:t>
            </a:r>
            <a:endParaRPr lang="en-US" sz="2000" dirty="0"/>
          </a:p>
        </p:txBody>
      </p:sp>
      <p:sp>
        <p:nvSpPr>
          <p:cNvPr id="8" name="TextBox 7">
            <a:extLst>
              <a:ext uri="{FF2B5EF4-FFF2-40B4-BE49-F238E27FC236}">
                <a16:creationId xmlns:a16="http://schemas.microsoft.com/office/drawing/2014/main" id="{4E3253DA-1FDE-4179-803B-FE46A3E39F38}"/>
              </a:ext>
            </a:extLst>
          </p:cNvPr>
          <p:cNvSpPr txBox="1"/>
          <p:nvPr/>
        </p:nvSpPr>
        <p:spPr>
          <a:xfrm>
            <a:off x="4284149" y="905245"/>
            <a:ext cx="3239901" cy="370002"/>
          </a:xfrm>
          <a:prstGeom prst="rect">
            <a:avLst/>
          </a:prstGeom>
          <a:noFill/>
        </p:spPr>
        <p:txBody>
          <a:bodyPr wrap="square" lIns="108000" tIns="46800" rIns="108000" bIns="46800" rtlCol="0">
            <a:noAutofit/>
          </a:bodyPr>
          <a:lstStyle/>
          <a:p>
            <a:r>
              <a:rPr lang="de-DE" sz="1600" dirty="0"/>
              <a:t>Common </a:t>
            </a:r>
            <a:r>
              <a:rPr lang="de-DE" sz="1600" dirty="0" err="1"/>
              <a:t>Mistakes</a:t>
            </a:r>
            <a:r>
              <a:rPr lang="de-DE" sz="1600" dirty="0"/>
              <a:t> in </a:t>
            </a:r>
            <a:r>
              <a:rPr lang="de-DE" sz="1600" dirty="0" err="1"/>
              <a:t>negotiation</a:t>
            </a:r>
            <a:endParaRPr lang="de-DE" sz="1600" dirty="0"/>
          </a:p>
        </p:txBody>
      </p:sp>
      <p:sp>
        <p:nvSpPr>
          <p:cNvPr id="5" name="TextBox 4">
            <a:extLst>
              <a:ext uri="{FF2B5EF4-FFF2-40B4-BE49-F238E27FC236}">
                <a16:creationId xmlns:a16="http://schemas.microsoft.com/office/drawing/2014/main" id="{14B1E32A-1CF4-4E91-AEC6-EAC0EC40C44E}"/>
              </a:ext>
            </a:extLst>
          </p:cNvPr>
          <p:cNvSpPr txBox="1"/>
          <p:nvPr/>
        </p:nvSpPr>
        <p:spPr>
          <a:xfrm>
            <a:off x="3469063" y="1885361"/>
            <a:ext cx="5303462" cy="1873337"/>
          </a:xfrm>
          <a:prstGeom prst="rect">
            <a:avLst/>
          </a:prstGeom>
          <a:noFill/>
        </p:spPr>
        <p:txBody>
          <a:bodyPr wrap="square" lIns="108000" tIns="46800" rIns="108000" bIns="46800" rtlCol="0">
            <a:noAutofit/>
          </a:bodyPr>
          <a:lstStyle/>
          <a:p>
            <a:r>
              <a:rPr lang="de-DE" sz="1400" dirty="0"/>
              <a:t>Poor </a:t>
            </a:r>
            <a:r>
              <a:rPr lang="de-DE" sz="1400" dirty="0" err="1"/>
              <a:t>Ethics</a:t>
            </a:r>
            <a:r>
              <a:rPr lang="de-DE" sz="1400" dirty="0"/>
              <a:t> in </a:t>
            </a:r>
            <a:r>
              <a:rPr lang="de-DE" sz="1400" dirty="0" err="1"/>
              <a:t>Negotiation</a:t>
            </a:r>
            <a:endParaRPr lang="de-DE" sz="1400" dirty="0"/>
          </a:p>
          <a:p>
            <a:pPr marL="342900" indent="-342900">
              <a:buAutoNum type="arabicPeriod"/>
            </a:pPr>
            <a:endParaRPr lang="de-DE" sz="1400" dirty="0"/>
          </a:p>
          <a:p>
            <a:pPr marL="285750" indent="-285750">
              <a:buFont typeface="Wingdings" panose="05000000000000000000" pitchFamily="2" charset="2"/>
              <a:buChar char="à"/>
            </a:pPr>
            <a:r>
              <a:rPr lang="de-DE" sz="1400" dirty="0" err="1">
                <a:sym typeface="Wingdings" panose="05000000000000000000" pitchFamily="2" charset="2"/>
              </a:rPr>
              <a:t>No</a:t>
            </a:r>
            <a:r>
              <a:rPr lang="de-DE" sz="1400" dirty="0">
                <a:sym typeface="Wingdings" panose="05000000000000000000" pitchFamily="2" charset="2"/>
              </a:rPr>
              <a:t> matter </a:t>
            </a:r>
            <a:r>
              <a:rPr lang="de-DE" sz="1400" dirty="0" err="1">
                <a:sym typeface="Wingdings" panose="05000000000000000000" pitchFamily="2" charset="2"/>
              </a:rPr>
              <a:t>how</a:t>
            </a:r>
            <a:r>
              <a:rPr lang="de-DE" sz="1400" dirty="0">
                <a:sym typeface="Wingdings" panose="05000000000000000000" pitchFamily="2" charset="2"/>
              </a:rPr>
              <a:t> strong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temptation</a:t>
            </a:r>
            <a:r>
              <a:rPr lang="de-DE" sz="1400" dirty="0">
                <a:sym typeface="Wingdings" panose="05000000000000000000" pitchFamily="2" charset="2"/>
              </a:rPr>
              <a:t>, </a:t>
            </a:r>
            <a:r>
              <a:rPr lang="de-DE" sz="1400" dirty="0" err="1">
                <a:sym typeface="Wingdings" panose="05000000000000000000" pitchFamily="2" charset="2"/>
              </a:rPr>
              <a:t>negotiators</a:t>
            </a:r>
            <a:r>
              <a:rPr lang="de-DE" sz="1400" dirty="0">
                <a:sym typeface="Wingdings" panose="05000000000000000000" pitchFamily="2" charset="2"/>
              </a:rPr>
              <a:t> </a:t>
            </a:r>
            <a:r>
              <a:rPr lang="de-DE" sz="1400" dirty="0" err="1">
                <a:sym typeface="Wingdings" panose="05000000000000000000" pitchFamily="2" charset="2"/>
              </a:rPr>
              <a:t>should</a:t>
            </a:r>
            <a:r>
              <a:rPr lang="de-DE" sz="1400" dirty="0">
                <a:sym typeface="Wingdings" panose="05000000000000000000" pitchFamily="2" charset="2"/>
              </a:rPr>
              <a:t> </a:t>
            </a:r>
            <a:r>
              <a:rPr lang="de-DE" sz="1400" dirty="0" err="1">
                <a:sym typeface="Wingdings" panose="05000000000000000000" pitchFamily="2" charset="2"/>
              </a:rPr>
              <a:t>never</a:t>
            </a:r>
            <a:r>
              <a:rPr lang="de-DE" sz="1400" dirty="0">
                <a:sym typeface="Wingdings" panose="05000000000000000000" pitchFamily="2" charset="2"/>
              </a:rPr>
              <a:t> </a:t>
            </a:r>
            <a:r>
              <a:rPr lang="de-DE" sz="1400" dirty="0" err="1">
                <a:sym typeface="Wingdings" panose="05000000000000000000" pitchFamily="2" charset="2"/>
              </a:rPr>
              <a:t>lie</a:t>
            </a:r>
            <a:r>
              <a:rPr lang="de-DE" sz="1400" dirty="0">
                <a:sym typeface="Wingdings" panose="05000000000000000000" pitchFamily="2" charset="2"/>
              </a:rPr>
              <a:t> </a:t>
            </a:r>
            <a:r>
              <a:rPr lang="de-DE" sz="1400" dirty="0" err="1">
                <a:sym typeface="Wingdings" panose="05000000000000000000" pitchFamily="2" charset="2"/>
              </a:rPr>
              <a:t>or</a:t>
            </a:r>
            <a:r>
              <a:rPr lang="de-DE" sz="1400" dirty="0">
                <a:sym typeface="Wingdings" panose="05000000000000000000" pitchFamily="2" charset="2"/>
              </a:rPr>
              <a:t> </a:t>
            </a:r>
            <a:r>
              <a:rPr lang="de-DE" sz="1400" dirty="0" err="1">
                <a:sym typeface="Wingdings" panose="05000000000000000000" pitchFamily="2" charset="2"/>
              </a:rPr>
              <a:t>deceive</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other</a:t>
            </a:r>
            <a:r>
              <a:rPr lang="de-DE" sz="1400" dirty="0">
                <a:sym typeface="Wingdings" panose="05000000000000000000" pitchFamily="2" charset="2"/>
              </a:rPr>
              <a:t> </a:t>
            </a:r>
            <a:r>
              <a:rPr lang="de-DE" sz="1400" dirty="0" err="1">
                <a:sym typeface="Wingdings" panose="05000000000000000000" pitchFamily="2" charset="2"/>
              </a:rPr>
              <a:t>party</a:t>
            </a:r>
            <a:endParaRPr lang="de-DE" sz="1400" dirty="0">
              <a:sym typeface="Wingdings" panose="05000000000000000000" pitchFamily="2" charset="2"/>
            </a:endParaRPr>
          </a:p>
          <a:p>
            <a:pPr marL="285750" indent="-285750">
              <a:buFont typeface="Wingdings" panose="05000000000000000000" pitchFamily="2" charset="2"/>
              <a:buChar char="à"/>
            </a:pPr>
            <a:endParaRPr lang="de-DE" sz="1400" dirty="0">
              <a:sym typeface="Wingdings" panose="05000000000000000000" pitchFamily="2" charset="2"/>
            </a:endParaRPr>
          </a:p>
          <a:p>
            <a:r>
              <a:rPr lang="de-DE" sz="1400" dirty="0">
                <a:sym typeface="Wingdings" panose="05000000000000000000" pitchFamily="2" charset="2"/>
              </a:rPr>
              <a:t>Solution: </a:t>
            </a:r>
          </a:p>
          <a:p>
            <a:r>
              <a:rPr lang="de-DE" sz="1400" dirty="0">
                <a:sym typeface="Wingdings" panose="05000000000000000000" pitchFamily="2" charset="2"/>
              </a:rPr>
              <a:t>Be honest and </a:t>
            </a:r>
            <a:r>
              <a:rPr lang="de-DE" sz="1400" dirty="0" err="1">
                <a:sym typeface="Wingdings" panose="05000000000000000000" pitchFamily="2" charset="2"/>
              </a:rPr>
              <a:t>gain</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confidence</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be</a:t>
            </a:r>
            <a:r>
              <a:rPr lang="de-DE" sz="1400" dirty="0">
                <a:sym typeface="Wingdings" panose="05000000000000000000" pitchFamily="2" charset="2"/>
              </a:rPr>
              <a:t> </a:t>
            </a:r>
            <a:r>
              <a:rPr lang="de-DE" sz="1400" dirty="0" err="1">
                <a:sym typeface="Wingdings" panose="05000000000000000000" pitchFamily="2" charset="2"/>
              </a:rPr>
              <a:t>able</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handle </a:t>
            </a:r>
            <a:r>
              <a:rPr lang="de-DE" sz="1400" dirty="0" err="1">
                <a:sym typeface="Wingdings" panose="05000000000000000000" pitchFamily="2" charset="2"/>
              </a:rPr>
              <a:t>difficult</a:t>
            </a:r>
            <a:r>
              <a:rPr lang="de-DE" sz="1400" dirty="0">
                <a:sym typeface="Wingdings" panose="05000000000000000000" pitchFamily="2" charset="2"/>
              </a:rPr>
              <a:t> </a:t>
            </a:r>
            <a:r>
              <a:rPr lang="de-DE" sz="1400" dirty="0" err="1">
                <a:sym typeface="Wingdings" panose="05000000000000000000" pitchFamily="2" charset="2"/>
              </a:rPr>
              <a:t>negotiation</a:t>
            </a:r>
            <a:r>
              <a:rPr lang="de-DE" sz="1400" dirty="0">
                <a:sym typeface="Wingdings" panose="05000000000000000000" pitchFamily="2" charset="2"/>
              </a:rPr>
              <a:t> </a:t>
            </a:r>
            <a:r>
              <a:rPr lang="de-DE" sz="1400" dirty="0" err="1">
                <a:sym typeface="Wingdings" panose="05000000000000000000" pitchFamily="2" charset="2"/>
              </a:rPr>
              <a:t>scenarios</a:t>
            </a:r>
            <a:endParaRPr lang="de-DE" sz="1400" dirty="0">
              <a:sym typeface="Wingdings" panose="05000000000000000000" pitchFamily="2" charset="2"/>
            </a:endParaRPr>
          </a:p>
          <a:p>
            <a:endParaRPr lang="de-DE" sz="1400" dirty="0">
              <a:sym typeface="Wingdings" panose="05000000000000000000" pitchFamily="2" charset="2"/>
            </a:endParaRPr>
          </a:p>
          <a:p>
            <a:endParaRPr lang="de-DE" sz="1400" dirty="0">
              <a:sym typeface="Wingdings" panose="05000000000000000000" pitchFamily="2" charset="2"/>
            </a:endParaRPr>
          </a:p>
          <a:p>
            <a:endParaRPr lang="en-US" sz="1400" dirty="0"/>
          </a:p>
        </p:txBody>
      </p:sp>
      <p:sp>
        <p:nvSpPr>
          <p:cNvPr id="11" name="TextBox 10">
            <a:extLst>
              <a:ext uri="{FF2B5EF4-FFF2-40B4-BE49-F238E27FC236}">
                <a16:creationId xmlns:a16="http://schemas.microsoft.com/office/drawing/2014/main" id="{08FD3460-F2F7-4921-839C-719CFE77040F}"/>
              </a:ext>
            </a:extLst>
          </p:cNvPr>
          <p:cNvSpPr txBox="1"/>
          <p:nvPr/>
        </p:nvSpPr>
        <p:spPr>
          <a:xfrm>
            <a:off x="3469063" y="4223481"/>
            <a:ext cx="5303462" cy="2017521"/>
          </a:xfrm>
          <a:prstGeom prst="rect">
            <a:avLst/>
          </a:prstGeom>
          <a:noFill/>
        </p:spPr>
        <p:txBody>
          <a:bodyPr wrap="square" lIns="108000" tIns="46800" rIns="108000" bIns="46800" rtlCol="0">
            <a:noAutofit/>
          </a:bodyPr>
          <a:lstStyle/>
          <a:p>
            <a:r>
              <a:rPr lang="de-DE" sz="1400" dirty="0"/>
              <a:t>Not </a:t>
            </a:r>
            <a:r>
              <a:rPr lang="de-DE" sz="1400" dirty="0" err="1"/>
              <a:t>preparing</a:t>
            </a:r>
            <a:r>
              <a:rPr lang="de-DE" sz="1400" dirty="0"/>
              <a:t> </a:t>
            </a:r>
            <a:r>
              <a:rPr lang="de-DE" sz="1400" dirty="0" err="1"/>
              <a:t>adequately</a:t>
            </a:r>
            <a:endParaRPr lang="de-DE" sz="1400" dirty="0"/>
          </a:p>
          <a:p>
            <a:pPr marL="342900" indent="-342900">
              <a:buAutoNum type="arabicPeriod"/>
            </a:pPr>
            <a:endParaRPr lang="de-DE" sz="1400" dirty="0"/>
          </a:p>
          <a:p>
            <a:pPr marL="285750" indent="-285750">
              <a:buFont typeface="Wingdings" panose="05000000000000000000" pitchFamily="2" charset="2"/>
              <a:buChar char="à"/>
            </a:pPr>
            <a:r>
              <a:rPr lang="de-DE" sz="1400" dirty="0" err="1">
                <a:sym typeface="Wingdings" panose="05000000000000000000" pitchFamily="2" charset="2"/>
              </a:rPr>
              <a:t>Too</a:t>
            </a:r>
            <a:r>
              <a:rPr lang="de-DE" sz="1400" dirty="0">
                <a:sym typeface="Wingdings" panose="05000000000000000000" pitchFamily="2" charset="2"/>
              </a:rPr>
              <a:t> </a:t>
            </a:r>
            <a:r>
              <a:rPr lang="de-DE" sz="1400" dirty="0" err="1">
                <a:sym typeface="Wingdings" panose="05000000000000000000" pitchFamily="2" charset="2"/>
              </a:rPr>
              <a:t>often</a:t>
            </a:r>
            <a:r>
              <a:rPr lang="de-DE" sz="1400" dirty="0">
                <a:sym typeface="Wingdings" panose="05000000000000000000" pitchFamily="2" charset="2"/>
              </a:rPr>
              <a:t> </a:t>
            </a:r>
            <a:r>
              <a:rPr lang="de-DE" sz="1400" dirty="0" err="1">
                <a:sym typeface="Wingdings" panose="05000000000000000000" pitchFamily="2" charset="2"/>
              </a:rPr>
              <a:t>we</a:t>
            </a:r>
            <a:r>
              <a:rPr lang="de-DE" sz="1400" dirty="0">
                <a:sym typeface="Wingdings" panose="05000000000000000000" pitchFamily="2" charset="2"/>
              </a:rPr>
              <a:t> </a:t>
            </a:r>
            <a:r>
              <a:rPr lang="de-DE" sz="1400" dirty="0" err="1">
                <a:sym typeface="Wingdings" panose="05000000000000000000" pitchFamily="2" charset="2"/>
              </a:rPr>
              <a:t>rush</a:t>
            </a:r>
            <a:r>
              <a:rPr lang="de-DE" sz="1400" dirty="0">
                <a:sym typeface="Wingdings" panose="05000000000000000000" pitchFamily="2" charset="2"/>
              </a:rPr>
              <a:t> </a:t>
            </a:r>
            <a:r>
              <a:rPr lang="de-DE" sz="1400" dirty="0" err="1">
                <a:sym typeface="Wingdings" panose="05000000000000000000" pitchFamily="2" charset="2"/>
              </a:rPr>
              <a:t>into</a:t>
            </a:r>
            <a:r>
              <a:rPr lang="de-DE" sz="1400" dirty="0">
                <a:sym typeface="Wingdings" panose="05000000000000000000" pitchFamily="2" charset="2"/>
              </a:rPr>
              <a:t> </a:t>
            </a:r>
            <a:r>
              <a:rPr lang="de-DE" sz="1400" dirty="0" err="1">
                <a:sym typeface="Wingdings" panose="05000000000000000000" pitchFamily="2" charset="2"/>
              </a:rPr>
              <a:t>negotiations</a:t>
            </a:r>
            <a:r>
              <a:rPr lang="de-DE" sz="1400" dirty="0">
                <a:sym typeface="Wingdings" panose="05000000000000000000" pitchFamily="2" charset="2"/>
              </a:rPr>
              <a:t> </a:t>
            </a:r>
            <a:r>
              <a:rPr lang="de-DE" sz="1400" dirty="0" err="1">
                <a:sym typeface="Wingdings" panose="05000000000000000000" pitchFamily="2" charset="2"/>
              </a:rPr>
              <a:t>without</a:t>
            </a:r>
            <a:r>
              <a:rPr lang="de-DE" sz="1400" dirty="0">
                <a:sym typeface="Wingdings" panose="05000000000000000000" pitchFamily="2" charset="2"/>
              </a:rPr>
              <a:t> proper </a:t>
            </a:r>
            <a:r>
              <a:rPr lang="de-DE" sz="1400" dirty="0" err="1">
                <a:sym typeface="Wingdings" panose="05000000000000000000" pitchFamily="2" charset="2"/>
              </a:rPr>
              <a:t>planning</a:t>
            </a:r>
            <a:r>
              <a:rPr lang="de-DE" sz="1400" dirty="0">
                <a:sym typeface="Wingdings" panose="05000000000000000000" pitchFamily="2" charset="2"/>
              </a:rPr>
              <a:t>. </a:t>
            </a:r>
          </a:p>
          <a:p>
            <a:pPr marL="285750" indent="-285750">
              <a:buFont typeface="Wingdings" panose="05000000000000000000" pitchFamily="2" charset="2"/>
              <a:buChar char="à"/>
            </a:pPr>
            <a:endParaRPr lang="de-DE" sz="1400" dirty="0">
              <a:sym typeface="Wingdings" panose="05000000000000000000" pitchFamily="2" charset="2"/>
            </a:endParaRPr>
          </a:p>
          <a:p>
            <a:r>
              <a:rPr lang="de-DE" sz="1400" dirty="0">
                <a:sym typeface="Wingdings" panose="05000000000000000000" pitchFamily="2" charset="2"/>
              </a:rPr>
              <a:t>Solution: </a:t>
            </a:r>
          </a:p>
          <a:p>
            <a:r>
              <a:rPr lang="de-DE" sz="1400" dirty="0" err="1">
                <a:sym typeface="Wingdings" panose="05000000000000000000" pitchFamily="2" charset="2"/>
              </a:rPr>
              <a:t>Before</a:t>
            </a:r>
            <a:r>
              <a:rPr lang="de-DE" sz="1400" dirty="0">
                <a:sym typeface="Wingdings" panose="05000000000000000000" pitchFamily="2" charset="2"/>
              </a:rPr>
              <a:t> </a:t>
            </a:r>
            <a:r>
              <a:rPr lang="de-DE" sz="1400" dirty="0" err="1">
                <a:sym typeface="Wingdings" panose="05000000000000000000" pitchFamily="2" charset="2"/>
              </a:rPr>
              <a:t>you</a:t>
            </a:r>
            <a:r>
              <a:rPr lang="de-DE" sz="1400" dirty="0">
                <a:sym typeface="Wingdings" panose="05000000000000000000" pitchFamily="2" charset="2"/>
              </a:rPr>
              <a:t> </a:t>
            </a:r>
            <a:r>
              <a:rPr lang="de-DE" sz="1400" dirty="0" err="1">
                <a:sym typeface="Wingdings" panose="05000000000000000000" pitchFamily="2" charset="2"/>
              </a:rPr>
              <a:t>start</a:t>
            </a:r>
            <a:r>
              <a:rPr lang="de-DE" sz="1400" dirty="0">
                <a:sym typeface="Wingdings" panose="05000000000000000000" pitchFamily="2" charset="2"/>
              </a:rPr>
              <a:t>, </a:t>
            </a:r>
            <a:r>
              <a:rPr lang="de-DE" sz="1400" dirty="0" err="1">
                <a:sym typeface="Wingdings" panose="05000000000000000000" pitchFamily="2" charset="2"/>
              </a:rPr>
              <a:t>make</a:t>
            </a:r>
            <a:r>
              <a:rPr lang="de-DE" sz="1400" dirty="0">
                <a:sym typeface="Wingdings" panose="05000000000000000000" pitchFamily="2" charset="2"/>
              </a:rPr>
              <a:t> </a:t>
            </a:r>
            <a:r>
              <a:rPr lang="de-DE" sz="1400" dirty="0" err="1">
                <a:sym typeface="Wingdings" panose="05000000000000000000" pitchFamily="2" charset="2"/>
              </a:rPr>
              <a:t>sure</a:t>
            </a:r>
            <a:r>
              <a:rPr lang="de-DE" sz="1400" dirty="0">
                <a:sym typeface="Wingdings" panose="05000000000000000000" pitchFamily="2" charset="2"/>
              </a:rPr>
              <a:t> </a:t>
            </a:r>
            <a:r>
              <a:rPr lang="de-DE" sz="1400" dirty="0" err="1">
                <a:sym typeface="Wingdings" panose="05000000000000000000" pitchFamily="2" charset="2"/>
              </a:rPr>
              <a:t>you</a:t>
            </a:r>
            <a:r>
              <a:rPr lang="de-DE" sz="1400" dirty="0">
                <a:sym typeface="Wingdings" panose="05000000000000000000" pitchFamily="2" charset="2"/>
              </a:rPr>
              <a:t> </a:t>
            </a:r>
            <a:r>
              <a:rPr lang="de-DE" sz="1400" dirty="0" err="1">
                <a:sym typeface="Wingdings" panose="05000000000000000000" pitchFamily="2" charset="2"/>
              </a:rPr>
              <a:t>understand</a:t>
            </a:r>
            <a:r>
              <a:rPr lang="de-DE" sz="1400" dirty="0">
                <a:sym typeface="Wingdings" panose="05000000000000000000" pitchFamily="2" charset="2"/>
              </a:rPr>
              <a:t> not </a:t>
            </a:r>
            <a:r>
              <a:rPr lang="de-DE" sz="1400" dirty="0" err="1">
                <a:sym typeface="Wingdings" panose="05000000000000000000" pitchFamily="2" charset="2"/>
              </a:rPr>
              <a:t>only</a:t>
            </a:r>
            <a:r>
              <a:rPr lang="de-DE" sz="1400" dirty="0">
                <a:sym typeface="Wingdings" panose="05000000000000000000" pitchFamily="2" charset="2"/>
              </a:rPr>
              <a:t> </a:t>
            </a:r>
            <a:r>
              <a:rPr lang="de-DE" sz="1400" dirty="0" err="1">
                <a:sym typeface="Wingdings" panose="05000000000000000000" pitchFamily="2" charset="2"/>
              </a:rPr>
              <a:t>your</a:t>
            </a:r>
            <a:r>
              <a:rPr lang="de-DE" sz="1400" dirty="0">
                <a:sym typeface="Wingdings" panose="05000000000000000000" pitchFamily="2" charset="2"/>
              </a:rPr>
              <a:t> </a:t>
            </a:r>
            <a:r>
              <a:rPr lang="de-DE" sz="1400" dirty="0" err="1">
                <a:sym typeface="Wingdings" panose="05000000000000000000" pitchFamily="2" charset="2"/>
              </a:rPr>
              <a:t>position</a:t>
            </a:r>
            <a:r>
              <a:rPr lang="de-DE" sz="1400" dirty="0">
                <a:sym typeface="Wingdings" panose="05000000000000000000" pitchFamily="2" charset="2"/>
              </a:rPr>
              <a:t>, but also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other</a:t>
            </a:r>
            <a:r>
              <a:rPr lang="de-DE" sz="1400" dirty="0">
                <a:sym typeface="Wingdings" panose="05000000000000000000" pitchFamily="2" charset="2"/>
              </a:rPr>
              <a:t> </a:t>
            </a:r>
            <a:r>
              <a:rPr lang="de-DE" sz="1400" dirty="0" err="1">
                <a:sym typeface="Wingdings" panose="05000000000000000000" pitchFamily="2" charset="2"/>
              </a:rPr>
              <a:t>parties</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develop</a:t>
            </a:r>
            <a:r>
              <a:rPr lang="de-DE" sz="1400" dirty="0">
                <a:sym typeface="Wingdings" panose="05000000000000000000" pitchFamily="2" charset="2"/>
              </a:rPr>
              <a:t> a well-</a:t>
            </a:r>
            <a:r>
              <a:rPr lang="de-DE" sz="1400" dirty="0" err="1">
                <a:sym typeface="Wingdings" panose="05000000000000000000" pitchFamily="2" charset="2"/>
              </a:rPr>
              <a:t>rounded</a:t>
            </a:r>
            <a:r>
              <a:rPr lang="de-DE" sz="1400" dirty="0">
                <a:sym typeface="Wingdings" panose="05000000000000000000" pitchFamily="2" charset="2"/>
              </a:rPr>
              <a:t> </a:t>
            </a:r>
            <a:r>
              <a:rPr lang="de-DE" sz="1400" dirty="0" err="1">
                <a:sym typeface="Wingdings" panose="05000000000000000000" pitchFamily="2" charset="2"/>
              </a:rPr>
              <a:t>understanding</a:t>
            </a:r>
            <a:r>
              <a:rPr lang="de-DE" sz="1400" dirty="0">
                <a:sym typeface="Wingdings" panose="05000000000000000000" pitchFamily="2" charset="2"/>
              </a:rPr>
              <a:t> </a:t>
            </a:r>
            <a:r>
              <a:rPr lang="de-DE" sz="1400" dirty="0" err="1">
                <a:sym typeface="Wingdings" panose="05000000000000000000" pitchFamily="2" charset="2"/>
              </a:rPr>
              <a:t>of</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conversation</a:t>
            </a:r>
            <a:r>
              <a:rPr lang="de-DE" sz="1400" dirty="0">
                <a:sym typeface="Wingdings" panose="05000000000000000000" pitchFamily="2" charset="2"/>
              </a:rPr>
              <a:t> </a:t>
            </a:r>
            <a:r>
              <a:rPr lang="de-DE" sz="1400" dirty="0" err="1">
                <a:sym typeface="Wingdings" panose="05000000000000000000" pitchFamily="2" charset="2"/>
              </a:rPr>
              <a:t>you‘re</a:t>
            </a:r>
            <a:r>
              <a:rPr lang="de-DE" sz="1400" dirty="0">
                <a:sym typeface="Wingdings" panose="05000000000000000000" pitchFamily="2" charset="2"/>
              </a:rPr>
              <a:t> </a:t>
            </a:r>
            <a:r>
              <a:rPr lang="de-DE" sz="1400" dirty="0" err="1">
                <a:sym typeface="Wingdings" panose="05000000000000000000" pitchFamily="2" charset="2"/>
              </a:rPr>
              <a:t>about</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have</a:t>
            </a:r>
            <a:endParaRPr lang="de-DE" sz="1400" dirty="0">
              <a:sym typeface="Wingdings" panose="05000000000000000000" pitchFamily="2" charset="2"/>
            </a:endParaRPr>
          </a:p>
          <a:p>
            <a:endParaRPr lang="de-DE" sz="1400" dirty="0">
              <a:sym typeface="Wingdings" panose="05000000000000000000" pitchFamily="2" charset="2"/>
            </a:endParaRPr>
          </a:p>
          <a:p>
            <a:endParaRPr lang="de-DE" sz="1400" dirty="0">
              <a:sym typeface="Wingdings" panose="05000000000000000000" pitchFamily="2" charset="2"/>
            </a:endParaRPr>
          </a:p>
          <a:p>
            <a:endParaRPr lang="en-US" sz="1400" dirty="0"/>
          </a:p>
        </p:txBody>
      </p:sp>
    </p:spTree>
    <p:extLst>
      <p:ext uri="{BB962C8B-B14F-4D97-AF65-F5344CB8AC3E}">
        <p14:creationId xmlns:p14="http://schemas.microsoft.com/office/powerpoint/2010/main" val="8755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129</a:t>
            </a:fld>
            <a:endParaRPr lang="de-DE"/>
          </a:p>
        </p:txBody>
      </p:sp>
      <p:sp>
        <p:nvSpPr>
          <p:cNvPr id="4" name="TextBox 3">
            <a:extLst>
              <a:ext uri="{FF2B5EF4-FFF2-40B4-BE49-F238E27FC236}">
                <a16:creationId xmlns:a16="http://schemas.microsoft.com/office/drawing/2014/main" id="{B1E05E73-B965-4E32-813A-564FDD5DA5AD}"/>
              </a:ext>
            </a:extLst>
          </p:cNvPr>
          <p:cNvSpPr txBox="1"/>
          <p:nvPr/>
        </p:nvSpPr>
        <p:spPr>
          <a:xfrm>
            <a:off x="3657600" y="2988297"/>
            <a:ext cx="914400" cy="914400"/>
          </a:xfrm>
          <a:prstGeom prst="rect">
            <a:avLst/>
          </a:prstGeom>
          <a:noFill/>
        </p:spPr>
        <p:txBody>
          <a:bodyPr wrap="none" lIns="108000" tIns="46800" rIns="108000" bIns="46800" rtlCol="0">
            <a:noAutofit/>
          </a:bodyPr>
          <a:lstStyle/>
          <a:p>
            <a:endParaRPr lang="en-US" sz="1200" dirty="0"/>
          </a:p>
        </p:txBody>
      </p:sp>
      <p:sp>
        <p:nvSpPr>
          <p:cNvPr id="6" name="TextBox 5">
            <a:extLst>
              <a:ext uri="{FF2B5EF4-FFF2-40B4-BE49-F238E27FC236}">
                <a16:creationId xmlns:a16="http://schemas.microsoft.com/office/drawing/2014/main" id="{DA8758F3-C6C4-45D9-8871-9EEA87C1B483}"/>
              </a:ext>
            </a:extLst>
          </p:cNvPr>
          <p:cNvSpPr txBox="1"/>
          <p:nvPr/>
        </p:nvSpPr>
        <p:spPr>
          <a:xfrm>
            <a:off x="5134920" y="368300"/>
            <a:ext cx="1538361" cy="370002"/>
          </a:xfrm>
          <a:prstGeom prst="rect">
            <a:avLst/>
          </a:prstGeom>
          <a:noFill/>
        </p:spPr>
        <p:txBody>
          <a:bodyPr wrap="none" lIns="108000" tIns="46800" rIns="108000" bIns="46800" rtlCol="0">
            <a:noAutofit/>
          </a:bodyPr>
          <a:lstStyle/>
          <a:p>
            <a:r>
              <a:rPr lang="de-DE" sz="2000" dirty="0" err="1"/>
              <a:t>Negotiation</a:t>
            </a:r>
            <a:r>
              <a:rPr lang="de-DE" sz="2000" dirty="0"/>
              <a:t> </a:t>
            </a:r>
            <a:endParaRPr lang="en-US" sz="2000" dirty="0"/>
          </a:p>
        </p:txBody>
      </p:sp>
      <p:sp>
        <p:nvSpPr>
          <p:cNvPr id="8" name="TextBox 7">
            <a:extLst>
              <a:ext uri="{FF2B5EF4-FFF2-40B4-BE49-F238E27FC236}">
                <a16:creationId xmlns:a16="http://schemas.microsoft.com/office/drawing/2014/main" id="{4E3253DA-1FDE-4179-803B-FE46A3E39F38}"/>
              </a:ext>
            </a:extLst>
          </p:cNvPr>
          <p:cNvSpPr txBox="1"/>
          <p:nvPr/>
        </p:nvSpPr>
        <p:spPr>
          <a:xfrm>
            <a:off x="4284149" y="905245"/>
            <a:ext cx="3239901" cy="370002"/>
          </a:xfrm>
          <a:prstGeom prst="rect">
            <a:avLst/>
          </a:prstGeom>
          <a:noFill/>
        </p:spPr>
        <p:txBody>
          <a:bodyPr wrap="square" lIns="108000" tIns="46800" rIns="108000" bIns="46800" rtlCol="0">
            <a:noAutofit/>
          </a:bodyPr>
          <a:lstStyle/>
          <a:p>
            <a:r>
              <a:rPr lang="de-DE" sz="1600" dirty="0"/>
              <a:t>Common </a:t>
            </a:r>
            <a:r>
              <a:rPr lang="de-DE" sz="1600" dirty="0" err="1"/>
              <a:t>Mistakes</a:t>
            </a:r>
            <a:r>
              <a:rPr lang="de-DE" sz="1600" dirty="0"/>
              <a:t> in </a:t>
            </a:r>
            <a:r>
              <a:rPr lang="de-DE" sz="1600" dirty="0" err="1"/>
              <a:t>negotiation</a:t>
            </a:r>
            <a:endParaRPr lang="de-DE" sz="1600" dirty="0"/>
          </a:p>
        </p:txBody>
      </p:sp>
      <p:sp>
        <p:nvSpPr>
          <p:cNvPr id="5" name="TextBox 4">
            <a:extLst>
              <a:ext uri="{FF2B5EF4-FFF2-40B4-BE49-F238E27FC236}">
                <a16:creationId xmlns:a16="http://schemas.microsoft.com/office/drawing/2014/main" id="{14B1E32A-1CF4-4E91-AEC6-EAC0EC40C44E}"/>
              </a:ext>
            </a:extLst>
          </p:cNvPr>
          <p:cNvSpPr txBox="1"/>
          <p:nvPr/>
        </p:nvSpPr>
        <p:spPr>
          <a:xfrm>
            <a:off x="3469063" y="1885361"/>
            <a:ext cx="5303462" cy="1873337"/>
          </a:xfrm>
          <a:prstGeom prst="rect">
            <a:avLst/>
          </a:prstGeom>
          <a:noFill/>
        </p:spPr>
        <p:txBody>
          <a:bodyPr wrap="square" lIns="108000" tIns="46800" rIns="108000" bIns="46800" rtlCol="0">
            <a:noAutofit/>
          </a:bodyPr>
          <a:lstStyle/>
          <a:p>
            <a:r>
              <a:rPr lang="de-DE" sz="1400" dirty="0"/>
              <a:t>Not </a:t>
            </a:r>
            <a:r>
              <a:rPr lang="de-DE" sz="1400" dirty="0" err="1"/>
              <a:t>communicating</a:t>
            </a:r>
            <a:r>
              <a:rPr lang="de-DE" sz="1400" dirty="0"/>
              <a:t> </a:t>
            </a:r>
            <a:r>
              <a:rPr lang="de-DE" sz="1400" dirty="0" err="1"/>
              <a:t>with</a:t>
            </a:r>
            <a:r>
              <a:rPr lang="de-DE" sz="1400" dirty="0"/>
              <a:t> </a:t>
            </a:r>
            <a:r>
              <a:rPr lang="de-DE" sz="1400" dirty="0" err="1"/>
              <a:t>the</a:t>
            </a:r>
            <a:r>
              <a:rPr lang="de-DE" sz="1400" dirty="0"/>
              <a:t> </a:t>
            </a:r>
            <a:r>
              <a:rPr lang="de-DE" sz="1400" dirty="0" err="1"/>
              <a:t>right</a:t>
            </a:r>
            <a:r>
              <a:rPr lang="de-DE" sz="1400" dirty="0"/>
              <a:t> </a:t>
            </a:r>
            <a:r>
              <a:rPr lang="de-DE" sz="1400" dirty="0" err="1"/>
              <a:t>people</a:t>
            </a:r>
            <a:endParaRPr lang="de-DE" sz="1400" dirty="0"/>
          </a:p>
          <a:p>
            <a:pPr marL="342900" indent="-342900">
              <a:buAutoNum type="arabicPeriod"/>
            </a:pPr>
            <a:endParaRPr lang="de-DE" sz="1400" dirty="0"/>
          </a:p>
          <a:p>
            <a:pPr marL="285750" indent="-285750">
              <a:buFont typeface="Wingdings" panose="05000000000000000000" pitchFamily="2" charset="2"/>
              <a:buChar char="à"/>
            </a:pPr>
            <a:r>
              <a:rPr lang="de-DE" sz="1400" dirty="0" err="1">
                <a:sym typeface="Wingdings" panose="05000000000000000000" pitchFamily="2" charset="2"/>
              </a:rPr>
              <a:t>There</a:t>
            </a:r>
            <a:r>
              <a:rPr lang="de-DE" sz="1400" dirty="0">
                <a:sym typeface="Wingdings" panose="05000000000000000000" pitchFamily="2" charset="2"/>
              </a:rPr>
              <a:t> </a:t>
            </a:r>
            <a:r>
              <a:rPr lang="de-DE" sz="1400" dirty="0" err="1">
                <a:sym typeface="Wingdings" panose="05000000000000000000" pitchFamily="2" charset="2"/>
              </a:rPr>
              <a:t>is</a:t>
            </a:r>
            <a:r>
              <a:rPr lang="de-DE" sz="1400" dirty="0">
                <a:sym typeface="Wingdings" panose="05000000000000000000" pitchFamily="2" charset="2"/>
              </a:rPr>
              <a:t> </a:t>
            </a:r>
            <a:r>
              <a:rPr lang="de-DE" sz="1400" dirty="0" err="1">
                <a:sym typeface="Wingdings" panose="05000000000000000000" pitchFamily="2" charset="2"/>
              </a:rPr>
              <a:t>no</a:t>
            </a:r>
            <a:r>
              <a:rPr lang="de-DE" sz="1400" dirty="0">
                <a:sym typeface="Wingdings" panose="05000000000000000000" pitchFamily="2" charset="2"/>
              </a:rPr>
              <a:t> </a:t>
            </a:r>
            <a:r>
              <a:rPr lang="de-DE" sz="1400" dirty="0" err="1">
                <a:sym typeface="Wingdings" panose="05000000000000000000" pitchFamily="2" charset="2"/>
              </a:rPr>
              <a:t>point</a:t>
            </a:r>
            <a:r>
              <a:rPr lang="de-DE" sz="1400" dirty="0">
                <a:sym typeface="Wingdings" panose="05000000000000000000" pitchFamily="2" charset="2"/>
              </a:rPr>
              <a:t> in </a:t>
            </a:r>
            <a:r>
              <a:rPr lang="de-DE" sz="1400" dirty="0" err="1">
                <a:sym typeface="Wingdings" panose="05000000000000000000" pitchFamily="2" charset="2"/>
              </a:rPr>
              <a:t>running</a:t>
            </a:r>
            <a:r>
              <a:rPr lang="de-DE" sz="1400" dirty="0">
                <a:sym typeface="Wingdings" panose="05000000000000000000" pitchFamily="2" charset="2"/>
              </a:rPr>
              <a:t> a </a:t>
            </a:r>
            <a:r>
              <a:rPr lang="de-DE" sz="1400" dirty="0" err="1">
                <a:sym typeface="Wingdings" panose="05000000000000000000" pitchFamily="2" charset="2"/>
              </a:rPr>
              <a:t>negotiation</a:t>
            </a:r>
            <a:r>
              <a:rPr lang="de-DE" sz="1400" dirty="0">
                <a:sym typeface="Wingdings" panose="05000000000000000000" pitchFamily="2" charset="2"/>
              </a:rPr>
              <a:t> </a:t>
            </a:r>
            <a:r>
              <a:rPr lang="de-DE" sz="1400" dirty="0" err="1">
                <a:sym typeface="Wingdings" panose="05000000000000000000" pitchFamily="2" charset="2"/>
              </a:rPr>
              <a:t>with</a:t>
            </a:r>
            <a:r>
              <a:rPr lang="de-DE" sz="1400" dirty="0">
                <a:sym typeface="Wingdings" panose="05000000000000000000" pitchFamily="2" charset="2"/>
              </a:rPr>
              <a:t> </a:t>
            </a:r>
            <a:r>
              <a:rPr lang="de-DE" sz="1400" dirty="0" err="1">
                <a:sym typeface="Wingdings" panose="05000000000000000000" pitchFamily="2" charset="2"/>
              </a:rPr>
              <a:t>people</a:t>
            </a:r>
            <a:r>
              <a:rPr lang="de-DE" sz="1400" dirty="0">
                <a:sym typeface="Wingdings" panose="05000000000000000000" pitchFamily="2" charset="2"/>
              </a:rPr>
              <a:t> </a:t>
            </a:r>
            <a:r>
              <a:rPr lang="de-DE" sz="1400" dirty="0" err="1">
                <a:sym typeface="Wingdings" panose="05000000000000000000" pitchFamily="2" charset="2"/>
              </a:rPr>
              <a:t>that</a:t>
            </a:r>
            <a:r>
              <a:rPr lang="de-DE" sz="1400" dirty="0">
                <a:sym typeface="Wingdings" panose="05000000000000000000" pitchFamily="2" charset="2"/>
              </a:rPr>
              <a:t> </a:t>
            </a:r>
            <a:r>
              <a:rPr lang="de-DE" sz="1400" dirty="0" err="1">
                <a:sym typeface="Wingdings" panose="05000000000000000000" pitchFamily="2" charset="2"/>
              </a:rPr>
              <a:t>don‘t</a:t>
            </a:r>
            <a:r>
              <a:rPr lang="de-DE" sz="1400" dirty="0">
                <a:sym typeface="Wingdings" panose="05000000000000000000" pitchFamily="2" charset="2"/>
              </a:rPr>
              <a:t> </a:t>
            </a:r>
            <a:r>
              <a:rPr lang="de-DE" sz="1400" dirty="0" err="1">
                <a:sym typeface="Wingdings" panose="05000000000000000000" pitchFamily="2" charset="2"/>
              </a:rPr>
              <a:t>have</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authority</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make</a:t>
            </a:r>
            <a:r>
              <a:rPr lang="de-DE" sz="1400" dirty="0">
                <a:sym typeface="Wingdings" panose="05000000000000000000" pitchFamily="2" charset="2"/>
              </a:rPr>
              <a:t> a </a:t>
            </a:r>
            <a:r>
              <a:rPr lang="de-DE" sz="1400" dirty="0" err="1">
                <a:sym typeface="Wingdings" panose="05000000000000000000" pitchFamily="2" charset="2"/>
              </a:rPr>
              <a:t>decision</a:t>
            </a:r>
            <a:r>
              <a:rPr lang="de-DE" sz="1400" dirty="0">
                <a:sym typeface="Wingdings" panose="05000000000000000000" pitchFamily="2" charset="2"/>
              </a:rPr>
              <a:t> </a:t>
            </a:r>
            <a:r>
              <a:rPr lang="de-DE" sz="1400" dirty="0" err="1">
                <a:sym typeface="Wingdings" panose="05000000000000000000" pitchFamily="2" charset="2"/>
              </a:rPr>
              <a:t>or</a:t>
            </a:r>
            <a:r>
              <a:rPr lang="de-DE" sz="1400" dirty="0">
                <a:sym typeface="Wingdings" panose="05000000000000000000" pitchFamily="2" charset="2"/>
              </a:rPr>
              <a:t> a deal</a:t>
            </a:r>
          </a:p>
          <a:p>
            <a:pPr marL="285750" indent="-285750">
              <a:buFont typeface="Wingdings" panose="05000000000000000000" pitchFamily="2" charset="2"/>
              <a:buChar char="à"/>
            </a:pPr>
            <a:endParaRPr lang="de-DE" sz="1400" dirty="0">
              <a:sym typeface="Wingdings" panose="05000000000000000000" pitchFamily="2" charset="2"/>
            </a:endParaRPr>
          </a:p>
          <a:p>
            <a:r>
              <a:rPr lang="de-DE" sz="1400" dirty="0">
                <a:sym typeface="Wingdings" panose="05000000000000000000" pitchFamily="2" charset="2"/>
              </a:rPr>
              <a:t>Solution: </a:t>
            </a:r>
          </a:p>
          <a:p>
            <a:r>
              <a:rPr lang="de-DE" sz="1400" dirty="0">
                <a:sym typeface="Wingdings" panose="05000000000000000000" pitchFamily="2" charset="2"/>
              </a:rPr>
              <a:t>Keep in </a:t>
            </a:r>
            <a:r>
              <a:rPr lang="de-DE" sz="1400" dirty="0" err="1">
                <a:sym typeface="Wingdings" panose="05000000000000000000" pitchFamily="2" charset="2"/>
              </a:rPr>
              <a:t>mind</a:t>
            </a:r>
            <a:r>
              <a:rPr lang="de-DE" sz="1400" dirty="0">
                <a:sym typeface="Wingdings" panose="05000000000000000000" pitchFamily="2" charset="2"/>
              </a:rPr>
              <a:t> </a:t>
            </a:r>
            <a:r>
              <a:rPr lang="de-DE" sz="1400" dirty="0" err="1">
                <a:sym typeface="Wingdings" panose="05000000000000000000" pitchFamily="2" charset="2"/>
              </a:rPr>
              <a:t>you</a:t>
            </a:r>
            <a:r>
              <a:rPr lang="de-DE" sz="1400" dirty="0">
                <a:sym typeface="Wingdings" panose="05000000000000000000" pitchFamily="2" charset="2"/>
              </a:rPr>
              <a:t> </a:t>
            </a:r>
            <a:r>
              <a:rPr lang="de-DE" sz="1400" dirty="0" err="1">
                <a:sym typeface="Wingdings" panose="05000000000000000000" pitchFamily="2" charset="2"/>
              </a:rPr>
              <a:t>are</a:t>
            </a:r>
            <a:r>
              <a:rPr lang="de-DE" sz="1400" dirty="0">
                <a:sym typeface="Wingdings" panose="05000000000000000000" pitchFamily="2" charset="2"/>
              </a:rPr>
              <a:t> </a:t>
            </a:r>
            <a:r>
              <a:rPr lang="de-DE" sz="1400" dirty="0" err="1">
                <a:sym typeface="Wingdings" panose="05000000000000000000" pitchFamily="2" charset="2"/>
              </a:rPr>
              <a:t>representing</a:t>
            </a:r>
            <a:r>
              <a:rPr lang="de-DE" sz="1400" dirty="0">
                <a:sym typeface="Wingdings" panose="05000000000000000000" pitchFamily="2" charset="2"/>
              </a:rPr>
              <a:t> </a:t>
            </a:r>
            <a:r>
              <a:rPr lang="de-DE" sz="1400" dirty="0" err="1">
                <a:sym typeface="Wingdings" panose="05000000000000000000" pitchFamily="2" charset="2"/>
              </a:rPr>
              <a:t>your</a:t>
            </a:r>
            <a:r>
              <a:rPr lang="de-DE" sz="1400" dirty="0">
                <a:sym typeface="Wingdings" panose="05000000000000000000" pitchFamily="2" charset="2"/>
              </a:rPr>
              <a:t> </a:t>
            </a:r>
            <a:r>
              <a:rPr lang="de-DE" sz="1400" dirty="0" err="1">
                <a:sym typeface="Wingdings" panose="05000000000000000000" pitchFamily="2" charset="2"/>
              </a:rPr>
              <a:t>organization</a:t>
            </a:r>
            <a:r>
              <a:rPr lang="de-DE" sz="1400" dirty="0">
                <a:sym typeface="Wingdings" panose="05000000000000000000" pitchFamily="2" charset="2"/>
              </a:rPr>
              <a:t>, </a:t>
            </a:r>
            <a:r>
              <a:rPr lang="de-DE" sz="1400" dirty="0" err="1">
                <a:sym typeface="Wingdings" panose="05000000000000000000" pitchFamily="2" charset="2"/>
              </a:rPr>
              <a:t>rather</a:t>
            </a:r>
            <a:r>
              <a:rPr lang="de-DE" sz="1400" dirty="0">
                <a:sym typeface="Wingdings" panose="05000000000000000000" pitchFamily="2" charset="2"/>
              </a:rPr>
              <a:t> </a:t>
            </a:r>
            <a:r>
              <a:rPr lang="de-DE" sz="1400" dirty="0" err="1">
                <a:sym typeface="Wingdings" panose="05000000000000000000" pitchFamily="2" charset="2"/>
              </a:rPr>
              <a:t>than</a:t>
            </a:r>
            <a:r>
              <a:rPr lang="de-DE" sz="1400" dirty="0">
                <a:sym typeface="Wingdings" panose="05000000000000000000" pitchFamily="2" charset="2"/>
              </a:rPr>
              <a:t> </a:t>
            </a:r>
            <a:r>
              <a:rPr lang="de-DE" sz="1400" dirty="0" err="1">
                <a:sym typeface="Wingdings" panose="05000000000000000000" pitchFamily="2" charset="2"/>
              </a:rPr>
              <a:t>your</a:t>
            </a:r>
            <a:r>
              <a:rPr lang="de-DE" sz="1400" dirty="0">
                <a:sym typeface="Wingdings" panose="05000000000000000000" pitchFamily="2" charset="2"/>
              </a:rPr>
              <a:t> personal </a:t>
            </a:r>
            <a:r>
              <a:rPr lang="de-DE" sz="1400" dirty="0" err="1">
                <a:sym typeface="Wingdings" panose="05000000000000000000" pitchFamily="2" charset="2"/>
              </a:rPr>
              <a:t>interests</a:t>
            </a:r>
            <a:r>
              <a:rPr lang="de-DE" sz="1400" dirty="0">
                <a:sym typeface="Wingdings" panose="05000000000000000000" pitchFamily="2" charset="2"/>
              </a:rPr>
              <a:t>. </a:t>
            </a:r>
          </a:p>
          <a:p>
            <a:endParaRPr lang="de-DE" sz="1400" dirty="0">
              <a:sym typeface="Wingdings" panose="05000000000000000000" pitchFamily="2" charset="2"/>
            </a:endParaRPr>
          </a:p>
          <a:p>
            <a:endParaRPr lang="de-DE" sz="1400" dirty="0">
              <a:sym typeface="Wingdings" panose="05000000000000000000" pitchFamily="2" charset="2"/>
            </a:endParaRPr>
          </a:p>
          <a:p>
            <a:endParaRPr lang="en-US" sz="1400" dirty="0"/>
          </a:p>
        </p:txBody>
      </p:sp>
    </p:spTree>
    <p:extLst>
      <p:ext uri="{BB962C8B-B14F-4D97-AF65-F5344CB8AC3E}">
        <p14:creationId xmlns:p14="http://schemas.microsoft.com/office/powerpoint/2010/main" val="134292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574E4-AD0E-45E3-B720-939CC115ED84}"/>
              </a:ext>
            </a:extLst>
          </p:cNvPr>
          <p:cNvSpPr>
            <a:spLocks noGrp="1"/>
          </p:cNvSpPr>
          <p:nvPr>
            <p:ph type="sldNum" sz="quarter" idx="12"/>
          </p:nvPr>
        </p:nvSpPr>
        <p:spPr/>
        <p:txBody>
          <a:bodyPr/>
          <a:lstStyle/>
          <a:p>
            <a:fld id="{84FDC53A-3975-DE4E-9A2C-B3DD4C55E4D4}" type="slidenum">
              <a:rPr lang="de-DE" smtClean="0"/>
              <a:pPr/>
              <a:t>13</a:t>
            </a:fld>
            <a:endParaRPr lang="de-DE"/>
          </a:p>
        </p:txBody>
      </p:sp>
      <p:pic>
        <p:nvPicPr>
          <p:cNvPr id="4" name="Picture 3" descr="A picture containing text, clipart&#10;&#10;Description automatically generated">
            <a:extLst>
              <a:ext uri="{FF2B5EF4-FFF2-40B4-BE49-F238E27FC236}">
                <a16:creationId xmlns:a16="http://schemas.microsoft.com/office/drawing/2014/main" id="{DFA638F5-9FAB-4A4B-95A5-B2CD3D642B78}"/>
              </a:ext>
            </a:extLst>
          </p:cNvPr>
          <p:cNvPicPr>
            <a:picLocks noChangeAspect="1"/>
          </p:cNvPicPr>
          <p:nvPr/>
        </p:nvPicPr>
        <p:blipFill>
          <a:blip r:embed="rId2"/>
          <a:stretch>
            <a:fillRect/>
          </a:stretch>
        </p:blipFill>
        <p:spPr>
          <a:xfrm>
            <a:off x="2269405" y="6317068"/>
            <a:ext cx="1689853" cy="490057"/>
          </a:xfrm>
          <a:prstGeom prst="rect">
            <a:avLst/>
          </a:prstGeom>
        </p:spPr>
      </p:pic>
      <p:sp>
        <p:nvSpPr>
          <p:cNvPr id="3" name="TextBox 2">
            <a:extLst>
              <a:ext uri="{FF2B5EF4-FFF2-40B4-BE49-F238E27FC236}">
                <a16:creationId xmlns:a16="http://schemas.microsoft.com/office/drawing/2014/main" id="{3CB6AB3D-ECE5-4583-9371-EDB5FC109AA0}"/>
              </a:ext>
            </a:extLst>
          </p:cNvPr>
          <p:cNvSpPr txBox="1"/>
          <p:nvPr/>
        </p:nvSpPr>
        <p:spPr>
          <a:xfrm>
            <a:off x="1036947" y="763572"/>
            <a:ext cx="6881567" cy="2957659"/>
          </a:xfrm>
          <a:prstGeom prst="rect">
            <a:avLst/>
          </a:prstGeom>
          <a:noFill/>
        </p:spPr>
        <p:txBody>
          <a:bodyPr wrap="none" lIns="108000" tIns="46800" rIns="108000" bIns="46800" rtlCol="0">
            <a:noAutofit/>
          </a:bodyPr>
          <a:lstStyle/>
          <a:p>
            <a:r>
              <a:rPr lang="de-DE" sz="4000" dirty="0"/>
              <a:t>Group Work 15 </a:t>
            </a:r>
            <a:r>
              <a:rPr lang="de-DE" sz="4000" dirty="0" err="1"/>
              <a:t>Minutes</a:t>
            </a:r>
            <a:r>
              <a:rPr lang="de-DE" sz="4000" dirty="0"/>
              <a:t>:</a:t>
            </a:r>
            <a:endParaRPr lang="de-DE" sz="1600" dirty="0"/>
          </a:p>
          <a:p>
            <a:endParaRPr lang="de-DE" sz="1600" dirty="0"/>
          </a:p>
          <a:p>
            <a:pPr marL="285750" indent="-285750">
              <a:buFont typeface="Wingdings" panose="05000000000000000000" pitchFamily="2" charset="2"/>
              <a:buChar char="Ø"/>
            </a:pPr>
            <a:r>
              <a:rPr lang="de-DE" sz="1600" dirty="0" err="1"/>
              <a:t>Discuss</a:t>
            </a:r>
            <a:r>
              <a:rPr lang="de-DE" sz="1600" dirty="0"/>
              <a:t> </a:t>
            </a:r>
            <a:r>
              <a:rPr lang="de-DE" sz="1600" dirty="0" err="1"/>
              <a:t>within</a:t>
            </a:r>
            <a:r>
              <a:rPr lang="de-DE" sz="1600" dirty="0"/>
              <a:t> </a:t>
            </a:r>
            <a:r>
              <a:rPr lang="de-DE" sz="1600" dirty="0" err="1"/>
              <a:t>your</a:t>
            </a:r>
            <a:r>
              <a:rPr lang="de-DE" sz="1600" dirty="0"/>
              <a:t> </a:t>
            </a:r>
            <a:r>
              <a:rPr lang="de-DE" sz="1600" dirty="0" err="1"/>
              <a:t>groups</a:t>
            </a:r>
            <a:r>
              <a:rPr lang="de-DE" sz="1600" dirty="0"/>
              <a:t> </a:t>
            </a:r>
            <a:r>
              <a:rPr lang="de-DE" sz="1600" dirty="0" err="1"/>
              <a:t>the</a:t>
            </a:r>
            <a:r>
              <a:rPr lang="de-DE" sz="1600" dirty="0"/>
              <a:t> </a:t>
            </a:r>
            <a:r>
              <a:rPr lang="de-DE" sz="1600" dirty="0" err="1"/>
              <a:t>benefits</a:t>
            </a:r>
            <a:r>
              <a:rPr lang="de-DE" sz="1600" dirty="0"/>
              <a:t> </a:t>
            </a:r>
            <a:r>
              <a:rPr lang="de-DE" sz="1600" dirty="0" err="1"/>
              <a:t>for</a:t>
            </a:r>
            <a:r>
              <a:rPr lang="de-DE" sz="1600" dirty="0"/>
              <a:t> MSMEs </a:t>
            </a:r>
            <a:r>
              <a:rPr lang="de-DE" sz="1600" dirty="0" err="1"/>
              <a:t>to</a:t>
            </a:r>
            <a:r>
              <a:rPr lang="de-DE" sz="1600" dirty="0"/>
              <a:t> </a:t>
            </a:r>
            <a:r>
              <a:rPr lang="de-DE" sz="1600" dirty="0" err="1"/>
              <a:t>get</a:t>
            </a:r>
            <a:r>
              <a:rPr lang="de-DE" sz="1600" dirty="0"/>
              <a:t> registered and</a:t>
            </a:r>
          </a:p>
          <a:p>
            <a:r>
              <a:rPr lang="de-DE" sz="1600" dirty="0" err="1"/>
              <a:t>how</a:t>
            </a:r>
            <a:r>
              <a:rPr lang="de-DE" sz="1600" dirty="0"/>
              <a:t> </a:t>
            </a:r>
            <a:r>
              <a:rPr lang="de-DE" sz="1600" dirty="0" err="1"/>
              <a:t>you</a:t>
            </a:r>
            <a:r>
              <a:rPr lang="de-DE" sz="1600" dirty="0"/>
              <a:t> </a:t>
            </a:r>
            <a:r>
              <a:rPr lang="de-DE" sz="1600" dirty="0" err="1"/>
              <a:t>would</a:t>
            </a:r>
            <a:r>
              <a:rPr lang="de-DE" sz="1600" dirty="0"/>
              <a:t> </a:t>
            </a:r>
            <a:r>
              <a:rPr lang="de-DE" sz="1600" dirty="0" err="1"/>
              <a:t>argue</a:t>
            </a:r>
            <a:r>
              <a:rPr lang="de-DE" sz="1600" dirty="0"/>
              <a:t> </a:t>
            </a:r>
            <a:r>
              <a:rPr lang="de-DE" sz="1600" dirty="0" err="1"/>
              <a:t>that</a:t>
            </a:r>
            <a:r>
              <a:rPr lang="de-DE" sz="1600" dirty="0"/>
              <a:t> </a:t>
            </a:r>
            <a:r>
              <a:rPr lang="de-DE" sz="1600" dirty="0" err="1"/>
              <a:t>to</a:t>
            </a:r>
            <a:r>
              <a:rPr lang="de-DE" sz="1600" dirty="0"/>
              <a:t> a </a:t>
            </a:r>
            <a:r>
              <a:rPr lang="de-DE" sz="1600" dirty="0" err="1"/>
              <a:t>client</a:t>
            </a:r>
            <a:endParaRPr lang="de-DE" sz="1600" dirty="0"/>
          </a:p>
          <a:p>
            <a:endParaRPr lang="de-DE" sz="1600" dirty="0"/>
          </a:p>
          <a:p>
            <a:pPr marL="285750" indent="-285750">
              <a:buFont typeface="Wingdings" panose="05000000000000000000" pitchFamily="2" charset="2"/>
              <a:buChar char="Ø"/>
            </a:pPr>
            <a:r>
              <a:rPr lang="de-DE" sz="1600" dirty="0"/>
              <a:t>Gather </a:t>
            </a:r>
            <a:r>
              <a:rPr lang="de-DE" sz="1600" dirty="0" err="1"/>
              <a:t>your</a:t>
            </a:r>
            <a:r>
              <a:rPr lang="de-DE" sz="1600" dirty="0"/>
              <a:t> </a:t>
            </a:r>
            <a:r>
              <a:rPr lang="de-DE" sz="1600" dirty="0" err="1"/>
              <a:t>ideas</a:t>
            </a:r>
            <a:r>
              <a:rPr lang="de-DE" sz="1600" dirty="0"/>
              <a:t> and </a:t>
            </a:r>
            <a:r>
              <a:rPr lang="de-DE" sz="1600" dirty="0" err="1"/>
              <a:t>arguements</a:t>
            </a:r>
            <a:r>
              <a:rPr lang="de-DE" sz="1600" dirty="0"/>
              <a:t> in </a:t>
            </a:r>
            <a:r>
              <a:rPr lang="de-DE" sz="1600" dirty="0" err="1"/>
              <a:t>the</a:t>
            </a:r>
            <a:r>
              <a:rPr lang="de-DE" sz="1600" dirty="0"/>
              <a:t> </a:t>
            </a:r>
            <a:r>
              <a:rPr lang="de-DE" sz="1600" dirty="0" err="1"/>
              <a:t>group</a:t>
            </a:r>
            <a:r>
              <a:rPr lang="de-DE" sz="1600" dirty="0"/>
              <a:t> </a:t>
            </a:r>
            <a:r>
              <a:rPr lang="de-DE" sz="1600" dirty="0" err="1"/>
              <a:t>excel</a:t>
            </a:r>
            <a:endParaRPr lang="de-DE" sz="1600" dirty="0"/>
          </a:p>
          <a:p>
            <a:endParaRPr lang="de-DE" sz="1600" dirty="0"/>
          </a:p>
          <a:p>
            <a:pPr marL="285750" indent="-285750">
              <a:buFont typeface="Wingdings" panose="05000000000000000000" pitchFamily="2" charset="2"/>
              <a:buChar char="Ø"/>
            </a:pPr>
            <a:r>
              <a:rPr lang="de-DE" sz="1600" dirty="0" err="1"/>
              <a:t>Presentation</a:t>
            </a:r>
            <a:r>
              <a:rPr lang="de-DE" sz="1600" dirty="0"/>
              <a:t> </a:t>
            </a:r>
            <a:r>
              <a:rPr lang="de-DE" sz="1600" dirty="0" err="1"/>
              <a:t>to</a:t>
            </a:r>
            <a:r>
              <a:rPr lang="de-DE" sz="1600" dirty="0"/>
              <a:t> </a:t>
            </a:r>
            <a:r>
              <a:rPr lang="de-DE" sz="1600" dirty="0" err="1"/>
              <a:t>the</a:t>
            </a:r>
            <a:r>
              <a:rPr lang="de-DE" sz="1600" dirty="0"/>
              <a:t> </a:t>
            </a:r>
            <a:r>
              <a:rPr lang="de-DE" sz="1600" dirty="0" err="1"/>
              <a:t>group</a:t>
            </a:r>
            <a:r>
              <a:rPr lang="de-DE" sz="1600" dirty="0"/>
              <a:t> </a:t>
            </a:r>
            <a:r>
              <a:rPr lang="de-DE" sz="1600" dirty="0" err="1"/>
              <a:t>afterwards</a:t>
            </a:r>
            <a:r>
              <a:rPr lang="de-DE" sz="1600" dirty="0"/>
              <a:t> </a:t>
            </a:r>
          </a:p>
          <a:p>
            <a:pPr marL="285750" indent="-285750">
              <a:buFont typeface="Wingdings" panose="05000000000000000000" pitchFamily="2" charset="2"/>
              <a:buChar char="Ø"/>
            </a:pPr>
            <a:endParaRPr lang="de-DE" sz="1600" dirty="0"/>
          </a:p>
          <a:p>
            <a:r>
              <a:rPr lang="de-DE" sz="1600" dirty="0"/>
              <a:t>	</a:t>
            </a:r>
            <a:endParaRPr lang="de-DE" sz="4000" dirty="0"/>
          </a:p>
        </p:txBody>
      </p:sp>
      <p:pic>
        <p:nvPicPr>
          <p:cNvPr id="6" name="Picture 5">
            <a:extLst>
              <a:ext uri="{FF2B5EF4-FFF2-40B4-BE49-F238E27FC236}">
                <a16:creationId xmlns:a16="http://schemas.microsoft.com/office/drawing/2014/main" id="{4F302204-4C91-4AAF-BB47-7549D2EE62F9}"/>
              </a:ext>
            </a:extLst>
          </p:cNvPr>
          <p:cNvPicPr>
            <a:picLocks noChangeAspect="1"/>
          </p:cNvPicPr>
          <p:nvPr/>
        </p:nvPicPr>
        <p:blipFill>
          <a:blip r:embed="rId3"/>
          <a:stretch>
            <a:fillRect/>
          </a:stretch>
        </p:blipFill>
        <p:spPr>
          <a:xfrm>
            <a:off x="6342108" y="2242401"/>
            <a:ext cx="2306848" cy="557360"/>
          </a:xfrm>
          <a:prstGeom prst="rect">
            <a:avLst/>
          </a:prstGeom>
        </p:spPr>
      </p:pic>
      <p:pic>
        <p:nvPicPr>
          <p:cNvPr id="7" name="Graphic 6" descr="Group brainstorm outline">
            <a:extLst>
              <a:ext uri="{FF2B5EF4-FFF2-40B4-BE49-F238E27FC236}">
                <a16:creationId xmlns:a16="http://schemas.microsoft.com/office/drawing/2014/main" id="{DD3C7161-CB0E-4F88-92FF-70CCDE4386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2653" y="588587"/>
            <a:ext cx="914400" cy="914400"/>
          </a:xfrm>
          <a:prstGeom prst="rect">
            <a:avLst/>
          </a:prstGeom>
        </p:spPr>
      </p:pic>
    </p:spTree>
    <p:extLst>
      <p:ext uri="{BB962C8B-B14F-4D97-AF65-F5344CB8AC3E}">
        <p14:creationId xmlns:p14="http://schemas.microsoft.com/office/powerpoint/2010/main" val="12991349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68300"/>
            <a:ext cx="3327662" cy="5940425"/>
          </a:xfrm>
        </p:spPr>
        <p:txBody>
          <a:bodyPr/>
          <a:lstStyle/>
          <a:p>
            <a:r>
              <a:rPr lang="de-DE" dirty="0"/>
              <a:t>Module 5</a:t>
            </a:r>
            <a:br>
              <a:rPr lang="de-DE" dirty="0"/>
            </a:br>
            <a:r>
              <a:rPr lang="en-US" sz="3200" dirty="0">
                <a:solidFill>
                  <a:srgbClr val="000000"/>
                </a:solidFill>
              </a:rPr>
              <a:t>Approval &amp; Disbursement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130</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sz="1600" dirty="0" err="1"/>
              <a:t>Conclusion</a:t>
            </a:r>
            <a:r>
              <a:rPr lang="de-DE" sz="1600" dirty="0"/>
              <a:t> </a:t>
            </a:r>
            <a:r>
              <a:rPr lang="de-DE" sz="1600" dirty="0" err="1"/>
              <a:t>of</a:t>
            </a:r>
            <a:r>
              <a:rPr lang="de-DE" sz="1600" dirty="0"/>
              <a:t> Module 5</a:t>
            </a:r>
          </a:p>
          <a:p>
            <a:endParaRPr lang="en-US" sz="1600" dirty="0"/>
          </a:p>
        </p:txBody>
      </p:sp>
    </p:spTree>
    <p:extLst>
      <p:ext uri="{BB962C8B-B14F-4D97-AF65-F5344CB8AC3E}">
        <p14:creationId xmlns:p14="http://schemas.microsoft.com/office/powerpoint/2010/main" val="299935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100-250E-4B18-9554-A639B5844CAD}"/>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BB42B6-E13E-4163-8CA1-8796B3891FA0}"/>
              </a:ext>
            </a:extLst>
          </p:cNvPr>
          <p:cNvSpPr>
            <a:spLocks noGrp="1"/>
          </p:cNvSpPr>
          <p:nvPr>
            <p:ph type="subTitle" idx="1"/>
          </p:nvPr>
        </p:nvSpPr>
        <p:spPr/>
        <p:txBody>
          <a:bodyPr/>
          <a:lstStyle/>
          <a:p>
            <a:r>
              <a:rPr lang="en-US" dirty="0"/>
              <a:t>Contact</a:t>
            </a:r>
          </a:p>
          <a:p>
            <a:endParaRPr lang="en-US" dirty="0"/>
          </a:p>
          <a:p>
            <a:r>
              <a:rPr lang="en-US" dirty="0"/>
              <a:t>EECU Long Term Expert – Timo Bucher</a:t>
            </a:r>
          </a:p>
          <a:p>
            <a:r>
              <a:rPr lang="en-US" dirty="0">
                <a:hlinkClick r:id="rId2"/>
              </a:rPr>
              <a:t>Timo.Bucher@sparkassenstiftung.de</a:t>
            </a:r>
            <a:endParaRPr lang="en-US" dirty="0"/>
          </a:p>
          <a:p>
            <a:endParaRPr lang="en-US" dirty="0"/>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D9476C0-CF56-47A5-8285-D34C0D2D1C50}"/>
              </a:ext>
            </a:extLst>
          </p:cNvPr>
          <p:cNvPicPr>
            <a:picLocks noChangeAspect="1"/>
          </p:cNvPicPr>
          <p:nvPr/>
        </p:nvPicPr>
        <p:blipFill>
          <a:blip r:embed="rId3"/>
          <a:stretch>
            <a:fillRect/>
          </a:stretch>
        </p:blipFill>
        <p:spPr>
          <a:xfrm>
            <a:off x="2194905" y="6205669"/>
            <a:ext cx="1915456" cy="555482"/>
          </a:xfrm>
          <a:prstGeom prst="rect">
            <a:avLst/>
          </a:prstGeom>
        </p:spPr>
      </p:pic>
    </p:spTree>
    <p:extLst>
      <p:ext uri="{BB962C8B-B14F-4D97-AF65-F5344CB8AC3E}">
        <p14:creationId xmlns:p14="http://schemas.microsoft.com/office/powerpoint/2010/main" val="17862922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a:t>
            </a:r>
            <a:br>
              <a:rPr lang="en-US" sz="3200" dirty="0"/>
            </a:br>
            <a:r>
              <a:rPr lang="en-US" sz="3200" dirty="0"/>
              <a:t>Module 6</a:t>
            </a:r>
            <a:br>
              <a:rPr lang="en-US" sz="3200" dirty="0"/>
            </a:br>
            <a:r>
              <a:rPr lang="en-US" sz="3200" dirty="0">
                <a:solidFill>
                  <a:srgbClr val="FF0000"/>
                </a:solidFill>
              </a:rPr>
              <a:t>Aftersales</a:t>
            </a:r>
            <a:br>
              <a:rPr lang="en-US" sz="3200" dirty="0"/>
            </a:br>
            <a:r>
              <a:rPr lang="en-US" sz="2800" dirty="0">
                <a:highlight>
                  <a:srgbClr val="FFFF00"/>
                </a:highlight>
              </a:rPr>
              <a:t>XX.XX</a:t>
            </a:r>
            <a:r>
              <a:rPr lang="en-US" sz="2800">
                <a:highlight>
                  <a:srgbClr val="FFFF00"/>
                </a:highlight>
              </a:rPr>
              <a:t>.XXXX </a:t>
            </a:r>
            <a:endParaRPr lang="de-DE" sz="3200" dirty="0">
              <a:highlight>
                <a:srgbClr val="FFFF00"/>
              </a:highlight>
            </a:endParaRPr>
          </a:p>
        </p:txBody>
      </p:sp>
    </p:spTree>
    <p:extLst>
      <p:ext uri="{BB962C8B-B14F-4D97-AF65-F5344CB8AC3E}">
        <p14:creationId xmlns:p14="http://schemas.microsoft.com/office/powerpoint/2010/main" val="2357832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6</a:t>
            </a:r>
            <a:br>
              <a:rPr lang="de-DE" dirty="0"/>
            </a:br>
            <a:r>
              <a:rPr lang="en-US" sz="4000" dirty="0">
                <a:solidFill>
                  <a:schemeClr val="tx1"/>
                </a:solidFill>
              </a:rPr>
              <a:t>Aftersales</a:t>
            </a:r>
            <a:endParaRPr lang="de-DE" dirty="0">
              <a:solidFill>
                <a:schemeClr val="tx1"/>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133</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dirty="0"/>
              <a:t>Quick </a:t>
            </a:r>
            <a:r>
              <a:rPr lang="de-DE" dirty="0" err="1"/>
              <a:t>repeat</a:t>
            </a:r>
            <a:r>
              <a:rPr lang="de-DE" dirty="0"/>
              <a:t> </a:t>
            </a:r>
            <a:r>
              <a:rPr lang="de-DE" dirty="0" err="1"/>
              <a:t>of</a:t>
            </a:r>
            <a:r>
              <a:rPr lang="de-DE" dirty="0"/>
              <a:t> Module 5 </a:t>
            </a:r>
          </a:p>
          <a:p>
            <a:endParaRPr lang="de-DE" dirty="0"/>
          </a:p>
          <a:p>
            <a:endParaRPr lang="en-US" dirty="0"/>
          </a:p>
        </p:txBody>
      </p:sp>
      <p:sp>
        <p:nvSpPr>
          <p:cNvPr id="5" name="TextBox 4">
            <a:extLst>
              <a:ext uri="{FF2B5EF4-FFF2-40B4-BE49-F238E27FC236}">
                <a16:creationId xmlns:a16="http://schemas.microsoft.com/office/drawing/2014/main" id="{8087EB18-D7BA-4030-88DE-E5D278675E80}"/>
              </a:ext>
            </a:extLst>
          </p:cNvPr>
          <p:cNvSpPr txBox="1"/>
          <p:nvPr/>
        </p:nvSpPr>
        <p:spPr>
          <a:xfrm>
            <a:off x="3262696" y="4292945"/>
            <a:ext cx="5509829" cy="2006353"/>
          </a:xfrm>
          <a:prstGeom prst="rect">
            <a:avLst/>
          </a:prstGeom>
          <a:noFill/>
        </p:spPr>
        <p:txBody>
          <a:bodyPr wrap="square" lIns="108000" tIns="46800" rIns="108000" bIns="46800" rtlCol="0">
            <a:noAutofit/>
          </a:bodyPr>
          <a:lstStyle/>
          <a:p>
            <a:r>
              <a:rPr lang="en-US" sz="1600" b="1" i="0" dirty="0">
                <a:solidFill>
                  <a:srgbClr val="404040"/>
                </a:solidFill>
                <a:effectLst/>
              </a:rPr>
              <a:t>“I am always doing what I cannot do yet, in order to learn how to do it.”</a:t>
            </a:r>
          </a:p>
          <a:p>
            <a:endParaRPr lang="en-US" sz="1600" b="1" dirty="0">
              <a:solidFill>
                <a:srgbClr val="404040"/>
              </a:solidFill>
            </a:endParaRPr>
          </a:p>
          <a:p>
            <a:endParaRPr lang="en-US" sz="1600" b="1" dirty="0">
              <a:solidFill>
                <a:srgbClr val="404040"/>
              </a:solidFill>
            </a:endParaRPr>
          </a:p>
          <a:p>
            <a:r>
              <a:rPr lang="en-US" sz="1600" b="1" dirty="0">
                <a:solidFill>
                  <a:srgbClr val="404040"/>
                </a:solidFill>
              </a:rPr>
              <a:t>Vincent van Gogh</a:t>
            </a:r>
            <a:endParaRPr lang="en-US" sz="1600" b="1" dirty="0"/>
          </a:p>
        </p:txBody>
      </p:sp>
      <p:pic>
        <p:nvPicPr>
          <p:cNvPr id="7" name="Picture 6" descr="A person wearing a hat&#10;&#10;Description automatically generated with low confidence">
            <a:extLst>
              <a:ext uri="{FF2B5EF4-FFF2-40B4-BE49-F238E27FC236}">
                <a16:creationId xmlns:a16="http://schemas.microsoft.com/office/drawing/2014/main" id="{E3001632-6B50-4FFE-9E7D-DCB01BA3052C}"/>
              </a:ext>
            </a:extLst>
          </p:cNvPr>
          <p:cNvPicPr>
            <a:picLocks noChangeAspect="1"/>
          </p:cNvPicPr>
          <p:nvPr/>
        </p:nvPicPr>
        <p:blipFill>
          <a:blip r:embed="rId2"/>
          <a:stretch>
            <a:fillRect/>
          </a:stretch>
        </p:blipFill>
        <p:spPr>
          <a:xfrm>
            <a:off x="6017610" y="4694760"/>
            <a:ext cx="1477357" cy="1866842"/>
          </a:xfrm>
          <a:prstGeom prst="rect">
            <a:avLst/>
          </a:prstGeom>
        </p:spPr>
      </p:pic>
    </p:spTree>
    <p:extLst>
      <p:ext uri="{BB962C8B-B14F-4D97-AF65-F5344CB8AC3E}">
        <p14:creationId xmlns:p14="http://schemas.microsoft.com/office/powerpoint/2010/main" val="1046442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134</a:t>
            </a:fld>
            <a:endParaRPr lang="de-DE"/>
          </a:p>
        </p:txBody>
      </p:sp>
      <p:grpSp>
        <p:nvGrpSpPr>
          <p:cNvPr id="15" name="Group 14">
            <a:extLst>
              <a:ext uri="{FF2B5EF4-FFF2-40B4-BE49-F238E27FC236}">
                <a16:creationId xmlns:a16="http://schemas.microsoft.com/office/drawing/2014/main" id="{E33D9985-C4DF-487D-9178-896D26D0AA7D}"/>
              </a:ext>
            </a:extLst>
          </p:cNvPr>
          <p:cNvGrpSpPr/>
          <p:nvPr/>
        </p:nvGrpSpPr>
        <p:grpSpPr>
          <a:xfrm>
            <a:off x="4823376" y="152377"/>
            <a:ext cx="4133069" cy="1406606"/>
            <a:chOff x="3832717" y="-594625"/>
            <a:chExt cx="4133069" cy="1406606"/>
          </a:xfrm>
        </p:grpSpPr>
        <p:sp>
          <p:nvSpPr>
            <p:cNvPr id="16" name="Rectangle: Top Corners Rounded 15">
              <a:extLst>
                <a:ext uri="{FF2B5EF4-FFF2-40B4-BE49-F238E27FC236}">
                  <a16:creationId xmlns:a16="http://schemas.microsoft.com/office/drawing/2014/main" id="{628122E0-9ABB-4CA5-AF62-9C1DF7BEB7E0}"/>
                </a:ext>
              </a:extLst>
            </p:cNvPr>
            <p:cNvSpPr/>
            <p:nvPr/>
          </p:nvSpPr>
          <p:spPr>
            <a:xfrm rot="5400000">
              <a:off x="5195949" y="-1957857"/>
              <a:ext cx="1406606" cy="413306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Top Corners Rounded 4">
              <a:extLst>
                <a:ext uri="{FF2B5EF4-FFF2-40B4-BE49-F238E27FC236}">
                  <a16:creationId xmlns:a16="http://schemas.microsoft.com/office/drawing/2014/main" id="{FC7A6956-78D5-4780-98F0-6643CDB929E8}"/>
                </a:ext>
              </a:extLst>
            </p:cNvPr>
            <p:cNvSpPr txBox="1"/>
            <p:nvPr/>
          </p:nvSpPr>
          <p:spPr>
            <a:xfrm>
              <a:off x="3867050" y="-525961"/>
              <a:ext cx="4064404" cy="1269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85750" lvl="0" indent="-285750">
                <a:buFont typeface="Arial" panose="020B0604020202020204" pitchFamily="34" charset="0"/>
                <a:buChar char="•"/>
              </a:pPr>
              <a:r>
                <a:rPr lang="en-US" dirty="0"/>
                <a:t>Monitor loan usage</a:t>
              </a:r>
            </a:p>
            <a:p>
              <a:pPr marL="285750" lvl="0" indent="-285750">
                <a:buFont typeface="Arial" panose="020B0604020202020204" pitchFamily="34" charset="0"/>
                <a:buChar char="•"/>
              </a:pPr>
              <a:r>
                <a:rPr lang="en-US" dirty="0"/>
                <a:t>Financial monitoring</a:t>
              </a:r>
            </a:p>
            <a:p>
              <a:pPr marL="285750" lvl="0" indent="-285750">
                <a:buFont typeface="Arial" panose="020B0604020202020204" pitchFamily="34" charset="0"/>
                <a:buChar char="•"/>
              </a:pPr>
              <a:r>
                <a:rPr lang="en-US" dirty="0"/>
                <a:t>Referral business</a:t>
              </a:r>
            </a:p>
            <a:p>
              <a:pPr marL="285750" lvl="0" indent="-285750">
                <a:buFont typeface="Arial" panose="020B0604020202020204" pitchFamily="34" charset="0"/>
                <a:buChar char="•"/>
              </a:pPr>
              <a:r>
                <a:rPr lang="en-US" dirty="0"/>
                <a:t>Long term relationship building</a:t>
              </a:r>
            </a:p>
          </p:txBody>
        </p:sp>
      </p:grpSp>
      <p:sp>
        <p:nvSpPr>
          <p:cNvPr id="6" name="TextBox 5">
            <a:extLst>
              <a:ext uri="{FF2B5EF4-FFF2-40B4-BE49-F238E27FC236}">
                <a16:creationId xmlns:a16="http://schemas.microsoft.com/office/drawing/2014/main" id="{DA8758F3-C6C4-45D9-8871-9EEA87C1B483}"/>
              </a:ext>
            </a:extLst>
          </p:cNvPr>
          <p:cNvSpPr txBox="1"/>
          <p:nvPr/>
        </p:nvSpPr>
        <p:spPr>
          <a:xfrm>
            <a:off x="3231602" y="3544023"/>
            <a:ext cx="5912398" cy="1032539"/>
          </a:xfrm>
          <a:prstGeom prst="rect">
            <a:avLst/>
          </a:prstGeom>
          <a:noFill/>
        </p:spPr>
        <p:txBody>
          <a:bodyPr wrap="none" lIns="108000" tIns="46800" rIns="108000" bIns="46800" rtlCol="0">
            <a:noAutofit/>
          </a:bodyPr>
          <a:lstStyle/>
          <a:p>
            <a:r>
              <a:rPr lang="de-DE" sz="2000" dirty="0"/>
              <a:t>What </a:t>
            </a:r>
            <a:r>
              <a:rPr lang="de-DE" sz="2000" dirty="0" err="1"/>
              <a:t>happens</a:t>
            </a:r>
            <a:r>
              <a:rPr lang="de-DE" sz="2000" dirty="0"/>
              <a:t> after </a:t>
            </a:r>
            <a:r>
              <a:rPr lang="de-DE" sz="2000" dirty="0" err="1"/>
              <a:t>Disbursement</a:t>
            </a:r>
            <a:r>
              <a:rPr lang="de-DE" sz="2000" dirty="0"/>
              <a:t> ?</a:t>
            </a:r>
          </a:p>
          <a:p>
            <a:endParaRPr lang="de-DE" sz="2000" dirty="0"/>
          </a:p>
          <a:p>
            <a:r>
              <a:rPr lang="de-DE" sz="2000" dirty="0"/>
              <a:t>What </a:t>
            </a:r>
            <a:r>
              <a:rPr lang="de-DE" sz="2000" dirty="0" err="1"/>
              <a:t>is</a:t>
            </a:r>
            <a:r>
              <a:rPr lang="de-DE" sz="2000" dirty="0"/>
              <a:t> </a:t>
            </a:r>
            <a:r>
              <a:rPr lang="de-DE" sz="2000" dirty="0" err="1"/>
              <a:t>your</a:t>
            </a:r>
            <a:r>
              <a:rPr lang="de-DE" sz="2000" dirty="0"/>
              <a:t> </a:t>
            </a:r>
            <a:r>
              <a:rPr lang="de-DE" sz="2000" dirty="0" err="1"/>
              <a:t>task</a:t>
            </a:r>
            <a:r>
              <a:rPr lang="de-DE" sz="2000" dirty="0"/>
              <a:t> </a:t>
            </a:r>
            <a:r>
              <a:rPr lang="de-DE" sz="2000" dirty="0" err="1"/>
              <a:t>as</a:t>
            </a:r>
            <a:r>
              <a:rPr lang="de-DE" sz="2000" dirty="0"/>
              <a:t> a </a:t>
            </a:r>
            <a:r>
              <a:rPr lang="de-DE" sz="2000" dirty="0" err="1"/>
              <a:t>relationship</a:t>
            </a:r>
            <a:r>
              <a:rPr lang="de-DE" sz="2000" dirty="0"/>
              <a:t> </a:t>
            </a:r>
            <a:r>
              <a:rPr lang="de-DE" sz="2000" dirty="0" err="1"/>
              <a:t>manager</a:t>
            </a:r>
            <a:r>
              <a:rPr lang="de-DE" sz="2000" dirty="0"/>
              <a:t> </a:t>
            </a:r>
            <a:r>
              <a:rPr lang="de-DE" sz="2000" dirty="0" err="1"/>
              <a:t>now</a:t>
            </a:r>
            <a:r>
              <a:rPr lang="de-DE" sz="2000" dirty="0"/>
              <a:t> ?</a:t>
            </a:r>
            <a:endParaRPr lang="en-US" sz="2000" dirty="0"/>
          </a:p>
        </p:txBody>
      </p:sp>
      <p:grpSp>
        <p:nvGrpSpPr>
          <p:cNvPr id="18" name="Group 17">
            <a:extLst>
              <a:ext uri="{FF2B5EF4-FFF2-40B4-BE49-F238E27FC236}">
                <a16:creationId xmlns:a16="http://schemas.microsoft.com/office/drawing/2014/main" id="{02FC7ACF-9AB2-4682-BD82-BDDDF8C5BD2D}"/>
              </a:ext>
            </a:extLst>
          </p:cNvPr>
          <p:cNvGrpSpPr/>
          <p:nvPr/>
        </p:nvGrpSpPr>
        <p:grpSpPr>
          <a:xfrm>
            <a:off x="3308568" y="169728"/>
            <a:ext cx="1514808" cy="2164010"/>
            <a:chOff x="0" y="3953334"/>
            <a:chExt cx="1514808" cy="2164010"/>
          </a:xfrm>
        </p:grpSpPr>
        <p:sp>
          <p:nvSpPr>
            <p:cNvPr id="19" name="Arrow: Chevron 18">
              <a:extLst>
                <a:ext uri="{FF2B5EF4-FFF2-40B4-BE49-F238E27FC236}">
                  <a16:creationId xmlns:a16="http://schemas.microsoft.com/office/drawing/2014/main" id="{C630539B-DAD7-41CF-AD2D-5E6FBC0804A9}"/>
                </a:ext>
              </a:extLst>
            </p:cNvPr>
            <p:cNvSpPr/>
            <p:nvPr/>
          </p:nvSpPr>
          <p:spPr>
            <a:xfrm rot="5400000">
              <a:off x="-324601" y="4277935"/>
              <a:ext cx="2164010" cy="1514807"/>
            </a:xfrm>
            <a:prstGeom prst="chevron">
              <a:avLst/>
            </a:prstGeom>
            <a:solidFill>
              <a:schemeClr val="tx2"/>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Arrow: Chevron 4">
              <a:extLst>
                <a:ext uri="{FF2B5EF4-FFF2-40B4-BE49-F238E27FC236}">
                  <a16:creationId xmlns:a16="http://schemas.microsoft.com/office/drawing/2014/main" id="{A746518E-E552-4D4E-A4D8-90B5FDF740B4}"/>
                </a:ext>
              </a:extLst>
            </p:cNvPr>
            <p:cNvSpPr txBox="1"/>
            <p:nvPr/>
          </p:nvSpPr>
          <p:spPr>
            <a:xfrm>
              <a:off x="1" y="4710738"/>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Aftersales</a:t>
              </a:r>
            </a:p>
          </p:txBody>
        </p:sp>
      </p:grpSp>
      <p:pic>
        <p:nvPicPr>
          <p:cNvPr id="7" name="Graphic 6" descr="Meeting outline">
            <a:extLst>
              <a:ext uri="{FF2B5EF4-FFF2-40B4-BE49-F238E27FC236}">
                <a16:creationId xmlns:a16="http://schemas.microsoft.com/office/drawing/2014/main" id="{7EF96955-3E34-42A4-9B95-6B0A7AF7D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3522" y="2563563"/>
            <a:ext cx="914400" cy="914400"/>
          </a:xfrm>
          <a:prstGeom prst="rect">
            <a:avLst/>
          </a:prstGeom>
        </p:spPr>
      </p:pic>
    </p:spTree>
    <p:extLst>
      <p:ext uri="{BB962C8B-B14F-4D97-AF65-F5344CB8AC3E}">
        <p14:creationId xmlns:p14="http://schemas.microsoft.com/office/powerpoint/2010/main" val="13048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135</a:t>
            </a:fld>
            <a:endParaRPr lang="de-DE"/>
          </a:p>
        </p:txBody>
      </p:sp>
      <p:sp>
        <p:nvSpPr>
          <p:cNvPr id="6" name="TextBox 5">
            <a:extLst>
              <a:ext uri="{FF2B5EF4-FFF2-40B4-BE49-F238E27FC236}">
                <a16:creationId xmlns:a16="http://schemas.microsoft.com/office/drawing/2014/main" id="{DA8758F3-C6C4-45D9-8871-9EEA87C1B483}"/>
              </a:ext>
            </a:extLst>
          </p:cNvPr>
          <p:cNvSpPr txBox="1"/>
          <p:nvPr/>
        </p:nvSpPr>
        <p:spPr>
          <a:xfrm>
            <a:off x="3231602" y="1395628"/>
            <a:ext cx="5832499" cy="4913097"/>
          </a:xfrm>
          <a:prstGeom prst="rect">
            <a:avLst/>
          </a:prstGeom>
          <a:noFill/>
        </p:spPr>
        <p:txBody>
          <a:bodyPr wrap="square" lIns="108000" tIns="46800" rIns="108000" bIns="46800" rtlCol="0">
            <a:noAutofit/>
          </a:bodyPr>
          <a:lstStyle/>
          <a:p>
            <a:r>
              <a:rPr lang="de-DE" sz="1600" dirty="0"/>
              <a:t>1. After </a:t>
            </a:r>
            <a:r>
              <a:rPr lang="de-DE" sz="1600" dirty="0" err="1"/>
              <a:t>Disbursement</a:t>
            </a:r>
            <a:r>
              <a:rPr lang="de-DE" sz="1600" dirty="0"/>
              <a:t> </a:t>
            </a:r>
            <a:r>
              <a:rPr lang="de-DE" sz="1600" dirty="0" err="1"/>
              <a:t>we</a:t>
            </a:r>
            <a:r>
              <a:rPr lang="de-DE" sz="1600" dirty="0"/>
              <a:t> </a:t>
            </a:r>
            <a:r>
              <a:rPr lang="de-DE" sz="1600" dirty="0" err="1"/>
              <a:t>make</a:t>
            </a:r>
            <a:r>
              <a:rPr lang="de-DE" sz="1600" dirty="0"/>
              <a:t> </a:t>
            </a:r>
            <a:r>
              <a:rPr lang="de-DE" sz="1600" dirty="0" err="1"/>
              <a:t>sure</a:t>
            </a:r>
            <a:r>
              <a:rPr lang="de-DE" sz="1600" dirty="0"/>
              <a:t> </a:t>
            </a:r>
            <a:r>
              <a:rPr lang="de-DE" sz="1600" dirty="0" err="1"/>
              <a:t>the</a:t>
            </a:r>
            <a:r>
              <a:rPr lang="de-DE" sz="1600" dirty="0"/>
              <a:t> </a:t>
            </a:r>
            <a:r>
              <a:rPr lang="de-DE" sz="1600" dirty="0" err="1"/>
              <a:t>loan</a:t>
            </a:r>
            <a:r>
              <a:rPr lang="de-DE" sz="1600" dirty="0"/>
              <a:t> </a:t>
            </a:r>
            <a:r>
              <a:rPr lang="de-DE" sz="1600" dirty="0" err="1"/>
              <a:t>is</a:t>
            </a:r>
            <a:r>
              <a:rPr lang="de-DE" sz="1600" dirty="0"/>
              <a:t> </a:t>
            </a:r>
            <a:r>
              <a:rPr lang="de-DE" sz="1600" dirty="0" err="1"/>
              <a:t>used</a:t>
            </a:r>
            <a:r>
              <a:rPr lang="de-DE" sz="1600" dirty="0"/>
              <a:t> </a:t>
            </a:r>
            <a:r>
              <a:rPr lang="de-DE" sz="1600" dirty="0" err="1"/>
              <a:t>for</a:t>
            </a:r>
            <a:r>
              <a:rPr lang="de-DE" sz="1600" dirty="0"/>
              <a:t> </a:t>
            </a:r>
            <a:r>
              <a:rPr lang="de-DE" sz="1600" dirty="0" err="1"/>
              <a:t>what</a:t>
            </a:r>
            <a:r>
              <a:rPr lang="de-DE" sz="1600" dirty="0"/>
              <a:t> </a:t>
            </a:r>
            <a:r>
              <a:rPr lang="de-DE" sz="1600" dirty="0" err="1"/>
              <a:t>it‘s</a:t>
            </a:r>
            <a:r>
              <a:rPr lang="de-DE" sz="1600" dirty="0"/>
              <a:t> </a:t>
            </a:r>
            <a:r>
              <a:rPr lang="de-DE" sz="1600" dirty="0" err="1"/>
              <a:t>meant</a:t>
            </a:r>
            <a:r>
              <a:rPr lang="de-DE" sz="1600" dirty="0"/>
              <a:t> </a:t>
            </a:r>
            <a:r>
              <a:rPr lang="de-DE" sz="1600" dirty="0" err="1"/>
              <a:t>to</a:t>
            </a:r>
            <a:r>
              <a:rPr lang="de-DE" sz="1600" dirty="0"/>
              <a:t> </a:t>
            </a:r>
            <a:r>
              <a:rPr lang="de-DE" sz="1600" dirty="0" err="1"/>
              <a:t>be</a:t>
            </a:r>
            <a:endParaRPr lang="de-DE" sz="1600" dirty="0"/>
          </a:p>
          <a:p>
            <a:endParaRPr lang="de-DE" sz="1600" dirty="0"/>
          </a:p>
          <a:p>
            <a:r>
              <a:rPr lang="de-DE" sz="1600" dirty="0">
                <a:sym typeface="Wingdings" panose="05000000000000000000" pitchFamily="2" charset="2"/>
              </a:rPr>
              <a:t>	 </a:t>
            </a:r>
            <a:r>
              <a:rPr lang="de-DE" sz="1600" dirty="0" err="1">
                <a:sym typeface="Wingdings" panose="05000000000000000000" pitchFamily="2" charset="2"/>
              </a:rPr>
              <a:t>Visit</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business</a:t>
            </a:r>
            <a:r>
              <a:rPr lang="de-DE" sz="1600" dirty="0">
                <a:sym typeface="Wingdings" panose="05000000000000000000" pitchFamily="2" charset="2"/>
              </a:rPr>
              <a:t> </a:t>
            </a:r>
            <a:r>
              <a:rPr lang="de-DE" sz="1600" dirty="0" err="1">
                <a:sym typeface="Wingdings" panose="05000000000000000000" pitchFamily="2" charset="2"/>
              </a:rPr>
              <a:t>place</a:t>
            </a:r>
            <a:r>
              <a:rPr lang="de-DE" sz="1600" dirty="0">
                <a:sym typeface="Wingdings" panose="05000000000000000000" pitchFamily="2" charset="2"/>
              </a:rPr>
              <a:t> </a:t>
            </a:r>
            <a:r>
              <a:rPr lang="de-DE" sz="1600" dirty="0" err="1">
                <a:sym typeface="Wingdings" panose="05000000000000000000" pitchFamily="2" charset="2"/>
              </a:rPr>
              <a:t>for</a:t>
            </a:r>
            <a:r>
              <a:rPr lang="de-DE" sz="1600" dirty="0">
                <a:sym typeface="Wingdings" panose="05000000000000000000" pitchFamily="2" charset="2"/>
              </a:rPr>
              <a:t> </a:t>
            </a:r>
            <a:r>
              <a:rPr lang="de-DE" sz="1600" dirty="0" err="1">
                <a:sym typeface="Wingdings" panose="05000000000000000000" pitchFamily="2" charset="2"/>
              </a:rPr>
              <a:t>confirmation</a:t>
            </a:r>
            <a:endParaRPr lang="de-DE" sz="1600" dirty="0">
              <a:sym typeface="Wingdings" panose="05000000000000000000" pitchFamily="2" charset="2"/>
            </a:endParaRPr>
          </a:p>
          <a:p>
            <a:r>
              <a:rPr lang="de-DE" sz="1600" dirty="0">
                <a:sym typeface="Wingdings" panose="05000000000000000000" pitchFamily="2" charset="2"/>
              </a:rPr>
              <a:t>	 Gather </a:t>
            </a:r>
            <a:r>
              <a:rPr lang="de-DE" sz="1600" dirty="0" err="1">
                <a:sym typeface="Wingdings" panose="05000000000000000000" pitchFamily="2" charset="2"/>
              </a:rPr>
              <a:t>copies</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invoices</a:t>
            </a:r>
            <a:r>
              <a:rPr lang="de-DE" sz="1600" dirty="0">
                <a:sym typeface="Wingdings" panose="05000000000000000000" pitchFamily="2" charset="2"/>
              </a:rPr>
              <a:t> / Bill </a:t>
            </a:r>
            <a:r>
              <a:rPr lang="de-DE" sz="1600" dirty="0" err="1">
                <a:sym typeface="Wingdings" panose="05000000000000000000" pitchFamily="2" charset="2"/>
              </a:rPr>
              <a:t>of</a:t>
            </a:r>
            <a:r>
              <a:rPr lang="de-DE" sz="1600" dirty="0">
                <a:sym typeface="Wingdings" panose="05000000000000000000" pitchFamily="2" charset="2"/>
              </a:rPr>
              <a:t> Sale </a:t>
            </a:r>
            <a:r>
              <a:rPr lang="de-DE" sz="1600" dirty="0" err="1">
                <a:sym typeface="Wingdings" panose="05000000000000000000" pitchFamily="2" charset="2"/>
              </a:rPr>
              <a:t>over</a:t>
            </a:r>
            <a:endParaRPr lang="de-DE" sz="1600" dirty="0"/>
          </a:p>
          <a:p>
            <a:endParaRPr lang="de-DE" sz="1600" dirty="0">
              <a:sym typeface="Wingdings" panose="05000000000000000000" pitchFamily="2" charset="2"/>
            </a:endParaRPr>
          </a:p>
          <a:p>
            <a:endParaRPr lang="de-DE" sz="1600" dirty="0">
              <a:sym typeface="Wingdings" panose="05000000000000000000" pitchFamily="2" charset="2"/>
            </a:endParaRPr>
          </a:p>
          <a:p>
            <a:r>
              <a:rPr lang="de-DE" sz="1600" dirty="0">
                <a:sym typeface="Wingdings" panose="05000000000000000000" pitchFamily="2" charset="2"/>
              </a:rPr>
              <a:t>2.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profit</a:t>
            </a:r>
            <a:r>
              <a:rPr lang="de-DE" sz="1600" dirty="0">
                <a:sym typeface="Wingdings" panose="05000000000000000000" pitchFamily="2" charset="2"/>
              </a:rPr>
              <a:t> </a:t>
            </a:r>
            <a:r>
              <a:rPr lang="de-DE" sz="1600" dirty="0" err="1">
                <a:sym typeface="Wingdings" panose="05000000000000000000" pitchFamily="2" charset="2"/>
              </a:rPr>
              <a:t>from</a:t>
            </a:r>
            <a:r>
              <a:rPr lang="de-DE" sz="1600" dirty="0">
                <a:sym typeface="Wingdings" panose="05000000000000000000" pitchFamily="2" charset="2"/>
              </a:rPr>
              <a:t> a </a:t>
            </a:r>
            <a:r>
              <a:rPr lang="de-DE" sz="1600" dirty="0" err="1">
                <a:sym typeface="Wingdings" panose="05000000000000000000" pitchFamily="2" charset="2"/>
              </a:rPr>
              <a:t>stable</a:t>
            </a:r>
            <a:r>
              <a:rPr lang="de-DE" sz="1600" dirty="0">
                <a:sym typeface="Wingdings" panose="05000000000000000000" pitchFamily="2" charset="2"/>
              </a:rPr>
              <a:t> </a:t>
            </a:r>
            <a:r>
              <a:rPr lang="de-DE" sz="1600" dirty="0" err="1">
                <a:sym typeface="Wingdings" panose="05000000000000000000" pitchFamily="2" charset="2"/>
              </a:rPr>
              <a:t>customer</a:t>
            </a:r>
            <a:r>
              <a:rPr lang="de-DE" sz="1600" dirty="0">
                <a:sym typeface="Wingdings" panose="05000000000000000000" pitchFamily="2" charset="2"/>
              </a:rPr>
              <a:t> </a:t>
            </a:r>
            <a:r>
              <a:rPr lang="de-DE" sz="1600" dirty="0" err="1">
                <a:sym typeface="Wingdings" panose="05000000000000000000" pitchFamily="2" charset="2"/>
              </a:rPr>
              <a:t>relationship</a:t>
            </a:r>
            <a:r>
              <a:rPr lang="de-DE" sz="1600" dirty="0">
                <a:sym typeface="Wingdings" panose="05000000000000000000" pitchFamily="2" charset="2"/>
              </a:rPr>
              <a:t> and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more</a:t>
            </a:r>
            <a:r>
              <a:rPr lang="de-DE" sz="1600" dirty="0">
                <a:sym typeface="Wingdings" panose="05000000000000000000" pitchFamily="2" charset="2"/>
              </a:rPr>
              <a:t> </a:t>
            </a:r>
            <a:r>
              <a:rPr lang="de-DE" sz="1600" dirty="0" err="1">
                <a:sym typeface="Wingdings" panose="05000000000000000000" pitchFamily="2" charset="2"/>
              </a:rPr>
              <a:t>stable</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clients</a:t>
            </a:r>
            <a:r>
              <a:rPr lang="de-DE" sz="1600" dirty="0">
                <a:sym typeface="Wingdings" panose="05000000000000000000" pitchFamily="2" charset="2"/>
              </a:rPr>
              <a:t> </a:t>
            </a:r>
            <a:r>
              <a:rPr lang="de-DE" sz="1600" dirty="0" err="1">
                <a:sym typeface="Wingdings" panose="05000000000000000000" pitchFamily="2" charset="2"/>
              </a:rPr>
              <a:t>business</a:t>
            </a:r>
            <a:r>
              <a:rPr lang="de-DE" sz="1600" dirty="0">
                <a:sym typeface="Wingdings" panose="05000000000000000000" pitchFamily="2" charset="2"/>
              </a:rPr>
              <a:t> </a:t>
            </a:r>
            <a:r>
              <a:rPr lang="de-DE" sz="1600" dirty="0" err="1">
                <a:sym typeface="Wingdings" panose="05000000000000000000" pitchFamily="2" charset="2"/>
              </a:rPr>
              <a:t>is</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more</a:t>
            </a:r>
            <a:r>
              <a:rPr lang="de-DE" sz="1600" dirty="0">
                <a:sym typeface="Wingdings" panose="05000000000000000000" pitchFamily="2" charset="2"/>
              </a:rPr>
              <a:t> </a:t>
            </a:r>
            <a:r>
              <a:rPr lang="de-DE" sz="1600" dirty="0" err="1">
                <a:sym typeface="Wingdings" panose="05000000000000000000" pitchFamily="2" charset="2"/>
              </a:rPr>
              <a:t>stable</a:t>
            </a:r>
            <a:r>
              <a:rPr lang="de-DE" sz="1600" dirty="0">
                <a:sym typeface="Wingdings" panose="05000000000000000000" pitchFamily="2" charset="2"/>
              </a:rPr>
              <a:t> </a:t>
            </a:r>
            <a:r>
              <a:rPr lang="de-DE" sz="1600" dirty="0" err="1">
                <a:sym typeface="Wingdings" panose="05000000000000000000" pitchFamily="2" charset="2"/>
              </a:rPr>
              <a:t>is</a:t>
            </a:r>
            <a:r>
              <a:rPr lang="de-DE" sz="1600" dirty="0">
                <a:sym typeface="Wingdings" panose="05000000000000000000" pitchFamily="2" charset="2"/>
              </a:rPr>
              <a:t> </a:t>
            </a:r>
            <a:r>
              <a:rPr lang="de-DE" sz="1600" dirty="0" err="1">
                <a:sym typeface="Wingdings" panose="05000000000000000000" pitchFamily="2" charset="2"/>
              </a:rPr>
              <a:t>their</a:t>
            </a:r>
            <a:r>
              <a:rPr lang="de-DE" sz="1600" dirty="0">
                <a:sym typeface="Wingdings" panose="05000000000000000000" pitchFamily="2" charset="2"/>
              </a:rPr>
              <a:t> </a:t>
            </a:r>
            <a:r>
              <a:rPr lang="de-DE" sz="1600" dirty="0" err="1">
                <a:sym typeface="Wingdings" panose="05000000000000000000" pitchFamily="2" charset="2"/>
              </a:rPr>
              <a:t>loan</a:t>
            </a:r>
            <a:r>
              <a:rPr lang="de-DE" sz="1600" dirty="0">
                <a:sym typeface="Wingdings" panose="05000000000000000000" pitchFamily="2" charset="2"/>
              </a:rPr>
              <a:t> </a:t>
            </a:r>
            <a:r>
              <a:rPr lang="de-DE" sz="1600" dirty="0" err="1">
                <a:sym typeface="Wingdings" panose="05000000000000000000" pitchFamily="2" charset="2"/>
              </a:rPr>
              <a:t>repayment</a:t>
            </a:r>
            <a:r>
              <a:rPr lang="de-DE" sz="1600" dirty="0">
                <a:sym typeface="Wingdings" panose="05000000000000000000" pitchFamily="2" charset="2"/>
              </a:rPr>
              <a:t> </a:t>
            </a:r>
            <a:r>
              <a:rPr lang="de-DE" sz="1600" dirty="0" err="1">
                <a:sym typeface="Wingdings" panose="05000000000000000000" pitchFamily="2" charset="2"/>
              </a:rPr>
              <a:t>performance</a:t>
            </a:r>
            <a:r>
              <a:rPr lang="de-DE" sz="1600" dirty="0">
                <a:sym typeface="Wingdings" panose="05000000000000000000" pitchFamily="2" charset="2"/>
              </a:rPr>
              <a:t> </a:t>
            </a:r>
          </a:p>
          <a:p>
            <a:pPr marL="742950" lvl="1" indent="-285750">
              <a:buFont typeface="Wingdings" panose="05000000000000000000" pitchFamily="2" charset="2"/>
              <a:buChar char="à"/>
            </a:pPr>
            <a:r>
              <a:rPr lang="de-DE" sz="1600" dirty="0">
                <a:sym typeface="Wingdings" panose="05000000000000000000" pitchFamily="2" charset="2"/>
              </a:rPr>
              <a:t>So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implement</a:t>
            </a:r>
            <a:r>
              <a:rPr lang="de-DE" sz="1600" dirty="0">
                <a:sym typeface="Wingdings" panose="05000000000000000000" pitchFamily="2" charset="2"/>
              </a:rPr>
              <a:t> </a:t>
            </a:r>
            <a:r>
              <a:rPr lang="de-DE" sz="1600" dirty="0" err="1">
                <a:sym typeface="Wingdings" panose="05000000000000000000" pitchFamily="2" charset="2"/>
              </a:rPr>
              <a:t>financial</a:t>
            </a:r>
            <a:r>
              <a:rPr lang="de-DE" sz="1600" dirty="0">
                <a:sym typeface="Wingdings" panose="05000000000000000000" pitchFamily="2" charset="2"/>
              </a:rPr>
              <a:t> </a:t>
            </a:r>
            <a:r>
              <a:rPr lang="de-DE" sz="1600" dirty="0" err="1">
                <a:sym typeface="Wingdings" panose="05000000000000000000" pitchFamily="2" charset="2"/>
              </a:rPr>
              <a:t>monitoring</a:t>
            </a:r>
            <a:r>
              <a:rPr lang="de-DE" sz="1600" dirty="0">
                <a:sym typeface="Wingdings" panose="05000000000000000000" pitchFamily="2" charset="2"/>
              </a:rPr>
              <a:t> (</a:t>
            </a:r>
            <a:r>
              <a:rPr lang="de-DE" sz="1600" dirty="0" err="1">
                <a:sym typeface="Wingdings" panose="05000000000000000000" pitchFamily="2" charset="2"/>
              </a:rPr>
              <a:t>when</a:t>
            </a:r>
            <a:r>
              <a:rPr lang="de-DE" sz="1600" dirty="0">
                <a:sym typeface="Wingdings" panose="05000000000000000000" pitchFamily="2" charset="2"/>
              </a:rPr>
              <a:t> </a:t>
            </a:r>
            <a:r>
              <a:rPr lang="de-DE" sz="1600" dirty="0" err="1">
                <a:sym typeface="Wingdings" panose="05000000000000000000" pitchFamily="2" charset="2"/>
              </a:rPr>
              <a:t>applicable</a:t>
            </a:r>
            <a:r>
              <a:rPr lang="de-DE" sz="1600" dirty="0">
                <a:sym typeface="Wingdings" panose="05000000000000000000" pitchFamily="2" charset="2"/>
              </a:rPr>
              <a:t>)</a:t>
            </a:r>
          </a:p>
          <a:p>
            <a:pPr lvl="1"/>
            <a:endParaRPr lang="de-DE" sz="1600" dirty="0">
              <a:sym typeface="Wingdings" panose="05000000000000000000" pitchFamily="2" charset="2"/>
            </a:endParaRPr>
          </a:p>
          <a:p>
            <a:pPr lvl="1"/>
            <a:endParaRPr lang="de-DE" sz="1600" dirty="0">
              <a:sym typeface="Wingdings" panose="05000000000000000000" pitchFamily="2" charset="2"/>
            </a:endParaRPr>
          </a:p>
          <a:p>
            <a:r>
              <a:rPr lang="de-DE" sz="1600" dirty="0"/>
              <a:t>3. </a:t>
            </a:r>
            <a:r>
              <a:rPr lang="de-DE" sz="1600" dirty="0" err="1"/>
              <a:t>We</a:t>
            </a:r>
            <a:r>
              <a:rPr lang="de-DE" sz="1600" dirty="0"/>
              <a:t> </a:t>
            </a:r>
            <a:r>
              <a:rPr lang="de-DE" sz="1600" dirty="0" err="1"/>
              <a:t>invested</a:t>
            </a:r>
            <a:r>
              <a:rPr lang="de-DE" sz="1600" dirty="0"/>
              <a:t> a </a:t>
            </a:r>
            <a:r>
              <a:rPr lang="de-DE" sz="1600" dirty="0" err="1"/>
              <a:t>lot</a:t>
            </a:r>
            <a:r>
              <a:rPr lang="de-DE" sz="1600" dirty="0"/>
              <a:t> </a:t>
            </a:r>
            <a:r>
              <a:rPr lang="de-DE" sz="1600" dirty="0" err="1"/>
              <a:t>of</a:t>
            </a:r>
            <a:r>
              <a:rPr lang="de-DE" sz="1600" dirty="0"/>
              <a:t> </a:t>
            </a:r>
            <a:r>
              <a:rPr lang="de-DE" sz="1600" dirty="0" err="1"/>
              <a:t>work</a:t>
            </a:r>
            <a:r>
              <a:rPr lang="de-DE" sz="1600" dirty="0"/>
              <a:t> </a:t>
            </a:r>
            <a:r>
              <a:rPr lang="de-DE" sz="1600" dirty="0" err="1"/>
              <a:t>into</a:t>
            </a:r>
            <a:r>
              <a:rPr lang="de-DE" sz="1600" dirty="0"/>
              <a:t> </a:t>
            </a:r>
            <a:r>
              <a:rPr lang="de-DE" sz="1600" dirty="0" err="1"/>
              <a:t>our</a:t>
            </a:r>
            <a:r>
              <a:rPr lang="de-DE" sz="1600" dirty="0"/>
              <a:t> </a:t>
            </a:r>
            <a:r>
              <a:rPr lang="de-DE" sz="1600" dirty="0" err="1"/>
              <a:t>client</a:t>
            </a:r>
            <a:r>
              <a:rPr lang="de-DE" sz="1600" dirty="0"/>
              <a:t> </a:t>
            </a:r>
            <a:r>
              <a:rPr lang="de-DE" sz="1600" dirty="0" err="1"/>
              <a:t>until</a:t>
            </a:r>
            <a:r>
              <a:rPr lang="de-DE" sz="1600" dirty="0"/>
              <a:t> </a:t>
            </a:r>
            <a:r>
              <a:rPr lang="de-DE" sz="1600" dirty="0" err="1"/>
              <a:t>the</a:t>
            </a:r>
            <a:r>
              <a:rPr lang="de-DE" sz="1600" dirty="0"/>
              <a:t> </a:t>
            </a:r>
            <a:r>
              <a:rPr lang="de-DE" sz="1600" dirty="0" err="1"/>
              <a:t>disbursement</a:t>
            </a:r>
            <a:endParaRPr lang="de-DE" sz="1600" dirty="0"/>
          </a:p>
          <a:p>
            <a:r>
              <a:rPr lang="de-DE" sz="1600" dirty="0"/>
              <a:t>	</a:t>
            </a:r>
            <a:r>
              <a:rPr lang="de-DE" sz="1600" dirty="0">
                <a:sym typeface="Wingdings" panose="05000000000000000000" pitchFamily="2" charset="2"/>
              </a:rPr>
              <a:t> So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look</a:t>
            </a:r>
            <a:r>
              <a:rPr lang="de-DE" sz="1600" dirty="0">
                <a:sym typeface="Wingdings" panose="05000000000000000000" pitchFamily="2" charset="2"/>
              </a:rPr>
              <a:t> </a:t>
            </a:r>
            <a:r>
              <a:rPr lang="de-DE" sz="1600" dirty="0" err="1">
                <a:sym typeface="Wingdings" panose="05000000000000000000" pitchFamily="2" charset="2"/>
              </a:rPr>
              <a:t>for</a:t>
            </a:r>
            <a:r>
              <a:rPr lang="de-DE" sz="1600" dirty="0">
                <a:sym typeface="Wingdings" panose="05000000000000000000" pitchFamily="2" charset="2"/>
              </a:rPr>
              <a:t> </a:t>
            </a:r>
            <a:r>
              <a:rPr lang="de-DE" sz="1600" dirty="0" err="1">
                <a:sym typeface="Wingdings" panose="05000000000000000000" pitchFamily="2" charset="2"/>
              </a:rPr>
              <a:t>more</a:t>
            </a:r>
            <a:r>
              <a:rPr lang="de-DE" sz="1600" dirty="0">
                <a:sym typeface="Wingdings" panose="05000000000000000000" pitchFamily="2" charset="2"/>
              </a:rPr>
              <a:t> </a:t>
            </a:r>
            <a:r>
              <a:rPr lang="de-DE" sz="1600" dirty="0" err="1">
                <a:sym typeface="Wingdings" panose="05000000000000000000" pitchFamily="2" charset="2"/>
              </a:rPr>
              <a:t>profit</a:t>
            </a:r>
            <a:r>
              <a:rPr lang="de-DE" sz="1600" dirty="0">
                <a:sym typeface="Wingdings" panose="05000000000000000000" pitchFamily="2" charset="2"/>
              </a:rPr>
              <a:t> </a:t>
            </a:r>
            <a:r>
              <a:rPr lang="de-DE" sz="1600" dirty="0" err="1">
                <a:sym typeface="Wingdings" panose="05000000000000000000" pitchFamily="2" charset="2"/>
              </a:rPr>
              <a:t>options</a:t>
            </a:r>
            <a:r>
              <a:rPr lang="de-DE" sz="1600" dirty="0">
                <a:sym typeface="Wingdings" panose="05000000000000000000" pitchFamily="2" charset="2"/>
              </a:rPr>
              <a:t> </a:t>
            </a:r>
            <a:r>
              <a:rPr lang="de-DE" sz="1600" dirty="0" err="1">
                <a:sym typeface="Wingdings" panose="05000000000000000000" pitchFamily="2" charset="2"/>
              </a:rPr>
              <a:t>now</a:t>
            </a:r>
            <a:endParaRPr lang="de-DE" sz="1600" dirty="0">
              <a:sym typeface="Wingdings" panose="05000000000000000000" pitchFamily="2" charset="2"/>
            </a:endParaRPr>
          </a:p>
          <a:p>
            <a:r>
              <a:rPr lang="de-DE" sz="1600" dirty="0">
                <a:sym typeface="Wingdings" panose="05000000000000000000" pitchFamily="2" charset="2"/>
              </a:rPr>
              <a:t>	     (Cross-Selling / </a:t>
            </a:r>
            <a:r>
              <a:rPr lang="de-DE" sz="1600" dirty="0" err="1">
                <a:sym typeface="Wingdings" panose="05000000000000000000" pitchFamily="2" charset="2"/>
              </a:rPr>
              <a:t>Referral</a:t>
            </a:r>
            <a:r>
              <a:rPr lang="de-DE" sz="1600" dirty="0">
                <a:sym typeface="Wingdings" panose="05000000000000000000" pitchFamily="2" charset="2"/>
              </a:rPr>
              <a:t> </a:t>
            </a:r>
            <a:r>
              <a:rPr lang="de-DE" sz="1600" dirty="0" err="1">
                <a:sym typeface="Wingdings" panose="05000000000000000000" pitchFamily="2" charset="2"/>
              </a:rPr>
              <a:t>business</a:t>
            </a:r>
            <a:r>
              <a:rPr lang="de-DE" sz="1600" dirty="0">
                <a:sym typeface="Wingdings" panose="05000000000000000000" pitchFamily="2" charset="2"/>
              </a:rPr>
              <a:t>)</a:t>
            </a:r>
          </a:p>
          <a:p>
            <a:pPr marL="742950" lvl="1" indent="-285750">
              <a:buFont typeface="Wingdings" panose="05000000000000000000" pitchFamily="2" charset="2"/>
              <a:buChar char="à"/>
            </a:pPr>
            <a:endParaRPr lang="en-US" sz="1600" dirty="0"/>
          </a:p>
        </p:txBody>
      </p:sp>
      <p:sp>
        <p:nvSpPr>
          <p:cNvPr id="13" name="TextBox 12">
            <a:extLst>
              <a:ext uri="{FF2B5EF4-FFF2-40B4-BE49-F238E27FC236}">
                <a16:creationId xmlns:a16="http://schemas.microsoft.com/office/drawing/2014/main" id="{D674E036-2DFE-461C-BD73-7C8CF761B0C8}"/>
              </a:ext>
            </a:extLst>
          </p:cNvPr>
          <p:cNvSpPr txBox="1"/>
          <p:nvPr/>
        </p:nvSpPr>
        <p:spPr>
          <a:xfrm>
            <a:off x="5254989" y="249924"/>
            <a:ext cx="1882219" cy="490193"/>
          </a:xfrm>
          <a:prstGeom prst="rect">
            <a:avLst/>
          </a:prstGeom>
          <a:noFill/>
        </p:spPr>
        <p:txBody>
          <a:bodyPr wrap="none" lIns="108000" tIns="46800" rIns="108000" bIns="46800" rtlCol="0">
            <a:noAutofit/>
          </a:bodyPr>
          <a:lstStyle/>
          <a:p>
            <a:r>
              <a:rPr lang="de-DE" sz="2800" dirty="0"/>
              <a:t>Aftersales</a:t>
            </a:r>
          </a:p>
        </p:txBody>
      </p:sp>
    </p:spTree>
    <p:extLst>
      <p:ext uri="{BB962C8B-B14F-4D97-AF65-F5344CB8AC3E}">
        <p14:creationId xmlns:p14="http://schemas.microsoft.com/office/powerpoint/2010/main" val="327218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574E4-AD0E-45E3-B720-939CC115ED84}"/>
              </a:ext>
            </a:extLst>
          </p:cNvPr>
          <p:cNvSpPr>
            <a:spLocks noGrp="1"/>
          </p:cNvSpPr>
          <p:nvPr>
            <p:ph type="sldNum" sz="quarter" idx="12"/>
          </p:nvPr>
        </p:nvSpPr>
        <p:spPr/>
        <p:txBody>
          <a:bodyPr/>
          <a:lstStyle/>
          <a:p>
            <a:fld id="{84FDC53A-3975-DE4E-9A2C-B3DD4C55E4D4}" type="slidenum">
              <a:rPr lang="de-DE" smtClean="0"/>
              <a:pPr/>
              <a:t>136</a:t>
            </a:fld>
            <a:endParaRPr lang="de-DE"/>
          </a:p>
        </p:txBody>
      </p:sp>
      <p:pic>
        <p:nvPicPr>
          <p:cNvPr id="4" name="Picture 3" descr="A picture containing text, clipart&#10;&#10;Description automatically generated">
            <a:extLst>
              <a:ext uri="{FF2B5EF4-FFF2-40B4-BE49-F238E27FC236}">
                <a16:creationId xmlns:a16="http://schemas.microsoft.com/office/drawing/2014/main" id="{DFA638F5-9FAB-4A4B-95A5-B2CD3D642B78}"/>
              </a:ext>
            </a:extLst>
          </p:cNvPr>
          <p:cNvPicPr>
            <a:picLocks noChangeAspect="1"/>
          </p:cNvPicPr>
          <p:nvPr/>
        </p:nvPicPr>
        <p:blipFill>
          <a:blip r:embed="rId2"/>
          <a:stretch>
            <a:fillRect/>
          </a:stretch>
        </p:blipFill>
        <p:spPr>
          <a:xfrm>
            <a:off x="2269405" y="6317068"/>
            <a:ext cx="1689853" cy="490057"/>
          </a:xfrm>
          <a:prstGeom prst="rect">
            <a:avLst/>
          </a:prstGeom>
        </p:spPr>
      </p:pic>
      <p:sp>
        <p:nvSpPr>
          <p:cNvPr id="6" name="TextBox 5">
            <a:extLst>
              <a:ext uri="{FF2B5EF4-FFF2-40B4-BE49-F238E27FC236}">
                <a16:creationId xmlns:a16="http://schemas.microsoft.com/office/drawing/2014/main" id="{7A25ABC3-D164-4EDA-B457-9CEFB9884E7C}"/>
              </a:ext>
            </a:extLst>
          </p:cNvPr>
          <p:cNvSpPr txBox="1"/>
          <p:nvPr/>
        </p:nvSpPr>
        <p:spPr>
          <a:xfrm>
            <a:off x="3786218" y="312068"/>
            <a:ext cx="1882219" cy="490193"/>
          </a:xfrm>
          <a:prstGeom prst="rect">
            <a:avLst/>
          </a:prstGeom>
          <a:noFill/>
        </p:spPr>
        <p:txBody>
          <a:bodyPr wrap="none" lIns="108000" tIns="46800" rIns="108000" bIns="46800" rtlCol="0">
            <a:noAutofit/>
          </a:bodyPr>
          <a:lstStyle/>
          <a:p>
            <a:r>
              <a:rPr lang="de-DE" sz="2800" dirty="0"/>
              <a:t>Aftersales</a:t>
            </a:r>
          </a:p>
        </p:txBody>
      </p:sp>
      <p:pic>
        <p:nvPicPr>
          <p:cNvPr id="16" name="Picture 15">
            <a:extLst>
              <a:ext uri="{FF2B5EF4-FFF2-40B4-BE49-F238E27FC236}">
                <a16:creationId xmlns:a16="http://schemas.microsoft.com/office/drawing/2014/main" id="{0966566D-0DDC-4EB4-8CF1-C6999685A9E0}"/>
              </a:ext>
            </a:extLst>
          </p:cNvPr>
          <p:cNvPicPr>
            <a:picLocks noChangeAspect="1"/>
          </p:cNvPicPr>
          <p:nvPr/>
        </p:nvPicPr>
        <p:blipFill>
          <a:blip r:embed="rId3"/>
          <a:stretch>
            <a:fillRect/>
          </a:stretch>
        </p:blipFill>
        <p:spPr>
          <a:xfrm>
            <a:off x="2764755" y="1023732"/>
            <a:ext cx="5173216" cy="2225314"/>
          </a:xfrm>
          <a:prstGeom prst="rect">
            <a:avLst/>
          </a:prstGeom>
        </p:spPr>
      </p:pic>
      <p:pic>
        <p:nvPicPr>
          <p:cNvPr id="19" name="Picture 18">
            <a:extLst>
              <a:ext uri="{FF2B5EF4-FFF2-40B4-BE49-F238E27FC236}">
                <a16:creationId xmlns:a16="http://schemas.microsoft.com/office/drawing/2014/main" id="{B285DDB3-FEA0-4585-A322-04E527255156}"/>
              </a:ext>
            </a:extLst>
          </p:cNvPr>
          <p:cNvPicPr>
            <a:picLocks noChangeAspect="1"/>
          </p:cNvPicPr>
          <p:nvPr/>
        </p:nvPicPr>
        <p:blipFill>
          <a:blip r:embed="rId4"/>
          <a:stretch>
            <a:fillRect/>
          </a:stretch>
        </p:blipFill>
        <p:spPr>
          <a:xfrm>
            <a:off x="1803222" y="3515609"/>
            <a:ext cx="6389738" cy="2534896"/>
          </a:xfrm>
          <a:prstGeom prst="rect">
            <a:avLst/>
          </a:prstGeom>
        </p:spPr>
      </p:pic>
      <p:sp>
        <p:nvSpPr>
          <p:cNvPr id="20" name="TextBox 19">
            <a:extLst>
              <a:ext uri="{FF2B5EF4-FFF2-40B4-BE49-F238E27FC236}">
                <a16:creationId xmlns:a16="http://schemas.microsoft.com/office/drawing/2014/main" id="{FF3885F7-EBC2-4831-8AA3-FC0DFFC60AA1}"/>
              </a:ext>
            </a:extLst>
          </p:cNvPr>
          <p:cNvSpPr txBox="1"/>
          <p:nvPr/>
        </p:nvSpPr>
        <p:spPr>
          <a:xfrm>
            <a:off x="197963" y="2026763"/>
            <a:ext cx="1350736" cy="433633"/>
          </a:xfrm>
          <a:prstGeom prst="rect">
            <a:avLst/>
          </a:prstGeom>
          <a:noFill/>
        </p:spPr>
        <p:txBody>
          <a:bodyPr wrap="square" lIns="108000" tIns="46800" rIns="108000" bIns="46800" rtlCol="0">
            <a:noAutofit/>
          </a:bodyPr>
          <a:lstStyle/>
          <a:p>
            <a:r>
              <a:rPr lang="de-DE" dirty="0"/>
              <a:t>Customer:</a:t>
            </a:r>
            <a:endParaRPr lang="en-US" dirty="0"/>
          </a:p>
        </p:txBody>
      </p:sp>
      <p:sp>
        <p:nvSpPr>
          <p:cNvPr id="24" name="TextBox 23">
            <a:extLst>
              <a:ext uri="{FF2B5EF4-FFF2-40B4-BE49-F238E27FC236}">
                <a16:creationId xmlns:a16="http://schemas.microsoft.com/office/drawing/2014/main" id="{E3A9448F-122E-43EF-B2ED-AD6A92D1EF29}"/>
              </a:ext>
            </a:extLst>
          </p:cNvPr>
          <p:cNvSpPr txBox="1"/>
          <p:nvPr/>
        </p:nvSpPr>
        <p:spPr>
          <a:xfrm>
            <a:off x="197963" y="4783057"/>
            <a:ext cx="1350736" cy="650450"/>
          </a:xfrm>
          <a:prstGeom prst="rect">
            <a:avLst/>
          </a:prstGeom>
          <a:noFill/>
        </p:spPr>
        <p:txBody>
          <a:bodyPr wrap="square" lIns="108000" tIns="46800" rIns="108000" bIns="46800" rtlCol="0">
            <a:noAutofit/>
          </a:bodyPr>
          <a:lstStyle/>
          <a:p>
            <a:r>
              <a:rPr lang="de-DE" dirty="0"/>
              <a:t>Financial</a:t>
            </a:r>
          </a:p>
          <a:p>
            <a:r>
              <a:rPr lang="de-DE" dirty="0"/>
              <a:t>Institution:</a:t>
            </a:r>
            <a:endParaRPr lang="en-US" dirty="0"/>
          </a:p>
        </p:txBody>
      </p:sp>
    </p:spTree>
    <p:extLst>
      <p:ext uri="{BB962C8B-B14F-4D97-AF65-F5344CB8AC3E}">
        <p14:creationId xmlns:p14="http://schemas.microsoft.com/office/powerpoint/2010/main" val="210069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49446"/>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137</a:t>
            </a:fld>
            <a:endParaRPr lang="de-DE"/>
          </a:p>
        </p:txBody>
      </p:sp>
      <p:sp>
        <p:nvSpPr>
          <p:cNvPr id="5" name="TextBox 4">
            <a:extLst>
              <a:ext uri="{FF2B5EF4-FFF2-40B4-BE49-F238E27FC236}">
                <a16:creationId xmlns:a16="http://schemas.microsoft.com/office/drawing/2014/main" id="{D3F08DC3-F13E-4B31-982B-6303AC1E0994}"/>
              </a:ext>
            </a:extLst>
          </p:cNvPr>
          <p:cNvSpPr txBox="1"/>
          <p:nvPr/>
        </p:nvSpPr>
        <p:spPr>
          <a:xfrm>
            <a:off x="3239901" y="1197205"/>
            <a:ext cx="5571573" cy="4880215"/>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err="1"/>
              <a:t>You</a:t>
            </a:r>
            <a:r>
              <a:rPr lang="de-DE" sz="1600" dirty="0"/>
              <a:t> will </a:t>
            </a:r>
            <a:r>
              <a:rPr lang="de-DE" sz="1600" dirty="0" err="1"/>
              <a:t>be</a:t>
            </a:r>
            <a:r>
              <a:rPr lang="de-DE" sz="1600" dirty="0"/>
              <a:t> </a:t>
            </a:r>
            <a:r>
              <a:rPr lang="de-DE" sz="1600" dirty="0" err="1"/>
              <a:t>seperated</a:t>
            </a:r>
            <a:r>
              <a:rPr lang="de-DE" sz="1600" dirty="0"/>
              <a:t> </a:t>
            </a:r>
            <a:r>
              <a:rPr lang="de-DE" sz="1600" dirty="0" err="1"/>
              <a:t>into</a:t>
            </a:r>
            <a:r>
              <a:rPr lang="de-DE" sz="1600" dirty="0"/>
              <a:t> break-out </a:t>
            </a:r>
            <a:r>
              <a:rPr lang="de-DE" sz="1600" dirty="0" err="1"/>
              <a:t>rooms</a:t>
            </a:r>
            <a:r>
              <a:rPr lang="de-DE" sz="1600" dirty="0"/>
              <a:t> </a:t>
            </a:r>
            <a:r>
              <a:rPr lang="de-DE" sz="1600" dirty="0" err="1"/>
              <a:t>of</a:t>
            </a:r>
            <a:r>
              <a:rPr lang="de-DE" sz="1600" dirty="0"/>
              <a:t> 3-4 </a:t>
            </a:r>
            <a:r>
              <a:rPr lang="de-DE" sz="1600" dirty="0" err="1"/>
              <a:t>people</a:t>
            </a:r>
            <a:endParaRPr lang="de-DE" sz="1600" dirty="0"/>
          </a:p>
          <a:p>
            <a:endParaRPr lang="de-DE" sz="1600" dirty="0"/>
          </a:p>
          <a:p>
            <a:pPr marL="171450" indent="-171450">
              <a:buFont typeface="Arial" panose="020B0604020202020204" pitchFamily="34" charset="0"/>
              <a:buChar char="•"/>
            </a:pPr>
            <a:r>
              <a:rPr lang="de-DE" sz="1600" dirty="0"/>
              <a:t>Go </a:t>
            </a:r>
            <a:r>
              <a:rPr lang="de-DE" sz="1600" dirty="0" err="1"/>
              <a:t>to</a:t>
            </a:r>
            <a:r>
              <a:rPr lang="de-DE" sz="1600" dirty="0"/>
              <a:t> </a:t>
            </a:r>
            <a:r>
              <a:rPr lang="de-DE" sz="1600" dirty="0" err="1"/>
              <a:t>your</a:t>
            </a:r>
            <a:r>
              <a:rPr lang="de-DE" sz="1600" dirty="0"/>
              <a:t> </a:t>
            </a:r>
            <a:r>
              <a:rPr lang="de-DE" sz="1600" dirty="0" err="1"/>
              <a:t>participant_excel</a:t>
            </a:r>
            <a:r>
              <a:rPr lang="de-DE" sz="1600" dirty="0"/>
              <a:t> in </a:t>
            </a:r>
            <a:r>
              <a:rPr lang="de-DE" sz="1600" dirty="0" err="1"/>
              <a:t>the</a:t>
            </a:r>
            <a:r>
              <a:rPr lang="de-DE" sz="1600" dirty="0"/>
              <a:t> </a:t>
            </a:r>
            <a:r>
              <a:rPr lang="de-DE" sz="1600" dirty="0" err="1"/>
              <a:t>tab</a:t>
            </a:r>
            <a:endParaRPr lang="de-DE" sz="1600" dirty="0"/>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err="1"/>
              <a:t>Discuss</a:t>
            </a:r>
            <a:r>
              <a:rPr lang="de-DE" sz="1600" dirty="0"/>
              <a:t> in </a:t>
            </a:r>
            <a:r>
              <a:rPr lang="de-DE" sz="1600" dirty="0" err="1"/>
              <a:t>your</a:t>
            </a:r>
            <a:r>
              <a:rPr lang="de-DE" sz="1600" dirty="0"/>
              <a:t> </a:t>
            </a:r>
            <a:r>
              <a:rPr lang="de-DE" sz="1600" dirty="0" err="1"/>
              <a:t>group</a:t>
            </a:r>
            <a:r>
              <a:rPr lang="de-DE" sz="1600" dirty="0"/>
              <a:t> </a:t>
            </a:r>
            <a:r>
              <a:rPr lang="de-DE" sz="1600" dirty="0" err="1"/>
              <a:t>possibilities</a:t>
            </a:r>
            <a:r>
              <a:rPr lang="de-DE" sz="1600" dirty="0"/>
              <a:t> and </a:t>
            </a:r>
            <a:r>
              <a:rPr lang="de-DE" sz="1600" dirty="0" err="1"/>
              <a:t>ways</a:t>
            </a:r>
            <a:r>
              <a:rPr lang="de-DE" sz="1600" dirty="0"/>
              <a:t> </a:t>
            </a:r>
            <a:r>
              <a:rPr lang="de-DE" sz="1600" dirty="0" err="1"/>
              <a:t>to</a:t>
            </a:r>
            <a:r>
              <a:rPr lang="de-DE" sz="1600" dirty="0"/>
              <a:t> </a:t>
            </a:r>
            <a:r>
              <a:rPr lang="de-DE" sz="1600" dirty="0" err="1"/>
              <a:t>strenghten</a:t>
            </a:r>
            <a:r>
              <a:rPr lang="de-DE" sz="1600" dirty="0"/>
              <a:t> </a:t>
            </a:r>
            <a:r>
              <a:rPr lang="de-DE" sz="1600" dirty="0" err="1"/>
              <a:t>your</a:t>
            </a:r>
            <a:r>
              <a:rPr lang="de-DE" sz="1600" dirty="0"/>
              <a:t> </a:t>
            </a:r>
            <a:r>
              <a:rPr lang="de-DE" sz="1600" dirty="0" err="1"/>
              <a:t>customer</a:t>
            </a:r>
            <a:r>
              <a:rPr lang="de-DE" sz="1600" dirty="0"/>
              <a:t> </a:t>
            </a:r>
            <a:r>
              <a:rPr lang="de-DE" sz="1600" dirty="0" err="1"/>
              <a:t>relationship</a:t>
            </a:r>
            <a:r>
              <a:rPr lang="de-DE" sz="1600" dirty="0"/>
              <a:t> </a:t>
            </a:r>
            <a:r>
              <a:rPr lang="de-DE" sz="1600" dirty="0" err="1"/>
              <a:t>building</a:t>
            </a:r>
            <a:r>
              <a:rPr lang="de-DE" sz="1600" dirty="0"/>
              <a:t>. </a:t>
            </a:r>
          </a:p>
          <a:p>
            <a:pPr marL="171450" indent="-171450">
              <a:lnSpc>
                <a:spcPct val="250000"/>
              </a:lnSpc>
              <a:buFont typeface="Arial" panose="020B0604020202020204" pitchFamily="34" charset="0"/>
              <a:buChar char="•"/>
            </a:pPr>
            <a:endParaRPr lang="de-DE" sz="1600" dirty="0"/>
          </a:p>
          <a:p>
            <a:pPr marL="171450" indent="-1714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4DB3B154-4DC8-4D4A-BE53-88C31367441D}"/>
              </a:ext>
            </a:extLst>
          </p:cNvPr>
          <p:cNvSpPr txBox="1"/>
          <p:nvPr/>
        </p:nvSpPr>
        <p:spPr>
          <a:xfrm>
            <a:off x="4421170" y="455355"/>
            <a:ext cx="1847654" cy="348792"/>
          </a:xfrm>
          <a:prstGeom prst="rect">
            <a:avLst/>
          </a:prstGeom>
          <a:noFill/>
        </p:spPr>
        <p:txBody>
          <a:bodyPr wrap="none" lIns="108000" tIns="46800" rIns="108000" bIns="46800" rtlCol="0">
            <a:noAutofit/>
          </a:bodyPr>
          <a:lstStyle/>
          <a:p>
            <a:r>
              <a:rPr lang="de-DE" sz="2000" dirty="0"/>
              <a:t>Group </a:t>
            </a:r>
            <a:r>
              <a:rPr lang="de-DE" sz="2000" dirty="0" err="1"/>
              <a:t>Exercise</a:t>
            </a:r>
            <a:endParaRPr lang="en-US" sz="2000" dirty="0"/>
          </a:p>
        </p:txBody>
      </p:sp>
      <p:pic>
        <p:nvPicPr>
          <p:cNvPr id="10" name="Graphic 9" descr="Group brainstorm outline">
            <a:extLst>
              <a:ext uri="{FF2B5EF4-FFF2-40B4-BE49-F238E27FC236}">
                <a16:creationId xmlns:a16="http://schemas.microsoft.com/office/drawing/2014/main" id="{1A2A5E95-5646-4336-9798-6FF22BF9A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5693" y="172551"/>
            <a:ext cx="914400" cy="914400"/>
          </a:xfrm>
          <a:prstGeom prst="rect">
            <a:avLst/>
          </a:prstGeom>
        </p:spPr>
      </p:pic>
      <p:pic>
        <p:nvPicPr>
          <p:cNvPr id="8" name="Graphic 7" descr="Hourglass Finished outline">
            <a:extLst>
              <a:ext uri="{FF2B5EF4-FFF2-40B4-BE49-F238E27FC236}">
                <a16:creationId xmlns:a16="http://schemas.microsoft.com/office/drawing/2014/main" id="{38E76922-8221-44A8-B99E-9F3074805B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9901" y="5053349"/>
            <a:ext cx="914400" cy="914400"/>
          </a:xfrm>
          <a:prstGeom prst="rect">
            <a:avLst/>
          </a:prstGeom>
        </p:spPr>
      </p:pic>
      <p:sp>
        <p:nvSpPr>
          <p:cNvPr id="9" name="TextBox 8">
            <a:extLst>
              <a:ext uri="{FF2B5EF4-FFF2-40B4-BE49-F238E27FC236}">
                <a16:creationId xmlns:a16="http://schemas.microsoft.com/office/drawing/2014/main" id="{92D61E8B-D721-4743-9609-D580FA95AB5E}"/>
              </a:ext>
            </a:extLst>
          </p:cNvPr>
          <p:cNvSpPr txBox="1"/>
          <p:nvPr/>
        </p:nvSpPr>
        <p:spPr>
          <a:xfrm>
            <a:off x="4128783" y="5203596"/>
            <a:ext cx="3349132" cy="637912"/>
          </a:xfrm>
          <a:prstGeom prst="rect">
            <a:avLst/>
          </a:prstGeom>
          <a:noFill/>
        </p:spPr>
        <p:txBody>
          <a:bodyPr wrap="none" lIns="108000" tIns="46800" rIns="108000" bIns="46800" rtlCol="0">
            <a:noAutofit/>
          </a:bodyPr>
          <a:lstStyle/>
          <a:p>
            <a:pPr marL="171450" indent="-171450">
              <a:buFont typeface="Wingdings" panose="05000000000000000000" pitchFamily="2" charset="2"/>
              <a:buChar char="§"/>
            </a:pPr>
            <a:r>
              <a:rPr lang="de-DE" sz="1400" dirty="0"/>
              <a:t>15 </a:t>
            </a:r>
            <a:r>
              <a:rPr lang="de-DE" sz="1400" dirty="0" err="1"/>
              <a:t>minutes</a:t>
            </a:r>
            <a:r>
              <a:rPr lang="de-DE" sz="1400" dirty="0"/>
              <a:t> </a:t>
            </a:r>
            <a:r>
              <a:rPr lang="de-DE" sz="1400" dirty="0" err="1"/>
              <a:t>group</a:t>
            </a:r>
            <a:r>
              <a:rPr lang="de-DE" sz="1400" dirty="0"/>
              <a:t> </a:t>
            </a:r>
            <a:r>
              <a:rPr lang="de-DE" sz="1400" dirty="0" err="1"/>
              <a:t>discussion</a:t>
            </a:r>
            <a:endParaRPr lang="de-DE" sz="1400" dirty="0"/>
          </a:p>
          <a:p>
            <a:pPr marL="171450" indent="-171450">
              <a:buFont typeface="Wingdings" panose="05000000000000000000" pitchFamily="2" charset="2"/>
              <a:buChar char="§"/>
            </a:pPr>
            <a:r>
              <a:rPr lang="de-DE" sz="1400" dirty="0" err="1"/>
              <a:t>Presentation</a:t>
            </a:r>
            <a:r>
              <a:rPr lang="de-DE" sz="1400" dirty="0"/>
              <a:t> </a:t>
            </a:r>
            <a:r>
              <a:rPr lang="de-DE" sz="1400" dirty="0" err="1"/>
              <a:t>of</a:t>
            </a:r>
            <a:r>
              <a:rPr lang="de-DE" sz="1400" dirty="0"/>
              <a:t> </a:t>
            </a:r>
            <a:r>
              <a:rPr lang="de-DE" sz="1400" dirty="0" err="1"/>
              <a:t>results</a:t>
            </a:r>
            <a:r>
              <a:rPr lang="de-DE" sz="1400" dirty="0"/>
              <a:t> </a:t>
            </a:r>
            <a:r>
              <a:rPr lang="de-DE" sz="1400" dirty="0" err="1"/>
              <a:t>afterwards</a:t>
            </a:r>
            <a:endParaRPr lang="en-US" sz="1400" dirty="0"/>
          </a:p>
        </p:txBody>
      </p:sp>
    </p:spTree>
    <p:extLst>
      <p:ext uri="{BB962C8B-B14F-4D97-AF65-F5344CB8AC3E}">
        <p14:creationId xmlns:p14="http://schemas.microsoft.com/office/powerpoint/2010/main" val="38165911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138</a:t>
            </a:fld>
            <a:endParaRPr lang="de-DE"/>
          </a:p>
        </p:txBody>
      </p:sp>
      <p:sp>
        <p:nvSpPr>
          <p:cNvPr id="6" name="TextBox 5">
            <a:extLst>
              <a:ext uri="{FF2B5EF4-FFF2-40B4-BE49-F238E27FC236}">
                <a16:creationId xmlns:a16="http://schemas.microsoft.com/office/drawing/2014/main" id="{DA8758F3-C6C4-45D9-8871-9EEA87C1B483}"/>
              </a:ext>
            </a:extLst>
          </p:cNvPr>
          <p:cNvSpPr txBox="1"/>
          <p:nvPr/>
        </p:nvSpPr>
        <p:spPr>
          <a:xfrm>
            <a:off x="4918104" y="330738"/>
            <a:ext cx="1727793" cy="442259"/>
          </a:xfrm>
          <a:prstGeom prst="rect">
            <a:avLst/>
          </a:prstGeom>
          <a:noFill/>
        </p:spPr>
        <p:txBody>
          <a:bodyPr wrap="none" lIns="108000" tIns="46800" rIns="108000" bIns="46800" rtlCol="0">
            <a:noAutofit/>
          </a:bodyPr>
          <a:lstStyle/>
          <a:p>
            <a:r>
              <a:rPr lang="de-DE" sz="2400" dirty="0" err="1"/>
              <a:t>Loan</a:t>
            </a:r>
            <a:r>
              <a:rPr lang="de-DE" sz="2400" dirty="0"/>
              <a:t> </a:t>
            </a:r>
            <a:r>
              <a:rPr lang="de-DE" sz="2400" dirty="0" err="1"/>
              <a:t>usage</a:t>
            </a:r>
            <a:r>
              <a:rPr lang="de-DE" sz="2400" dirty="0"/>
              <a:t> </a:t>
            </a:r>
            <a:endParaRPr lang="en-US" sz="2400" dirty="0"/>
          </a:p>
        </p:txBody>
      </p:sp>
      <p:sp>
        <p:nvSpPr>
          <p:cNvPr id="8" name="TextBox 7">
            <a:extLst>
              <a:ext uri="{FF2B5EF4-FFF2-40B4-BE49-F238E27FC236}">
                <a16:creationId xmlns:a16="http://schemas.microsoft.com/office/drawing/2014/main" id="{4E3253DA-1FDE-4179-803B-FE46A3E39F38}"/>
              </a:ext>
            </a:extLst>
          </p:cNvPr>
          <p:cNvSpPr txBox="1"/>
          <p:nvPr/>
        </p:nvSpPr>
        <p:spPr>
          <a:xfrm>
            <a:off x="3239900" y="1216331"/>
            <a:ext cx="5776668" cy="3818830"/>
          </a:xfrm>
          <a:prstGeom prst="rect">
            <a:avLst/>
          </a:prstGeom>
          <a:noFill/>
        </p:spPr>
        <p:txBody>
          <a:bodyPr wrap="square" lIns="108000" tIns="46800" rIns="108000" bIns="46800" rtlCol="0">
            <a:noAutofit/>
          </a:bodyPr>
          <a:lstStyle/>
          <a:p>
            <a:pPr marL="285750" indent="-285750">
              <a:buFont typeface="Arial" panose="020B0604020202020204" pitchFamily="34" charset="0"/>
              <a:buChar char="•"/>
            </a:pPr>
            <a:r>
              <a:rPr lang="de-DE" dirty="0" err="1"/>
              <a:t>We</a:t>
            </a:r>
            <a:r>
              <a:rPr lang="de-DE" dirty="0"/>
              <a:t> </a:t>
            </a:r>
            <a:r>
              <a:rPr lang="de-DE" dirty="0" err="1"/>
              <a:t>have</a:t>
            </a:r>
            <a:r>
              <a:rPr lang="de-DE" dirty="0"/>
              <a:t> </a:t>
            </a:r>
            <a:r>
              <a:rPr lang="de-DE" dirty="0" err="1"/>
              <a:t>assesed</a:t>
            </a:r>
            <a:r>
              <a:rPr lang="de-DE" dirty="0"/>
              <a:t> </a:t>
            </a:r>
            <a:r>
              <a:rPr lang="de-DE" dirty="0" err="1"/>
              <a:t>the</a:t>
            </a:r>
            <a:r>
              <a:rPr lang="de-DE" dirty="0"/>
              <a:t> </a:t>
            </a:r>
            <a:r>
              <a:rPr lang="de-DE" dirty="0" err="1"/>
              <a:t>loan</a:t>
            </a:r>
            <a:r>
              <a:rPr lang="de-DE" dirty="0"/>
              <a:t> </a:t>
            </a:r>
            <a:r>
              <a:rPr lang="de-DE" dirty="0" err="1"/>
              <a:t>application</a:t>
            </a:r>
            <a:r>
              <a:rPr lang="de-DE" dirty="0"/>
              <a:t> and </a:t>
            </a:r>
            <a:r>
              <a:rPr lang="de-DE" dirty="0" err="1"/>
              <a:t>disbursed</a:t>
            </a:r>
            <a:r>
              <a:rPr lang="de-DE" dirty="0"/>
              <a:t> </a:t>
            </a:r>
            <a:r>
              <a:rPr lang="de-DE" dirty="0" err="1"/>
              <a:t>for</a:t>
            </a:r>
            <a:r>
              <a:rPr lang="de-DE" dirty="0"/>
              <a:t> a </a:t>
            </a:r>
            <a:r>
              <a:rPr lang="de-DE" dirty="0" err="1"/>
              <a:t>specific</a:t>
            </a:r>
            <a:r>
              <a:rPr lang="de-DE" dirty="0"/>
              <a:t> plan </a:t>
            </a:r>
            <a:r>
              <a:rPr lang="de-DE" dirty="0" err="1"/>
              <a:t>from</a:t>
            </a:r>
            <a:r>
              <a:rPr lang="de-DE" dirty="0"/>
              <a:t> </a:t>
            </a:r>
            <a:r>
              <a:rPr lang="de-DE" dirty="0" err="1"/>
              <a:t>our</a:t>
            </a:r>
            <a:r>
              <a:rPr lang="de-DE" dirty="0"/>
              <a:t> </a:t>
            </a:r>
            <a:r>
              <a:rPr lang="de-DE" dirty="0" err="1"/>
              <a:t>client</a:t>
            </a:r>
            <a:endParaRPr lang="de-DE" dirty="0"/>
          </a:p>
          <a:p>
            <a:pPr marL="285750" indent="-285750">
              <a:buFont typeface="Arial" panose="020B0604020202020204" pitchFamily="34" charset="0"/>
              <a:buChar char="•"/>
            </a:pPr>
            <a:endParaRPr lang="de-DE" sz="1600" dirty="0"/>
          </a:p>
          <a:p>
            <a:r>
              <a:rPr lang="de-DE" sz="1600" dirty="0">
                <a:sym typeface="Wingdings" panose="05000000000000000000" pitchFamily="2" charset="2"/>
              </a:rPr>
              <a:t>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have</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make</a:t>
            </a:r>
            <a:r>
              <a:rPr lang="de-DE" sz="1600" dirty="0">
                <a:sym typeface="Wingdings" panose="05000000000000000000" pitchFamily="2" charset="2"/>
              </a:rPr>
              <a:t> </a:t>
            </a:r>
            <a:r>
              <a:rPr lang="de-DE" sz="1600" dirty="0" err="1">
                <a:sym typeface="Wingdings" panose="05000000000000000000" pitchFamily="2" charset="2"/>
              </a:rPr>
              <a:t>sure</a:t>
            </a:r>
            <a:r>
              <a:rPr lang="de-DE" sz="1600" dirty="0">
                <a:sym typeface="Wingdings" panose="05000000000000000000" pitchFamily="2" charset="2"/>
              </a:rPr>
              <a:t> </a:t>
            </a:r>
            <a:r>
              <a:rPr lang="de-DE" sz="1600" dirty="0" err="1">
                <a:sym typeface="Wingdings" panose="05000000000000000000" pitchFamily="2" charset="2"/>
              </a:rPr>
              <a:t>that</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funds</a:t>
            </a:r>
            <a:r>
              <a:rPr lang="de-DE" sz="1600" dirty="0">
                <a:sym typeface="Wingdings" panose="05000000000000000000" pitchFamily="2" charset="2"/>
              </a:rPr>
              <a:t> </a:t>
            </a:r>
            <a:r>
              <a:rPr lang="de-DE" sz="1600" dirty="0" err="1">
                <a:sym typeface="Wingdings" panose="05000000000000000000" pitchFamily="2" charset="2"/>
              </a:rPr>
              <a:t>are</a:t>
            </a:r>
            <a:r>
              <a:rPr lang="de-DE" sz="1600" dirty="0">
                <a:sym typeface="Wingdings" panose="05000000000000000000" pitchFamily="2" charset="2"/>
              </a:rPr>
              <a:t> </a:t>
            </a:r>
            <a:r>
              <a:rPr lang="de-DE" sz="1600" dirty="0" err="1">
                <a:sym typeface="Wingdings" panose="05000000000000000000" pitchFamily="2" charset="2"/>
              </a:rPr>
              <a:t>used</a:t>
            </a:r>
            <a:r>
              <a:rPr lang="de-DE" sz="1600" dirty="0">
                <a:sym typeface="Wingdings" panose="05000000000000000000" pitchFamily="2" charset="2"/>
              </a:rPr>
              <a:t> </a:t>
            </a:r>
            <a:r>
              <a:rPr lang="de-DE" sz="1600" dirty="0" err="1">
                <a:sym typeface="Wingdings" panose="05000000000000000000" pitchFamily="2" charset="2"/>
              </a:rPr>
              <a:t>accordingly</a:t>
            </a:r>
            <a:endParaRPr lang="en-US" sz="1600" dirty="0"/>
          </a:p>
          <a:p>
            <a:endParaRPr lang="en-US" sz="1600" dirty="0"/>
          </a:p>
          <a:p>
            <a:pPr marL="285750" indent="-285750">
              <a:buFont typeface="Wingdings" panose="05000000000000000000" pitchFamily="2" charset="2"/>
              <a:buChar char="à"/>
            </a:pPr>
            <a:r>
              <a:rPr lang="de-DE" sz="1600" dirty="0" err="1">
                <a:sym typeface="Wingdings" panose="05000000000000000000" pitchFamily="2" charset="2"/>
              </a:rPr>
              <a:t>If</a:t>
            </a:r>
            <a:r>
              <a:rPr lang="de-DE" sz="1600" dirty="0">
                <a:sym typeface="Wingdings" panose="05000000000000000000" pitchFamily="2" charset="2"/>
              </a:rPr>
              <a:t> </a:t>
            </a:r>
            <a:r>
              <a:rPr lang="de-DE" sz="1600" dirty="0" err="1">
                <a:sym typeface="Wingdings" panose="05000000000000000000" pitchFamily="2" charset="2"/>
              </a:rPr>
              <a:t>needed</a:t>
            </a:r>
            <a:r>
              <a:rPr lang="de-DE" sz="1600" dirty="0">
                <a:sym typeface="Wingdings" panose="05000000000000000000" pitchFamily="2" charset="2"/>
              </a:rPr>
              <a:t> </a:t>
            </a:r>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provide</a:t>
            </a:r>
            <a:r>
              <a:rPr lang="de-DE" sz="1600" dirty="0">
                <a:sym typeface="Wingdings" panose="05000000000000000000" pitchFamily="2" charset="2"/>
              </a:rPr>
              <a:t> support </a:t>
            </a:r>
            <a:r>
              <a:rPr lang="de-DE" sz="1600" dirty="0" err="1">
                <a:sym typeface="Wingdings" panose="05000000000000000000" pitchFamily="2" charset="2"/>
              </a:rPr>
              <a:t>from</a:t>
            </a:r>
            <a:r>
              <a:rPr lang="de-DE" sz="1600" dirty="0">
                <a:sym typeface="Wingdings" panose="05000000000000000000" pitchFamily="2" charset="2"/>
              </a:rPr>
              <a:t> </a:t>
            </a:r>
            <a:r>
              <a:rPr lang="de-DE" sz="1600" dirty="0" err="1">
                <a:sym typeface="Wingdings" panose="05000000000000000000" pitchFamily="2" charset="2"/>
              </a:rPr>
              <a:t>our</a:t>
            </a:r>
            <a:r>
              <a:rPr lang="de-DE" sz="1600" dirty="0">
                <a:sym typeface="Wingdings" panose="05000000000000000000" pitchFamily="2" charset="2"/>
              </a:rPr>
              <a:t> network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our</a:t>
            </a:r>
            <a:r>
              <a:rPr lang="de-DE" sz="1600" dirty="0">
                <a:sym typeface="Wingdings" panose="05000000000000000000" pitchFamily="2" charset="2"/>
              </a:rPr>
              <a:t> </a:t>
            </a:r>
            <a:r>
              <a:rPr lang="de-DE" sz="1600" dirty="0" err="1">
                <a:sym typeface="Wingdings" panose="05000000000000000000" pitchFamily="2" charset="2"/>
              </a:rPr>
              <a:t>customer</a:t>
            </a:r>
            <a:r>
              <a:rPr lang="de-DE" sz="1600" dirty="0">
                <a:sym typeface="Wingdings" panose="05000000000000000000" pitchFamily="2" charset="2"/>
              </a:rPr>
              <a:t> (</a:t>
            </a:r>
            <a:r>
              <a:rPr lang="de-DE" sz="1600" dirty="0" err="1">
                <a:sym typeface="Wingdings" panose="05000000000000000000" pitchFamily="2" charset="2"/>
              </a:rPr>
              <a:t>distributors</a:t>
            </a:r>
            <a:r>
              <a:rPr lang="de-DE" sz="1600" dirty="0">
                <a:sym typeface="Wingdings" panose="05000000000000000000" pitchFamily="2" charset="2"/>
              </a:rPr>
              <a:t>, </a:t>
            </a:r>
            <a:r>
              <a:rPr lang="de-DE" sz="1600" dirty="0" err="1">
                <a:sym typeface="Wingdings" panose="05000000000000000000" pitchFamily="2" charset="2"/>
              </a:rPr>
              <a:t>craftsman</a:t>
            </a:r>
            <a:r>
              <a:rPr lang="de-DE" sz="1600" dirty="0">
                <a:sym typeface="Wingdings" panose="05000000000000000000" pitchFamily="2" charset="2"/>
              </a:rPr>
              <a:t>, e.g.)</a:t>
            </a: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a:sym typeface="Wingdings" panose="05000000000000000000" pitchFamily="2" charset="2"/>
              </a:rPr>
              <a:t>Gather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required</a:t>
            </a:r>
            <a:r>
              <a:rPr lang="de-DE" sz="1600" dirty="0">
                <a:sym typeface="Wingdings" panose="05000000000000000000" pitchFamily="2" charset="2"/>
              </a:rPr>
              <a:t> </a:t>
            </a:r>
            <a:r>
              <a:rPr lang="de-DE" sz="1600" dirty="0" err="1">
                <a:sym typeface="Wingdings" panose="05000000000000000000" pitchFamily="2" charset="2"/>
              </a:rPr>
              <a:t>bills</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sale</a:t>
            </a:r>
            <a:r>
              <a:rPr lang="de-DE" sz="1600" dirty="0">
                <a:sym typeface="Wingdings" panose="05000000000000000000" pitchFamily="2" charset="2"/>
              </a:rPr>
              <a:t> </a:t>
            </a:r>
            <a:r>
              <a:rPr lang="de-DE" sz="1600" dirty="0" err="1">
                <a:sym typeface="Wingdings" panose="05000000000000000000" pitchFamily="2" charset="2"/>
              </a:rPr>
              <a:t>over</a:t>
            </a:r>
            <a:r>
              <a:rPr lang="de-DE" sz="1600" dirty="0">
                <a:sym typeface="Wingdings" panose="05000000000000000000" pitchFamily="2" charset="2"/>
              </a:rPr>
              <a:t> </a:t>
            </a:r>
            <a:r>
              <a:rPr lang="de-DE" sz="1600" dirty="0" err="1">
                <a:sym typeface="Wingdings" panose="05000000000000000000" pitchFamily="2" charset="2"/>
              </a:rPr>
              <a:t>or</a:t>
            </a:r>
            <a:r>
              <a:rPr lang="de-DE" sz="1600" dirty="0">
                <a:sym typeface="Wingdings" panose="05000000000000000000" pitchFamily="2" charset="2"/>
              </a:rPr>
              <a:t> </a:t>
            </a:r>
            <a:r>
              <a:rPr lang="de-DE" sz="1600" dirty="0" err="1">
                <a:sym typeface="Wingdings" panose="05000000000000000000" pitchFamily="2" charset="2"/>
              </a:rPr>
              <a:t>copy</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invoices</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provide</a:t>
            </a:r>
            <a:r>
              <a:rPr lang="de-DE" sz="1600" dirty="0">
                <a:sym typeface="Wingdings" panose="05000000000000000000" pitchFamily="2" charset="2"/>
              </a:rPr>
              <a:t> </a:t>
            </a:r>
            <a:r>
              <a:rPr lang="de-DE" sz="1600" dirty="0" err="1">
                <a:sym typeface="Wingdings" panose="05000000000000000000" pitchFamily="2" charset="2"/>
              </a:rPr>
              <a:t>confirmation</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usage</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loan</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Don‘t</a:t>
            </a:r>
            <a:r>
              <a:rPr lang="de-DE" sz="1600" dirty="0">
                <a:sym typeface="Wingdings" panose="05000000000000000000" pitchFamily="2" charset="2"/>
              </a:rPr>
              <a:t> </a:t>
            </a:r>
            <a:r>
              <a:rPr lang="de-DE" sz="1600" dirty="0" err="1">
                <a:sym typeface="Wingdings" panose="05000000000000000000" pitchFamily="2" charset="2"/>
              </a:rPr>
              <a:t>disburse</a:t>
            </a:r>
            <a:r>
              <a:rPr lang="de-DE" sz="1600" dirty="0">
                <a:sym typeface="Wingdings" panose="05000000000000000000" pitchFamily="2" charset="2"/>
              </a:rPr>
              <a:t> all </a:t>
            </a:r>
            <a:r>
              <a:rPr lang="de-DE" sz="1600" dirty="0" err="1">
                <a:sym typeface="Wingdings" panose="05000000000000000000" pitchFamily="2" charset="2"/>
              </a:rPr>
              <a:t>funds</a:t>
            </a:r>
            <a:r>
              <a:rPr lang="de-DE" sz="1600" dirty="0">
                <a:sym typeface="Wingdings" panose="05000000000000000000" pitchFamily="2" charset="2"/>
              </a:rPr>
              <a:t> at </a:t>
            </a:r>
            <a:r>
              <a:rPr lang="de-DE" sz="1600" dirty="0" err="1">
                <a:sym typeface="Wingdings" panose="05000000000000000000" pitchFamily="2" charset="2"/>
              </a:rPr>
              <a:t>once</a:t>
            </a:r>
            <a:r>
              <a:rPr lang="de-DE" sz="1600" dirty="0">
                <a:sym typeface="Wingdings" panose="05000000000000000000" pitchFamily="2" charset="2"/>
              </a:rPr>
              <a:t>. </a:t>
            </a:r>
            <a:r>
              <a:rPr lang="de-DE" sz="1600" dirty="0" err="1">
                <a:sym typeface="Wingdings" panose="05000000000000000000" pitchFamily="2" charset="2"/>
              </a:rPr>
              <a:t>If</a:t>
            </a:r>
            <a:r>
              <a:rPr lang="de-DE" sz="1600" dirty="0">
                <a:sym typeface="Wingdings" panose="05000000000000000000" pitchFamily="2" charset="2"/>
              </a:rPr>
              <a:t> </a:t>
            </a:r>
            <a:r>
              <a:rPr lang="de-DE" sz="1600" dirty="0" err="1">
                <a:sym typeface="Wingdings" panose="05000000000000000000" pitchFamily="2" charset="2"/>
              </a:rPr>
              <a:t>applicable</a:t>
            </a:r>
            <a:r>
              <a:rPr lang="de-DE" sz="1600" dirty="0">
                <a:sym typeface="Wingdings" panose="05000000000000000000" pitchFamily="2" charset="2"/>
              </a:rPr>
              <a:t> / possible do </a:t>
            </a:r>
            <a:r>
              <a:rPr lang="de-DE" sz="1600" dirty="0" err="1">
                <a:sym typeface="Wingdings" panose="05000000000000000000" pitchFamily="2" charset="2"/>
              </a:rPr>
              <a:t>it</a:t>
            </a:r>
            <a:r>
              <a:rPr lang="de-DE" sz="1600" dirty="0">
                <a:sym typeface="Wingdings" panose="05000000000000000000" pitchFamily="2" charset="2"/>
              </a:rPr>
              <a:t> in </a:t>
            </a:r>
            <a:r>
              <a:rPr lang="de-DE" sz="1600" dirty="0" err="1">
                <a:sym typeface="Wingdings" panose="05000000000000000000" pitchFamily="2" charset="2"/>
              </a:rPr>
              <a:t>tranches</a:t>
            </a:r>
            <a:endParaRPr lang="de-DE" sz="1600" dirty="0">
              <a:sym typeface="Wingdings" panose="05000000000000000000" pitchFamily="2" charset="2"/>
            </a:endParaRPr>
          </a:p>
          <a:p>
            <a:r>
              <a:rPr lang="de-DE" sz="1600" dirty="0">
                <a:sym typeface="Wingdings" panose="05000000000000000000" pitchFamily="2" charset="2"/>
              </a:rPr>
              <a:t> </a:t>
            </a:r>
            <a:endParaRPr lang="de-DE" sz="1600" dirty="0"/>
          </a:p>
        </p:txBody>
      </p:sp>
    </p:spTree>
    <p:extLst>
      <p:ext uri="{BB962C8B-B14F-4D97-AF65-F5344CB8AC3E}">
        <p14:creationId xmlns:p14="http://schemas.microsoft.com/office/powerpoint/2010/main" val="23230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139</a:t>
            </a:fld>
            <a:endParaRPr lang="de-DE"/>
          </a:p>
        </p:txBody>
      </p:sp>
      <p:sp>
        <p:nvSpPr>
          <p:cNvPr id="6" name="TextBox 5">
            <a:extLst>
              <a:ext uri="{FF2B5EF4-FFF2-40B4-BE49-F238E27FC236}">
                <a16:creationId xmlns:a16="http://schemas.microsoft.com/office/drawing/2014/main" id="{DA8758F3-C6C4-45D9-8871-9EEA87C1B483}"/>
              </a:ext>
            </a:extLst>
          </p:cNvPr>
          <p:cNvSpPr txBox="1"/>
          <p:nvPr/>
        </p:nvSpPr>
        <p:spPr>
          <a:xfrm>
            <a:off x="4604461" y="350056"/>
            <a:ext cx="3047545" cy="442259"/>
          </a:xfrm>
          <a:prstGeom prst="rect">
            <a:avLst/>
          </a:prstGeom>
          <a:noFill/>
        </p:spPr>
        <p:txBody>
          <a:bodyPr wrap="none" lIns="108000" tIns="46800" rIns="108000" bIns="46800" rtlCol="0">
            <a:noAutofit/>
          </a:bodyPr>
          <a:lstStyle/>
          <a:p>
            <a:r>
              <a:rPr lang="de-DE" sz="2400" dirty="0"/>
              <a:t>Financial Monitoring</a:t>
            </a:r>
            <a:endParaRPr lang="en-US" sz="2400" dirty="0"/>
          </a:p>
        </p:txBody>
      </p:sp>
      <p:sp>
        <p:nvSpPr>
          <p:cNvPr id="8" name="TextBox 7">
            <a:extLst>
              <a:ext uri="{FF2B5EF4-FFF2-40B4-BE49-F238E27FC236}">
                <a16:creationId xmlns:a16="http://schemas.microsoft.com/office/drawing/2014/main" id="{4E3253DA-1FDE-4179-803B-FE46A3E39F38}"/>
              </a:ext>
            </a:extLst>
          </p:cNvPr>
          <p:cNvSpPr txBox="1"/>
          <p:nvPr/>
        </p:nvSpPr>
        <p:spPr>
          <a:xfrm>
            <a:off x="5281080" y="1010664"/>
            <a:ext cx="1662038" cy="319264"/>
          </a:xfrm>
          <a:prstGeom prst="rect">
            <a:avLst/>
          </a:prstGeom>
          <a:noFill/>
        </p:spPr>
        <p:txBody>
          <a:bodyPr wrap="square" lIns="108000" tIns="46800" rIns="108000" bIns="46800" rtlCol="0">
            <a:noAutofit/>
          </a:bodyPr>
          <a:lstStyle/>
          <a:p>
            <a:r>
              <a:rPr lang="de-DE" sz="1600" dirty="0" err="1">
                <a:sym typeface="Wingdings" panose="05000000000000000000" pitchFamily="2" charset="2"/>
              </a:rPr>
              <a:t>Our</a:t>
            </a:r>
            <a:r>
              <a:rPr lang="de-DE" sz="1600" dirty="0">
                <a:sym typeface="Wingdings" panose="05000000000000000000" pitchFamily="2" charset="2"/>
              </a:rPr>
              <a:t> </a:t>
            </a:r>
            <a:r>
              <a:rPr lang="de-DE" sz="1600" dirty="0" err="1">
                <a:sym typeface="Wingdings" panose="05000000000000000000" pitchFamily="2" charset="2"/>
              </a:rPr>
              <a:t>approach</a:t>
            </a:r>
            <a:r>
              <a:rPr lang="de-DE" sz="1600" dirty="0">
                <a:sym typeface="Wingdings" panose="05000000000000000000" pitchFamily="2" charset="2"/>
              </a:rPr>
              <a:t>:</a:t>
            </a:r>
          </a:p>
          <a:p>
            <a:endParaRPr lang="de-DE" sz="1600" dirty="0">
              <a:sym typeface="Wingdings" panose="05000000000000000000" pitchFamily="2" charset="2"/>
            </a:endParaRPr>
          </a:p>
          <a:p>
            <a:endParaRPr lang="de-DE" sz="1600" dirty="0"/>
          </a:p>
        </p:txBody>
      </p:sp>
      <p:sp>
        <p:nvSpPr>
          <p:cNvPr id="4" name="TextBox 3">
            <a:extLst>
              <a:ext uri="{FF2B5EF4-FFF2-40B4-BE49-F238E27FC236}">
                <a16:creationId xmlns:a16="http://schemas.microsoft.com/office/drawing/2014/main" id="{17054D03-C2E4-4DF9-877C-6B7A843F87C9}"/>
              </a:ext>
            </a:extLst>
          </p:cNvPr>
          <p:cNvSpPr txBox="1"/>
          <p:nvPr/>
        </p:nvSpPr>
        <p:spPr>
          <a:xfrm>
            <a:off x="3786506" y="6082705"/>
            <a:ext cx="4637988" cy="319264"/>
          </a:xfrm>
          <a:prstGeom prst="rect">
            <a:avLst/>
          </a:prstGeom>
          <a:noFill/>
        </p:spPr>
        <p:txBody>
          <a:bodyPr wrap="none" lIns="108000" tIns="46800" rIns="108000" bIns="46800" rtlCol="0">
            <a:noAutofit/>
          </a:bodyPr>
          <a:lstStyle/>
          <a:p>
            <a:r>
              <a:rPr lang="de-DE" sz="1600" dirty="0" err="1"/>
              <a:t>Throwback</a:t>
            </a:r>
            <a:r>
              <a:rPr lang="de-DE" sz="1600" dirty="0"/>
              <a:t> „Corporate </a:t>
            </a:r>
            <a:r>
              <a:rPr lang="de-DE" sz="1600" dirty="0" err="1"/>
              <a:t>crisis</a:t>
            </a:r>
            <a:r>
              <a:rPr lang="de-DE" sz="1600" dirty="0"/>
              <a:t> </a:t>
            </a:r>
            <a:r>
              <a:rPr lang="de-DE" sz="1600" dirty="0" err="1"/>
              <a:t>phases</a:t>
            </a:r>
            <a:r>
              <a:rPr lang="de-DE" sz="1600" dirty="0"/>
              <a:t>“ (Module 3)</a:t>
            </a:r>
            <a:endParaRPr lang="en-US" sz="1600" dirty="0"/>
          </a:p>
        </p:txBody>
      </p:sp>
      <p:pic>
        <p:nvPicPr>
          <p:cNvPr id="7" name="Graphic 6" descr="Flying Money outline">
            <a:extLst>
              <a:ext uri="{FF2B5EF4-FFF2-40B4-BE49-F238E27FC236}">
                <a16:creationId xmlns:a16="http://schemas.microsoft.com/office/drawing/2014/main" id="{538C9435-4F76-404E-8CED-24D0C7CC3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03290" y="1513762"/>
            <a:ext cx="914400" cy="914400"/>
          </a:xfrm>
          <a:prstGeom prst="rect">
            <a:avLst/>
          </a:prstGeom>
        </p:spPr>
      </p:pic>
      <p:pic>
        <p:nvPicPr>
          <p:cNvPr id="10" name="Graphic 9" descr="Podium outline">
            <a:extLst>
              <a:ext uri="{FF2B5EF4-FFF2-40B4-BE49-F238E27FC236}">
                <a16:creationId xmlns:a16="http://schemas.microsoft.com/office/drawing/2014/main" id="{C53A685A-7DBB-4378-ABB6-E57ADA0080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6049" y="1513762"/>
            <a:ext cx="914400" cy="914400"/>
          </a:xfrm>
          <a:prstGeom prst="rect">
            <a:avLst/>
          </a:prstGeom>
        </p:spPr>
      </p:pic>
      <p:sp>
        <p:nvSpPr>
          <p:cNvPr id="11" name="TextBox 10">
            <a:extLst>
              <a:ext uri="{FF2B5EF4-FFF2-40B4-BE49-F238E27FC236}">
                <a16:creationId xmlns:a16="http://schemas.microsoft.com/office/drawing/2014/main" id="{570E7F60-DB78-43D5-B066-513F46EB9CDB}"/>
              </a:ext>
            </a:extLst>
          </p:cNvPr>
          <p:cNvSpPr txBox="1"/>
          <p:nvPr/>
        </p:nvSpPr>
        <p:spPr>
          <a:xfrm>
            <a:off x="3416791" y="2428162"/>
            <a:ext cx="1687398" cy="319265"/>
          </a:xfrm>
          <a:prstGeom prst="rect">
            <a:avLst/>
          </a:prstGeom>
          <a:noFill/>
        </p:spPr>
        <p:txBody>
          <a:bodyPr wrap="none" lIns="108000" tIns="46800" rIns="108000" bIns="46800" rtlCol="0">
            <a:noAutofit/>
          </a:bodyPr>
          <a:lstStyle/>
          <a:p>
            <a:r>
              <a:rPr lang="de-DE" sz="1200" dirty="0"/>
              <a:t>Cash-Flow </a:t>
            </a:r>
            <a:r>
              <a:rPr lang="de-DE" sz="1200" dirty="0" err="1"/>
              <a:t>objectives</a:t>
            </a:r>
            <a:endParaRPr lang="en-US" sz="1200" dirty="0"/>
          </a:p>
        </p:txBody>
      </p:sp>
      <p:sp>
        <p:nvSpPr>
          <p:cNvPr id="12" name="TextBox 11">
            <a:extLst>
              <a:ext uri="{FF2B5EF4-FFF2-40B4-BE49-F238E27FC236}">
                <a16:creationId xmlns:a16="http://schemas.microsoft.com/office/drawing/2014/main" id="{FCBE082A-80A5-4128-A57E-55C29340A407}"/>
              </a:ext>
            </a:extLst>
          </p:cNvPr>
          <p:cNvSpPr txBox="1"/>
          <p:nvPr/>
        </p:nvSpPr>
        <p:spPr>
          <a:xfrm>
            <a:off x="7189583" y="2428163"/>
            <a:ext cx="1407331" cy="319264"/>
          </a:xfrm>
          <a:prstGeom prst="rect">
            <a:avLst/>
          </a:prstGeom>
          <a:noFill/>
        </p:spPr>
        <p:txBody>
          <a:bodyPr wrap="none" lIns="108000" tIns="46800" rIns="108000" bIns="46800" rtlCol="0">
            <a:noAutofit/>
          </a:bodyPr>
          <a:lstStyle/>
          <a:p>
            <a:r>
              <a:rPr lang="de-DE" sz="1200" dirty="0"/>
              <a:t>Business Models</a:t>
            </a:r>
            <a:endParaRPr lang="en-US" sz="1200" dirty="0"/>
          </a:p>
        </p:txBody>
      </p:sp>
      <p:sp>
        <p:nvSpPr>
          <p:cNvPr id="13" name="Right Brace 12">
            <a:extLst>
              <a:ext uri="{FF2B5EF4-FFF2-40B4-BE49-F238E27FC236}">
                <a16:creationId xmlns:a16="http://schemas.microsoft.com/office/drawing/2014/main" id="{39CFF8EF-BF6C-46EB-9D60-FD0A014C96A1}"/>
              </a:ext>
            </a:extLst>
          </p:cNvPr>
          <p:cNvSpPr/>
          <p:nvPr/>
        </p:nvSpPr>
        <p:spPr>
          <a:xfrm rot="5400000">
            <a:off x="5842859" y="1783719"/>
            <a:ext cx="570747" cy="2632210"/>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Graphic 14" descr="Sunglasses face outline with solid fill">
            <a:extLst>
              <a:ext uri="{FF2B5EF4-FFF2-40B4-BE49-F238E27FC236}">
                <a16:creationId xmlns:a16="http://schemas.microsoft.com/office/drawing/2014/main" id="{390297BF-6EA7-4535-964E-98DFE4BEC9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1032" y="3429000"/>
            <a:ext cx="914400" cy="914400"/>
          </a:xfrm>
          <a:prstGeom prst="rect">
            <a:avLst/>
          </a:prstGeom>
        </p:spPr>
      </p:pic>
      <p:sp>
        <p:nvSpPr>
          <p:cNvPr id="16" name="TextBox 15">
            <a:extLst>
              <a:ext uri="{FF2B5EF4-FFF2-40B4-BE49-F238E27FC236}">
                <a16:creationId xmlns:a16="http://schemas.microsoft.com/office/drawing/2014/main" id="{1D34A0F5-04EB-4384-8CB2-7D9FABCD2CBF}"/>
              </a:ext>
            </a:extLst>
          </p:cNvPr>
          <p:cNvSpPr txBox="1"/>
          <p:nvPr/>
        </p:nvSpPr>
        <p:spPr>
          <a:xfrm>
            <a:off x="4532758" y="4406169"/>
            <a:ext cx="3145484" cy="518073"/>
          </a:xfrm>
          <a:prstGeom prst="rect">
            <a:avLst/>
          </a:prstGeom>
          <a:noFill/>
        </p:spPr>
        <p:txBody>
          <a:bodyPr wrap="none" lIns="108000" tIns="46800" rIns="108000" bIns="46800" rtlCol="0">
            <a:noAutofit/>
          </a:bodyPr>
          <a:lstStyle/>
          <a:p>
            <a:r>
              <a:rPr lang="de-DE" sz="1200" dirty="0" err="1"/>
              <a:t>Successful</a:t>
            </a:r>
            <a:r>
              <a:rPr lang="de-DE" sz="1200" dirty="0"/>
              <a:t> Long </a:t>
            </a:r>
            <a:r>
              <a:rPr lang="de-DE" sz="1200" dirty="0" err="1"/>
              <a:t>term</a:t>
            </a:r>
            <a:r>
              <a:rPr lang="de-DE" sz="1200" dirty="0"/>
              <a:t> </a:t>
            </a:r>
            <a:r>
              <a:rPr lang="de-DE" sz="1200" dirty="0" err="1"/>
              <a:t>customer</a:t>
            </a:r>
            <a:r>
              <a:rPr lang="de-DE" sz="1200" dirty="0"/>
              <a:t> </a:t>
            </a:r>
            <a:r>
              <a:rPr lang="de-DE" sz="1200" dirty="0" err="1"/>
              <a:t>relationship</a:t>
            </a:r>
            <a:endParaRPr lang="en-US" sz="1200" dirty="0"/>
          </a:p>
        </p:txBody>
      </p:sp>
    </p:spTree>
    <p:extLst>
      <p:ext uri="{BB962C8B-B14F-4D97-AF65-F5344CB8AC3E}">
        <p14:creationId xmlns:p14="http://schemas.microsoft.com/office/powerpoint/2010/main" val="221977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a:t>
            </a:r>
            <a:br>
              <a:rPr lang="en-US" sz="3200" dirty="0"/>
            </a:br>
            <a:r>
              <a:rPr lang="en-US" sz="3200" dirty="0"/>
              <a:t>Module 1</a:t>
            </a:r>
            <a:br>
              <a:rPr lang="en-US" sz="3200" dirty="0"/>
            </a:br>
            <a:r>
              <a:rPr lang="en-US" sz="3200" dirty="0">
                <a:solidFill>
                  <a:srgbClr val="00B050"/>
                </a:solidFill>
              </a:rPr>
              <a:t>Presales</a:t>
            </a:r>
            <a:br>
              <a:rPr lang="en-US" sz="3200" dirty="0"/>
            </a:br>
            <a:r>
              <a:rPr lang="en-US" sz="2800" dirty="0">
                <a:highlight>
                  <a:srgbClr val="FFFF00"/>
                </a:highlight>
              </a:rPr>
              <a:t>XX.XX.XXXX</a:t>
            </a:r>
            <a:endParaRPr lang="de-DE" sz="3200" dirty="0">
              <a:highlight>
                <a:srgbClr val="FFFF00"/>
              </a:highlight>
            </a:endParaRPr>
          </a:p>
        </p:txBody>
      </p:sp>
    </p:spTree>
    <p:extLst>
      <p:ext uri="{BB962C8B-B14F-4D97-AF65-F5344CB8AC3E}">
        <p14:creationId xmlns:p14="http://schemas.microsoft.com/office/powerpoint/2010/main" val="11643296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140</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040060" y="262395"/>
            <a:ext cx="4536490" cy="878889"/>
          </a:xfrm>
          <a:prstGeom prst="rect">
            <a:avLst/>
          </a:prstGeom>
          <a:noFill/>
        </p:spPr>
        <p:txBody>
          <a:bodyPr wrap="none" lIns="108000" tIns="46800" rIns="108000" bIns="46800" rtlCol="0">
            <a:noAutofit/>
          </a:bodyPr>
          <a:lstStyle/>
          <a:p>
            <a:r>
              <a:rPr lang="de-DE" sz="4000" dirty="0"/>
              <a:t>Corporate </a:t>
            </a:r>
            <a:r>
              <a:rPr lang="de-DE" sz="4000" dirty="0" err="1"/>
              <a:t>crisis</a:t>
            </a:r>
            <a:r>
              <a:rPr lang="de-DE" sz="4000" dirty="0"/>
              <a:t> </a:t>
            </a:r>
            <a:r>
              <a:rPr lang="de-DE" sz="4000" dirty="0" err="1"/>
              <a:t>phases</a:t>
            </a:r>
            <a:endParaRPr lang="en-US" sz="4000" dirty="0"/>
          </a:p>
        </p:txBody>
      </p:sp>
      <p:pic>
        <p:nvPicPr>
          <p:cNvPr id="5" name="Graphic 4" descr="Clipboard Partially Checked with solid fill">
            <a:extLst>
              <a:ext uri="{FF2B5EF4-FFF2-40B4-BE49-F238E27FC236}">
                <a16:creationId xmlns:a16="http://schemas.microsoft.com/office/drawing/2014/main" id="{28CCEBB2-2F6C-4BA3-9A78-5ECD036C0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9540" y="226884"/>
            <a:ext cx="914400" cy="914400"/>
          </a:xfrm>
          <a:prstGeom prst="rect">
            <a:avLst/>
          </a:prstGeom>
        </p:spPr>
      </p:pic>
      <p:graphicFrame>
        <p:nvGraphicFramePr>
          <p:cNvPr id="2" name="Diagram 1">
            <a:extLst>
              <a:ext uri="{FF2B5EF4-FFF2-40B4-BE49-F238E27FC236}">
                <a16:creationId xmlns:a16="http://schemas.microsoft.com/office/drawing/2014/main" id="{C3FF7C74-0028-426E-85ED-717AA92E86F6}"/>
              </a:ext>
            </a:extLst>
          </p:cNvPr>
          <p:cNvGraphicFramePr/>
          <p:nvPr/>
        </p:nvGraphicFramePr>
        <p:xfrm>
          <a:off x="618477" y="1141284"/>
          <a:ext cx="7912964" cy="50375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Graphic 6" descr="Lightning bolt outline">
            <a:extLst>
              <a:ext uri="{FF2B5EF4-FFF2-40B4-BE49-F238E27FC236}">
                <a16:creationId xmlns:a16="http://schemas.microsoft.com/office/drawing/2014/main" id="{E6F5CBCE-A9C5-4657-A544-E06E417784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52314" y="4267939"/>
            <a:ext cx="914400" cy="914400"/>
          </a:xfrm>
          <a:prstGeom prst="rect">
            <a:avLst/>
          </a:prstGeom>
        </p:spPr>
      </p:pic>
      <p:pic>
        <p:nvPicPr>
          <p:cNvPr id="9" name="Graphic 8" descr="Rain outline">
            <a:extLst>
              <a:ext uri="{FF2B5EF4-FFF2-40B4-BE49-F238E27FC236}">
                <a16:creationId xmlns:a16="http://schemas.microsoft.com/office/drawing/2014/main" id="{4BD3CCF8-D757-40FA-9421-B2F68A32C0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19350" y="1950867"/>
            <a:ext cx="914400" cy="914400"/>
          </a:xfrm>
          <a:prstGeom prst="rect">
            <a:avLst/>
          </a:prstGeom>
        </p:spPr>
      </p:pic>
      <p:pic>
        <p:nvPicPr>
          <p:cNvPr id="12" name="Graphic 11" descr="Sun outline">
            <a:extLst>
              <a:ext uri="{FF2B5EF4-FFF2-40B4-BE49-F238E27FC236}">
                <a16:creationId xmlns:a16="http://schemas.microsoft.com/office/drawing/2014/main" id="{44947CCF-E425-4E50-8337-0F1A94E9DE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908" y="1826580"/>
            <a:ext cx="914400" cy="914400"/>
          </a:xfrm>
          <a:prstGeom prst="rect">
            <a:avLst/>
          </a:prstGeom>
        </p:spPr>
      </p:pic>
      <p:sp>
        <p:nvSpPr>
          <p:cNvPr id="13" name="TextBox 12">
            <a:extLst>
              <a:ext uri="{FF2B5EF4-FFF2-40B4-BE49-F238E27FC236}">
                <a16:creationId xmlns:a16="http://schemas.microsoft.com/office/drawing/2014/main" id="{273B7DE9-A96C-4A4E-AEC8-DAE2DAA46EF7}"/>
              </a:ext>
            </a:extLst>
          </p:cNvPr>
          <p:cNvSpPr txBox="1"/>
          <p:nvPr/>
        </p:nvSpPr>
        <p:spPr>
          <a:xfrm>
            <a:off x="612559" y="4917118"/>
            <a:ext cx="5646199" cy="530442"/>
          </a:xfrm>
          <a:prstGeom prst="rect">
            <a:avLst/>
          </a:prstGeom>
          <a:noFill/>
          <a:ln>
            <a:solidFill>
              <a:srgbClr val="FF0000"/>
            </a:solidFill>
          </a:ln>
        </p:spPr>
        <p:txBody>
          <a:bodyPr wrap="none" lIns="108000" tIns="46800" rIns="108000" bIns="46800" rtlCol="0">
            <a:noAutofit/>
          </a:bodyPr>
          <a:lstStyle/>
          <a:p>
            <a:pPr marL="285750" indent="-285750">
              <a:buFont typeface="Wingdings" panose="05000000000000000000" pitchFamily="2" charset="2"/>
              <a:buChar char="à"/>
            </a:pPr>
            <a:r>
              <a:rPr lang="de-DE" sz="1400" dirty="0"/>
              <a:t>Be </a:t>
            </a:r>
            <a:r>
              <a:rPr lang="de-DE" sz="1400" dirty="0" err="1"/>
              <a:t>close</a:t>
            </a:r>
            <a:r>
              <a:rPr lang="de-DE" sz="1400" dirty="0"/>
              <a:t> </a:t>
            </a:r>
            <a:r>
              <a:rPr lang="de-DE" sz="1400" dirty="0" err="1"/>
              <a:t>to</a:t>
            </a:r>
            <a:r>
              <a:rPr lang="de-DE" sz="1400" dirty="0"/>
              <a:t> </a:t>
            </a:r>
            <a:r>
              <a:rPr lang="de-DE" sz="1400" dirty="0" err="1"/>
              <a:t>your</a:t>
            </a:r>
            <a:r>
              <a:rPr lang="de-DE" sz="1400" dirty="0"/>
              <a:t> </a:t>
            </a:r>
            <a:r>
              <a:rPr lang="de-DE" sz="1400" dirty="0" err="1"/>
              <a:t>customer</a:t>
            </a:r>
            <a:r>
              <a:rPr lang="de-DE" sz="1400" dirty="0"/>
              <a:t> </a:t>
            </a:r>
            <a:r>
              <a:rPr lang="de-DE" sz="1400" dirty="0" err="1"/>
              <a:t>to</a:t>
            </a:r>
            <a:r>
              <a:rPr lang="de-DE" sz="1400" dirty="0"/>
              <a:t> </a:t>
            </a:r>
            <a:r>
              <a:rPr lang="de-DE" sz="1400" dirty="0" err="1"/>
              <a:t>detect</a:t>
            </a:r>
            <a:r>
              <a:rPr lang="de-DE" sz="1400" dirty="0"/>
              <a:t> </a:t>
            </a:r>
            <a:r>
              <a:rPr lang="de-DE" sz="1400" dirty="0" err="1"/>
              <a:t>early</a:t>
            </a:r>
            <a:r>
              <a:rPr lang="de-DE" sz="1400" dirty="0"/>
              <a:t> </a:t>
            </a:r>
            <a:r>
              <a:rPr lang="de-DE" sz="1400" dirty="0" err="1"/>
              <a:t>stages</a:t>
            </a:r>
            <a:r>
              <a:rPr lang="de-DE" sz="1400" dirty="0"/>
              <a:t> </a:t>
            </a:r>
            <a:r>
              <a:rPr lang="de-DE" sz="1400" dirty="0" err="1"/>
              <a:t>of</a:t>
            </a:r>
            <a:r>
              <a:rPr lang="de-DE" sz="1400" dirty="0"/>
              <a:t> </a:t>
            </a:r>
            <a:r>
              <a:rPr lang="de-DE" sz="1400" dirty="0" err="1"/>
              <a:t>crisis</a:t>
            </a:r>
            <a:endParaRPr lang="de-DE" sz="1400" dirty="0"/>
          </a:p>
          <a:p>
            <a:pPr marL="285750" indent="-285750">
              <a:buFont typeface="Wingdings" panose="05000000000000000000" pitchFamily="2" charset="2"/>
              <a:buChar char="à"/>
            </a:pPr>
            <a:r>
              <a:rPr lang="de-DE" sz="1400" dirty="0"/>
              <a:t>The </a:t>
            </a:r>
            <a:r>
              <a:rPr lang="de-DE" sz="1400" dirty="0" err="1"/>
              <a:t>earlier</a:t>
            </a:r>
            <a:r>
              <a:rPr lang="de-DE" sz="1400" dirty="0"/>
              <a:t> </a:t>
            </a:r>
            <a:r>
              <a:rPr lang="de-DE" sz="1400" dirty="0" err="1"/>
              <a:t>you</a:t>
            </a:r>
            <a:r>
              <a:rPr lang="de-DE" sz="1400" dirty="0"/>
              <a:t> </a:t>
            </a:r>
            <a:r>
              <a:rPr lang="de-DE" sz="1400" dirty="0" err="1"/>
              <a:t>know</a:t>
            </a:r>
            <a:r>
              <a:rPr lang="de-DE" sz="1400" dirty="0"/>
              <a:t> </a:t>
            </a:r>
            <a:r>
              <a:rPr lang="de-DE" sz="1400" dirty="0" err="1"/>
              <a:t>about</a:t>
            </a:r>
            <a:r>
              <a:rPr lang="de-DE" sz="1400" dirty="0"/>
              <a:t> </a:t>
            </a:r>
            <a:r>
              <a:rPr lang="de-DE" sz="1400" dirty="0" err="1"/>
              <a:t>problems</a:t>
            </a:r>
            <a:r>
              <a:rPr lang="de-DE" sz="1400" dirty="0"/>
              <a:t>, </a:t>
            </a:r>
            <a:r>
              <a:rPr lang="de-DE" sz="1400" dirty="0" err="1"/>
              <a:t>the</a:t>
            </a:r>
            <a:r>
              <a:rPr lang="de-DE" sz="1400" dirty="0"/>
              <a:t> </a:t>
            </a:r>
            <a:r>
              <a:rPr lang="de-DE" sz="1400" dirty="0" err="1"/>
              <a:t>easier</a:t>
            </a:r>
            <a:r>
              <a:rPr lang="de-DE" sz="1400" dirty="0"/>
              <a:t> </a:t>
            </a:r>
            <a:r>
              <a:rPr lang="de-DE" sz="1400" dirty="0" err="1"/>
              <a:t>they</a:t>
            </a:r>
            <a:r>
              <a:rPr lang="de-DE" sz="1400" dirty="0"/>
              <a:t> </a:t>
            </a:r>
            <a:r>
              <a:rPr lang="de-DE" sz="1400" dirty="0" err="1"/>
              <a:t>are</a:t>
            </a:r>
            <a:r>
              <a:rPr lang="de-DE" sz="1400" dirty="0"/>
              <a:t> </a:t>
            </a:r>
            <a:r>
              <a:rPr lang="de-DE" sz="1400" dirty="0" err="1"/>
              <a:t>to</a:t>
            </a:r>
            <a:r>
              <a:rPr lang="de-DE" sz="1400" dirty="0"/>
              <a:t> </a:t>
            </a:r>
            <a:r>
              <a:rPr lang="de-DE" sz="1400" dirty="0" err="1"/>
              <a:t>solve</a:t>
            </a:r>
            <a:endParaRPr lang="en-US" sz="1400" dirty="0"/>
          </a:p>
        </p:txBody>
      </p:sp>
    </p:spTree>
    <p:extLst>
      <p:ext uri="{BB962C8B-B14F-4D97-AF65-F5344CB8AC3E}">
        <p14:creationId xmlns:p14="http://schemas.microsoft.com/office/powerpoint/2010/main" val="11970905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141</a:t>
            </a:fld>
            <a:endParaRPr lang="de-DE"/>
          </a:p>
        </p:txBody>
      </p:sp>
      <p:sp>
        <p:nvSpPr>
          <p:cNvPr id="6" name="TextBox 5">
            <a:extLst>
              <a:ext uri="{FF2B5EF4-FFF2-40B4-BE49-F238E27FC236}">
                <a16:creationId xmlns:a16="http://schemas.microsoft.com/office/drawing/2014/main" id="{DA8758F3-C6C4-45D9-8871-9EEA87C1B483}"/>
              </a:ext>
            </a:extLst>
          </p:cNvPr>
          <p:cNvSpPr txBox="1"/>
          <p:nvPr/>
        </p:nvSpPr>
        <p:spPr>
          <a:xfrm>
            <a:off x="4604461" y="350056"/>
            <a:ext cx="3047545" cy="442259"/>
          </a:xfrm>
          <a:prstGeom prst="rect">
            <a:avLst/>
          </a:prstGeom>
          <a:noFill/>
        </p:spPr>
        <p:txBody>
          <a:bodyPr wrap="none" lIns="108000" tIns="46800" rIns="108000" bIns="46800" rtlCol="0">
            <a:noAutofit/>
          </a:bodyPr>
          <a:lstStyle/>
          <a:p>
            <a:r>
              <a:rPr lang="de-DE" sz="2400" dirty="0"/>
              <a:t>Financial Monitoring</a:t>
            </a:r>
            <a:endParaRPr lang="en-US" sz="2400" dirty="0"/>
          </a:p>
        </p:txBody>
      </p:sp>
      <p:sp>
        <p:nvSpPr>
          <p:cNvPr id="5" name="TextBox 4">
            <a:extLst>
              <a:ext uri="{FF2B5EF4-FFF2-40B4-BE49-F238E27FC236}">
                <a16:creationId xmlns:a16="http://schemas.microsoft.com/office/drawing/2014/main" id="{EF76A026-B1F7-453C-9046-851F820981DB}"/>
              </a:ext>
            </a:extLst>
          </p:cNvPr>
          <p:cNvSpPr txBox="1"/>
          <p:nvPr/>
        </p:nvSpPr>
        <p:spPr>
          <a:xfrm>
            <a:off x="3239900" y="1112363"/>
            <a:ext cx="5338492" cy="2316638"/>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a:t>Implement a </a:t>
            </a:r>
            <a:r>
              <a:rPr lang="de-DE" sz="1600" dirty="0" err="1"/>
              <a:t>regular</a:t>
            </a:r>
            <a:r>
              <a:rPr lang="de-DE" sz="1600" dirty="0"/>
              <a:t> </a:t>
            </a:r>
            <a:r>
              <a:rPr lang="de-DE" sz="1600" dirty="0" err="1"/>
              <a:t>point</a:t>
            </a:r>
            <a:r>
              <a:rPr lang="de-DE" sz="1600" dirty="0"/>
              <a:t> </a:t>
            </a:r>
            <a:r>
              <a:rPr lang="de-DE" sz="1600" dirty="0" err="1"/>
              <a:t>of</a:t>
            </a:r>
            <a:r>
              <a:rPr lang="de-DE" sz="1600" dirty="0"/>
              <a:t> </a:t>
            </a:r>
            <a:r>
              <a:rPr lang="de-DE" sz="1600" dirty="0" err="1"/>
              <a:t>contact</a:t>
            </a:r>
            <a:r>
              <a:rPr lang="de-DE" sz="1600" dirty="0"/>
              <a:t> </a:t>
            </a:r>
            <a:r>
              <a:rPr lang="de-DE" sz="1600" dirty="0" err="1"/>
              <a:t>between</a:t>
            </a:r>
            <a:r>
              <a:rPr lang="de-DE" sz="1600" dirty="0"/>
              <a:t> </a:t>
            </a:r>
            <a:r>
              <a:rPr lang="de-DE" sz="1600" dirty="0" err="1"/>
              <a:t>you</a:t>
            </a:r>
            <a:r>
              <a:rPr lang="de-DE" sz="1600" dirty="0"/>
              <a:t> and </a:t>
            </a:r>
            <a:r>
              <a:rPr lang="de-DE" sz="1600" dirty="0" err="1"/>
              <a:t>your</a:t>
            </a:r>
            <a:r>
              <a:rPr lang="de-DE" sz="1600" dirty="0"/>
              <a:t> </a:t>
            </a:r>
            <a:r>
              <a:rPr lang="de-DE" sz="1600" dirty="0" err="1"/>
              <a:t>client</a:t>
            </a:r>
            <a:r>
              <a:rPr lang="de-DE" sz="1600" dirty="0"/>
              <a:t> </a:t>
            </a:r>
          </a:p>
          <a:p>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Your</a:t>
            </a:r>
            <a:r>
              <a:rPr lang="de-DE" sz="1600" dirty="0">
                <a:sym typeface="Wingdings" panose="05000000000000000000" pitchFamily="2" charset="2"/>
              </a:rPr>
              <a:t> </a:t>
            </a:r>
            <a:r>
              <a:rPr lang="de-DE" sz="1600" dirty="0" err="1">
                <a:sym typeface="Wingdings" panose="05000000000000000000" pitchFamily="2" charset="2"/>
              </a:rPr>
              <a:t>decision</a:t>
            </a:r>
            <a:r>
              <a:rPr lang="de-DE" sz="1600" dirty="0">
                <a:sym typeface="Wingdings" panose="05000000000000000000" pitchFamily="2" charset="2"/>
              </a:rPr>
              <a:t> </a:t>
            </a:r>
            <a:r>
              <a:rPr lang="de-DE" sz="1600" dirty="0" err="1">
                <a:sym typeface="Wingdings" panose="05000000000000000000" pitchFamily="2" charset="2"/>
              </a:rPr>
              <a:t>how</a:t>
            </a:r>
            <a:r>
              <a:rPr lang="de-DE" sz="1600" dirty="0">
                <a:sym typeface="Wingdings" panose="05000000000000000000" pitchFamily="2" charset="2"/>
              </a:rPr>
              <a:t> </a:t>
            </a:r>
            <a:r>
              <a:rPr lang="de-DE" sz="1600" dirty="0" err="1">
                <a:sym typeface="Wingdings" panose="05000000000000000000" pitchFamily="2" charset="2"/>
              </a:rPr>
              <a:t>intense</a:t>
            </a:r>
            <a:r>
              <a:rPr lang="de-DE" sz="1600" dirty="0">
                <a:sym typeface="Wingdings" panose="05000000000000000000" pitchFamily="2" charset="2"/>
              </a:rPr>
              <a:t> and </a:t>
            </a:r>
            <a:r>
              <a:rPr lang="de-DE" sz="1600" dirty="0" err="1">
                <a:sym typeface="Wingdings" panose="05000000000000000000" pitchFamily="2" charset="2"/>
              </a:rPr>
              <a:t>how</a:t>
            </a:r>
            <a:r>
              <a:rPr lang="de-DE" sz="1600" dirty="0">
                <a:sym typeface="Wingdings" panose="05000000000000000000" pitchFamily="2" charset="2"/>
              </a:rPr>
              <a:t> </a:t>
            </a:r>
            <a:r>
              <a:rPr lang="de-DE" sz="1600" dirty="0" err="1">
                <a:sym typeface="Wingdings" panose="05000000000000000000" pitchFamily="2" charset="2"/>
              </a:rPr>
              <a:t>often</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Arial" panose="020B0604020202020204" pitchFamily="34" charset="0"/>
              <a:buChar char="•"/>
            </a:pPr>
            <a:r>
              <a:rPr lang="de-DE" sz="1600" dirty="0">
                <a:sym typeface="Wingdings" panose="05000000000000000000" pitchFamily="2" charset="2"/>
              </a:rPr>
              <a:t>Try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arrange</a:t>
            </a:r>
            <a:r>
              <a:rPr lang="de-DE" sz="1600" dirty="0">
                <a:sym typeface="Wingdings" panose="05000000000000000000" pitchFamily="2" charset="2"/>
              </a:rPr>
              <a:t> a </a:t>
            </a:r>
            <a:r>
              <a:rPr lang="de-DE" sz="1600" dirty="0" err="1">
                <a:sym typeface="Wingdings" panose="05000000000000000000" pitchFamily="2" charset="2"/>
              </a:rPr>
              <a:t>regular</a:t>
            </a:r>
            <a:r>
              <a:rPr lang="de-DE" sz="1600" dirty="0">
                <a:sym typeface="Wingdings" panose="05000000000000000000" pitchFamily="2" charset="2"/>
              </a:rPr>
              <a:t> </a:t>
            </a:r>
            <a:r>
              <a:rPr lang="de-DE" sz="1600" dirty="0" err="1">
                <a:sym typeface="Wingdings" panose="05000000000000000000" pitchFamily="2" charset="2"/>
              </a:rPr>
              <a:t>flow</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financial</a:t>
            </a:r>
            <a:r>
              <a:rPr lang="de-DE" sz="1600" dirty="0">
                <a:sym typeface="Wingdings" panose="05000000000000000000" pitchFamily="2" charset="2"/>
              </a:rPr>
              <a:t> </a:t>
            </a:r>
            <a:r>
              <a:rPr lang="de-DE" sz="1600" dirty="0" err="1">
                <a:sym typeface="Wingdings" panose="05000000000000000000" pitchFamily="2" charset="2"/>
              </a:rPr>
              <a:t>figures</a:t>
            </a:r>
            <a:r>
              <a:rPr lang="de-DE" sz="1600" dirty="0">
                <a:sym typeface="Wingdings" panose="05000000000000000000" pitchFamily="2" charset="2"/>
              </a:rPr>
              <a:t> </a:t>
            </a:r>
            <a:r>
              <a:rPr lang="de-DE" sz="1600" dirty="0" err="1">
                <a:sym typeface="Wingdings" panose="05000000000000000000" pitchFamily="2" charset="2"/>
              </a:rPr>
              <a:t>from</a:t>
            </a:r>
            <a:r>
              <a:rPr lang="de-DE" sz="1600" dirty="0">
                <a:sym typeface="Wingdings" panose="05000000000000000000" pitchFamily="2" charset="2"/>
              </a:rPr>
              <a:t> </a:t>
            </a:r>
            <a:r>
              <a:rPr lang="de-DE" sz="1600" dirty="0" err="1">
                <a:sym typeface="Wingdings" panose="05000000000000000000" pitchFamily="2" charset="2"/>
              </a:rPr>
              <a:t>your</a:t>
            </a:r>
            <a:r>
              <a:rPr lang="de-DE" sz="1600" dirty="0">
                <a:sym typeface="Wingdings" panose="05000000000000000000" pitchFamily="2" charset="2"/>
              </a:rPr>
              <a:t> </a:t>
            </a:r>
            <a:r>
              <a:rPr lang="de-DE" sz="1600" dirty="0" err="1">
                <a:sym typeface="Wingdings" panose="05000000000000000000" pitchFamily="2" charset="2"/>
              </a:rPr>
              <a:t>customer</a:t>
            </a:r>
            <a:endParaRPr lang="de-DE" sz="1600" dirty="0">
              <a:sym typeface="Wingdings" panose="05000000000000000000" pitchFamily="2" charset="2"/>
            </a:endParaRPr>
          </a:p>
          <a:p>
            <a:pPr marL="285750" indent="-285750">
              <a:buFont typeface="Arial" panose="020B0604020202020204" pitchFamily="34" charset="0"/>
              <a:buChar char="•"/>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Adjust</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customer‘s</a:t>
            </a:r>
            <a:r>
              <a:rPr lang="de-DE" sz="1600" dirty="0">
                <a:sym typeface="Wingdings" panose="05000000000000000000" pitchFamily="2" charset="2"/>
              </a:rPr>
              <a:t> „Key </a:t>
            </a:r>
            <a:r>
              <a:rPr lang="de-DE" sz="1600" dirty="0" err="1">
                <a:sym typeface="Wingdings" panose="05000000000000000000" pitchFamily="2" charset="2"/>
              </a:rPr>
              <a:t>metrics</a:t>
            </a:r>
            <a:r>
              <a:rPr lang="de-DE" sz="1600" dirty="0">
                <a:sym typeface="Wingdings" panose="05000000000000000000" pitchFamily="2" charset="2"/>
              </a:rPr>
              <a:t>“ </a:t>
            </a:r>
            <a:r>
              <a:rPr lang="de-DE" sz="1600" dirty="0" err="1">
                <a:sym typeface="Wingdings" panose="05000000000000000000" pitchFamily="2" charset="2"/>
              </a:rPr>
              <a:t>used</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endParaRPr lang="de-DE" sz="1600" dirty="0">
              <a:sym typeface="Wingdings" panose="05000000000000000000" pitchFamily="2" charset="2"/>
            </a:endParaRPr>
          </a:p>
          <a:p>
            <a:endParaRPr lang="de-DE" sz="1600" dirty="0">
              <a:sym typeface="Wingdings" panose="05000000000000000000" pitchFamily="2" charset="2"/>
            </a:endParaRPr>
          </a:p>
          <a:p>
            <a:endParaRPr lang="en-US" sz="1600" dirty="0"/>
          </a:p>
        </p:txBody>
      </p:sp>
      <p:pic>
        <p:nvPicPr>
          <p:cNvPr id="14" name="Graphic 13" descr="Microscope outline">
            <a:extLst>
              <a:ext uri="{FF2B5EF4-FFF2-40B4-BE49-F238E27FC236}">
                <a16:creationId xmlns:a16="http://schemas.microsoft.com/office/drawing/2014/main" id="{D059C2C3-2168-4CC5-A6E6-6F6315D5A5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3507" y="4538101"/>
            <a:ext cx="914400" cy="914400"/>
          </a:xfrm>
          <a:prstGeom prst="rect">
            <a:avLst/>
          </a:prstGeom>
        </p:spPr>
      </p:pic>
      <p:sp>
        <p:nvSpPr>
          <p:cNvPr id="17" name="TextBox 16">
            <a:extLst>
              <a:ext uri="{FF2B5EF4-FFF2-40B4-BE49-F238E27FC236}">
                <a16:creationId xmlns:a16="http://schemas.microsoft.com/office/drawing/2014/main" id="{F6128A63-3347-4520-BBEE-B01C5482C063}"/>
              </a:ext>
            </a:extLst>
          </p:cNvPr>
          <p:cNvSpPr txBox="1"/>
          <p:nvPr/>
        </p:nvSpPr>
        <p:spPr>
          <a:xfrm>
            <a:off x="4239008" y="4580522"/>
            <a:ext cx="4111441" cy="829559"/>
          </a:xfrm>
          <a:prstGeom prst="rect">
            <a:avLst/>
          </a:prstGeom>
          <a:noFill/>
        </p:spPr>
        <p:txBody>
          <a:bodyPr wrap="square" lIns="108000" tIns="46800" rIns="108000" bIns="46800" rtlCol="0">
            <a:noAutofit/>
          </a:bodyPr>
          <a:lstStyle/>
          <a:p>
            <a:r>
              <a:rPr lang="de-DE" sz="1600" dirty="0"/>
              <a:t>Analyse </a:t>
            </a:r>
            <a:r>
              <a:rPr lang="de-DE" sz="1600" dirty="0" err="1"/>
              <a:t>the</a:t>
            </a:r>
            <a:r>
              <a:rPr lang="de-DE" sz="1600" dirty="0"/>
              <a:t> </a:t>
            </a:r>
            <a:r>
              <a:rPr lang="de-DE" sz="1600" dirty="0" err="1"/>
              <a:t>information</a:t>
            </a:r>
            <a:r>
              <a:rPr lang="de-DE" sz="1600" dirty="0"/>
              <a:t> and </a:t>
            </a:r>
            <a:r>
              <a:rPr lang="de-DE" sz="1600" dirty="0" err="1"/>
              <a:t>look</a:t>
            </a:r>
            <a:r>
              <a:rPr lang="de-DE" sz="1600" dirty="0"/>
              <a:t> </a:t>
            </a:r>
            <a:r>
              <a:rPr lang="de-DE" sz="1600" dirty="0" err="1"/>
              <a:t>for</a:t>
            </a:r>
            <a:r>
              <a:rPr lang="de-DE" sz="1600" dirty="0"/>
              <a:t> </a:t>
            </a:r>
            <a:r>
              <a:rPr lang="de-DE" sz="1600" dirty="0" err="1"/>
              <a:t>early</a:t>
            </a:r>
            <a:r>
              <a:rPr lang="de-DE" sz="1600" dirty="0"/>
              <a:t> </a:t>
            </a:r>
            <a:r>
              <a:rPr lang="de-DE" sz="1600" dirty="0" err="1"/>
              <a:t>stages</a:t>
            </a:r>
            <a:r>
              <a:rPr lang="de-DE" sz="1600" dirty="0"/>
              <a:t> </a:t>
            </a:r>
            <a:r>
              <a:rPr lang="de-DE" sz="1600" dirty="0" err="1"/>
              <a:t>of</a:t>
            </a:r>
            <a:r>
              <a:rPr lang="de-DE" sz="1600" dirty="0"/>
              <a:t> </a:t>
            </a:r>
            <a:r>
              <a:rPr lang="de-DE" sz="1600" dirty="0" err="1"/>
              <a:t>crisis</a:t>
            </a:r>
            <a:r>
              <a:rPr lang="de-DE" sz="1600" dirty="0"/>
              <a:t> </a:t>
            </a:r>
            <a:r>
              <a:rPr lang="de-DE" sz="1600" dirty="0" err="1"/>
              <a:t>or</a:t>
            </a:r>
            <a:r>
              <a:rPr lang="de-DE" sz="1600" dirty="0"/>
              <a:t> possible </a:t>
            </a:r>
            <a:r>
              <a:rPr lang="de-DE" sz="1600" dirty="0" err="1"/>
              <a:t>improvement</a:t>
            </a:r>
            <a:r>
              <a:rPr lang="de-DE" sz="1600" dirty="0"/>
              <a:t> / </a:t>
            </a:r>
            <a:r>
              <a:rPr lang="de-DE" sz="1600" dirty="0" err="1"/>
              <a:t>adjustments</a:t>
            </a:r>
            <a:endParaRPr lang="en-US" sz="1600" dirty="0"/>
          </a:p>
        </p:txBody>
      </p:sp>
      <p:sp>
        <p:nvSpPr>
          <p:cNvPr id="19" name="TextBox 18">
            <a:extLst>
              <a:ext uri="{FF2B5EF4-FFF2-40B4-BE49-F238E27FC236}">
                <a16:creationId xmlns:a16="http://schemas.microsoft.com/office/drawing/2014/main" id="{F411423E-8AC3-4B7D-8E93-001896A7E8A1}"/>
              </a:ext>
            </a:extLst>
          </p:cNvPr>
          <p:cNvSpPr txBox="1"/>
          <p:nvPr/>
        </p:nvSpPr>
        <p:spPr>
          <a:xfrm>
            <a:off x="3253507" y="5678385"/>
            <a:ext cx="5096942" cy="829559"/>
          </a:xfrm>
          <a:prstGeom prst="rect">
            <a:avLst/>
          </a:prstGeom>
          <a:noFill/>
        </p:spPr>
        <p:txBody>
          <a:bodyPr wrap="square" lIns="108000" tIns="46800" rIns="108000" bIns="46800" rtlCol="0">
            <a:noAutofit/>
          </a:bodyPr>
          <a:lstStyle/>
          <a:p>
            <a:r>
              <a:rPr lang="de-DE" sz="1600" dirty="0">
                <a:sym typeface="Wingdings" panose="05000000000000000000" pitchFamily="2" charset="2"/>
              </a:rPr>
              <a:t> </a:t>
            </a:r>
            <a:r>
              <a:rPr lang="de-DE" sz="1600" dirty="0" err="1">
                <a:sym typeface="Wingdings" panose="05000000000000000000" pitchFamily="2" charset="2"/>
              </a:rPr>
              <a:t>Don‘t</a:t>
            </a:r>
            <a:r>
              <a:rPr lang="de-DE" sz="1600" dirty="0">
                <a:sym typeface="Wingdings" panose="05000000000000000000" pitchFamily="2" charset="2"/>
              </a:rPr>
              <a:t> </a:t>
            </a:r>
            <a:r>
              <a:rPr lang="de-DE" sz="1600" dirty="0" err="1">
                <a:sym typeface="Wingdings" panose="05000000000000000000" pitchFamily="2" charset="2"/>
              </a:rPr>
              <a:t>make</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customer</a:t>
            </a:r>
            <a:r>
              <a:rPr lang="de-DE" sz="1600" dirty="0">
                <a:sym typeface="Wingdings" panose="05000000000000000000" pitchFamily="2" charset="2"/>
              </a:rPr>
              <a:t> </a:t>
            </a:r>
            <a:r>
              <a:rPr lang="de-DE" sz="1600" dirty="0" err="1">
                <a:sym typeface="Wingdings" panose="05000000000000000000" pitchFamily="2" charset="2"/>
              </a:rPr>
              <a:t>feel</a:t>
            </a:r>
            <a:r>
              <a:rPr lang="de-DE" sz="1600" dirty="0">
                <a:sym typeface="Wingdings" panose="05000000000000000000" pitchFamily="2" charset="2"/>
              </a:rPr>
              <a:t> </a:t>
            </a:r>
            <a:r>
              <a:rPr lang="de-DE" sz="1600" dirty="0" err="1">
                <a:sym typeface="Wingdings" panose="05000000000000000000" pitchFamily="2" charset="2"/>
              </a:rPr>
              <a:t>overwatched</a:t>
            </a:r>
            <a:r>
              <a:rPr lang="de-DE" sz="1600" dirty="0">
                <a:sym typeface="Wingdings" panose="05000000000000000000" pitchFamily="2" charset="2"/>
              </a:rPr>
              <a:t>. </a:t>
            </a:r>
            <a:r>
              <a:rPr lang="de-DE" sz="1600" dirty="0" err="1">
                <a:sym typeface="Wingdings" panose="05000000000000000000" pitchFamily="2" charset="2"/>
              </a:rPr>
              <a:t>Explain</a:t>
            </a:r>
            <a:r>
              <a:rPr lang="de-DE" sz="1600" dirty="0">
                <a:sym typeface="Wingdings" panose="05000000000000000000" pitchFamily="2" charset="2"/>
              </a:rPr>
              <a:t> </a:t>
            </a:r>
            <a:r>
              <a:rPr lang="de-DE" sz="1600" dirty="0" err="1">
                <a:sym typeface="Wingdings" panose="05000000000000000000" pitchFamily="2" charset="2"/>
              </a:rPr>
              <a:t>him</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benefits</a:t>
            </a:r>
            <a:r>
              <a:rPr lang="de-DE" sz="1600" dirty="0">
                <a:sym typeface="Wingdings" panose="05000000000000000000" pitchFamily="2" charset="2"/>
              </a:rPr>
              <a:t> </a:t>
            </a:r>
            <a:r>
              <a:rPr lang="de-DE" sz="1600" dirty="0" err="1">
                <a:sym typeface="Wingdings" panose="05000000000000000000" pitchFamily="2" charset="2"/>
              </a:rPr>
              <a:t>of</a:t>
            </a:r>
            <a:r>
              <a:rPr lang="de-DE" sz="1600" dirty="0">
                <a:sym typeface="Wingdings" panose="05000000000000000000" pitchFamily="2" charset="2"/>
              </a:rPr>
              <a:t> </a:t>
            </a:r>
            <a:r>
              <a:rPr lang="de-DE" sz="1600" dirty="0" err="1">
                <a:sym typeface="Wingdings" panose="05000000000000000000" pitchFamily="2" charset="2"/>
              </a:rPr>
              <a:t>your</a:t>
            </a:r>
            <a:r>
              <a:rPr lang="de-DE" sz="1600" dirty="0">
                <a:sym typeface="Wingdings" panose="05000000000000000000" pitchFamily="2" charset="2"/>
              </a:rPr>
              <a:t> support and </a:t>
            </a:r>
            <a:r>
              <a:rPr lang="de-DE" sz="1600" dirty="0" err="1">
                <a:sym typeface="Wingdings" panose="05000000000000000000" pitchFamily="2" charset="2"/>
              </a:rPr>
              <a:t>they</a:t>
            </a:r>
            <a:r>
              <a:rPr lang="de-DE" sz="1600" dirty="0">
                <a:sym typeface="Wingdings" panose="05000000000000000000" pitchFamily="2" charset="2"/>
              </a:rPr>
              <a:t> will </a:t>
            </a:r>
            <a:r>
              <a:rPr lang="de-DE" sz="1600" dirty="0" err="1">
                <a:sym typeface="Wingdings" panose="05000000000000000000" pitchFamily="2" charset="2"/>
              </a:rPr>
              <a:t>value</a:t>
            </a:r>
            <a:r>
              <a:rPr lang="de-DE" sz="1600" dirty="0">
                <a:sym typeface="Wingdings" panose="05000000000000000000" pitchFamily="2" charset="2"/>
              </a:rPr>
              <a:t> </a:t>
            </a:r>
            <a:r>
              <a:rPr lang="de-DE" sz="1600" dirty="0" err="1">
                <a:sym typeface="Wingdings" panose="05000000000000000000" pitchFamily="2" charset="2"/>
              </a:rPr>
              <a:t>it</a:t>
            </a:r>
            <a:endParaRPr lang="en-US" sz="1600" dirty="0"/>
          </a:p>
        </p:txBody>
      </p:sp>
    </p:spTree>
    <p:extLst>
      <p:ext uri="{BB962C8B-B14F-4D97-AF65-F5344CB8AC3E}">
        <p14:creationId xmlns:p14="http://schemas.microsoft.com/office/powerpoint/2010/main" val="44560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39901" cy="5940425"/>
          </a:xfrm>
        </p:spPr>
        <p:txBody>
          <a:bodyPr/>
          <a:lstStyle/>
          <a:p>
            <a:r>
              <a:rPr lang="de-DE" dirty="0"/>
              <a:t>Module 6</a:t>
            </a:r>
            <a:br>
              <a:rPr lang="de-DE" dirty="0"/>
            </a:br>
            <a:r>
              <a:rPr lang="en-US" sz="3200" dirty="0">
                <a:solidFill>
                  <a:schemeClr val="tx1"/>
                </a:solidFill>
              </a:rPr>
              <a:t>Aftersales</a:t>
            </a:r>
            <a:endParaRPr lang="de-DE" dirty="0">
              <a:solidFill>
                <a:srgbClr val="00000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142</a:t>
            </a:fld>
            <a:endParaRPr lang="de-DE"/>
          </a:p>
        </p:txBody>
      </p:sp>
      <p:sp>
        <p:nvSpPr>
          <p:cNvPr id="6" name="TextBox 5">
            <a:extLst>
              <a:ext uri="{FF2B5EF4-FFF2-40B4-BE49-F238E27FC236}">
                <a16:creationId xmlns:a16="http://schemas.microsoft.com/office/drawing/2014/main" id="{DA8758F3-C6C4-45D9-8871-9EEA87C1B483}"/>
              </a:ext>
            </a:extLst>
          </p:cNvPr>
          <p:cNvSpPr txBox="1"/>
          <p:nvPr/>
        </p:nvSpPr>
        <p:spPr>
          <a:xfrm>
            <a:off x="3916550" y="368300"/>
            <a:ext cx="4756355" cy="442259"/>
          </a:xfrm>
          <a:prstGeom prst="rect">
            <a:avLst/>
          </a:prstGeom>
          <a:noFill/>
        </p:spPr>
        <p:txBody>
          <a:bodyPr wrap="none" lIns="108000" tIns="46800" rIns="108000" bIns="46800" rtlCol="0">
            <a:noAutofit/>
          </a:bodyPr>
          <a:lstStyle/>
          <a:p>
            <a:r>
              <a:rPr lang="de-DE" sz="2400" dirty="0"/>
              <a:t>Additional Business </a:t>
            </a:r>
            <a:r>
              <a:rPr lang="de-DE" sz="2400" dirty="0" err="1"/>
              <a:t>opportunities</a:t>
            </a:r>
            <a:endParaRPr lang="en-US" sz="2400" dirty="0"/>
          </a:p>
        </p:txBody>
      </p:sp>
      <p:sp>
        <p:nvSpPr>
          <p:cNvPr id="5" name="TextBox 4">
            <a:extLst>
              <a:ext uri="{FF2B5EF4-FFF2-40B4-BE49-F238E27FC236}">
                <a16:creationId xmlns:a16="http://schemas.microsoft.com/office/drawing/2014/main" id="{EF76A026-B1F7-453C-9046-851F820981DB}"/>
              </a:ext>
            </a:extLst>
          </p:cNvPr>
          <p:cNvSpPr txBox="1"/>
          <p:nvPr/>
        </p:nvSpPr>
        <p:spPr>
          <a:xfrm>
            <a:off x="3239899" y="1112362"/>
            <a:ext cx="5433005" cy="5449239"/>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a:t> </a:t>
            </a:r>
            <a:r>
              <a:rPr lang="de-DE" sz="1600" dirty="0" err="1"/>
              <a:t>We</a:t>
            </a:r>
            <a:r>
              <a:rPr lang="de-DE" sz="1600" dirty="0"/>
              <a:t> </a:t>
            </a:r>
            <a:r>
              <a:rPr lang="de-DE" sz="1600" dirty="0" err="1"/>
              <a:t>invested</a:t>
            </a:r>
            <a:r>
              <a:rPr lang="de-DE" sz="1600" dirty="0"/>
              <a:t> a </a:t>
            </a:r>
            <a:r>
              <a:rPr lang="de-DE" sz="1600" dirty="0" err="1"/>
              <a:t>lot</a:t>
            </a:r>
            <a:r>
              <a:rPr lang="de-DE" sz="1600" dirty="0"/>
              <a:t> </a:t>
            </a:r>
            <a:r>
              <a:rPr lang="de-DE" sz="1600" dirty="0" err="1"/>
              <a:t>of</a:t>
            </a:r>
            <a:r>
              <a:rPr lang="de-DE" sz="1600" dirty="0"/>
              <a:t> </a:t>
            </a:r>
            <a:r>
              <a:rPr lang="de-DE" sz="1600" dirty="0" err="1"/>
              <a:t>work</a:t>
            </a:r>
            <a:r>
              <a:rPr lang="de-DE" sz="1600" dirty="0"/>
              <a:t> </a:t>
            </a:r>
            <a:r>
              <a:rPr lang="de-DE" sz="1600" dirty="0" err="1"/>
              <a:t>into</a:t>
            </a:r>
            <a:r>
              <a:rPr lang="de-DE" sz="1600" dirty="0"/>
              <a:t> </a:t>
            </a:r>
            <a:r>
              <a:rPr lang="de-DE" sz="1600" dirty="0" err="1"/>
              <a:t>our</a:t>
            </a:r>
            <a:r>
              <a:rPr lang="de-DE" sz="1600" dirty="0"/>
              <a:t> </a:t>
            </a:r>
            <a:r>
              <a:rPr lang="de-DE" sz="1600" dirty="0" err="1"/>
              <a:t>customer</a:t>
            </a:r>
            <a:r>
              <a:rPr lang="de-DE" sz="1600" dirty="0"/>
              <a:t> and </a:t>
            </a:r>
            <a:r>
              <a:rPr lang="de-DE" sz="1600" dirty="0" err="1"/>
              <a:t>the</a:t>
            </a:r>
            <a:r>
              <a:rPr lang="de-DE" sz="1600" dirty="0"/>
              <a:t> </a:t>
            </a:r>
            <a:r>
              <a:rPr lang="de-DE" sz="1600" dirty="0" err="1"/>
              <a:t>loan</a:t>
            </a:r>
            <a:r>
              <a:rPr lang="de-DE" sz="1600" dirty="0"/>
              <a:t> </a:t>
            </a:r>
            <a:r>
              <a:rPr lang="de-DE" sz="1600" dirty="0" err="1"/>
              <a:t>application</a:t>
            </a:r>
            <a:endParaRPr lang="de-DE" sz="1600" dirty="0"/>
          </a:p>
          <a:p>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Your</a:t>
            </a:r>
            <a:r>
              <a:rPr lang="de-DE" sz="1600" dirty="0">
                <a:sym typeface="Wingdings" panose="05000000000000000000" pitchFamily="2" charset="2"/>
              </a:rPr>
              <a:t> </a:t>
            </a:r>
            <a:r>
              <a:rPr lang="de-DE" sz="1600" dirty="0" err="1">
                <a:sym typeface="Wingdings" panose="05000000000000000000" pitchFamily="2" charset="2"/>
              </a:rPr>
              <a:t>customers</a:t>
            </a:r>
            <a:r>
              <a:rPr lang="de-DE" sz="1600" dirty="0">
                <a:sym typeface="Wingdings" panose="05000000000000000000" pitchFamily="2" charset="2"/>
              </a:rPr>
              <a:t> </a:t>
            </a:r>
            <a:r>
              <a:rPr lang="de-DE" sz="1600" dirty="0" err="1">
                <a:sym typeface="Wingdings" panose="05000000000000000000" pitchFamily="2" charset="2"/>
              </a:rPr>
              <a:t>value</a:t>
            </a:r>
            <a:r>
              <a:rPr lang="de-DE" sz="1600" dirty="0">
                <a:sym typeface="Wingdings" panose="05000000000000000000" pitchFamily="2" charset="2"/>
              </a:rPr>
              <a:t> </a:t>
            </a:r>
            <a:r>
              <a:rPr lang="de-DE" sz="1600" dirty="0" err="1">
                <a:sym typeface="Wingdings" panose="05000000000000000000" pitchFamily="2" charset="2"/>
              </a:rPr>
              <a:t>that</a:t>
            </a:r>
            <a:r>
              <a:rPr lang="de-DE" sz="1600" dirty="0">
                <a:sym typeface="Wingdings" panose="05000000000000000000" pitchFamily="2" charset="2"/>
              </a:rPr>
              <a:t> !</a:t>
            </a:r>
          </a:p>
          <a:p>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r>
              <a:rPr lang="de-DE" sz="1600" dirty="0">
                <a:sym typeface="Wingdings" panose="05000000000000000000" pitchFamily="2" charset="2"/>
              </a:rPr>
              <a:t>Profit </a:t>
            </a:r>
            <a:r>
              <a:rPr lang="de-DE" sz="1600" dirty="0" err="1">
                <a:sym typeface="Wingdings" panose="05000000000000000000" pitchFamily="2" charset="2"/>
              </a:rPr>
              <a:t>possibilities</a:t>
            </a:r>
            <a:r>
              <a:rPr lang="de-DE" sz="1600" dirty="0">
                <a:sym typeface="Wingdings" panose="05000000000000000000" pitchFamily="2" charset="2"/>
              </a:rPr>
              <a:t>:</a:t>
            </a:r>
          </a:p>
          <a:p>
            <a:endParaRPr lang="de-DE" sz="1600" dirty="0">
              <a:sym typeface="Wingdings" panose="05000000000000000000" pitchFamily="2" charset="2"/>
            </a:endParaRPr>
          </a:p>
          <a:p>
            <a:r>
              <a:rPr lang="de-DE" sz="1600" dirty="0" err="1">
                <a:sym typeface="Wingdings" panose="05000000000000000000" pitchFamily="2" charset="2"/>
              </a:rPr>
              <a:t>We</a:t>
            </a:r>
            <a:r>
              <a:rPr lang="de-DE" sz="1600" dirty="0">
                <a:sym typeface="Wingdings" panose="05000000000000000000" pitchFamily="2" charset="2"/>
              </a:rPr>
              <a:t> </a:t>
            </a:r>
            <a:r>
              <a:rPr lang="de-DE" sz="1600" dirty="0" err="1">
                <a:sym typeface="Wingdings" panose="05000000000000000000" pitchFamily="2" charset="2"/>
              </a:rPr>
              <a:t>want</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create</a:t>
            </a:r>
            <a:r>
              <a:rPr lang="de-DE" sz="1600" dirty="0">
                <a:sym typeface="Wingdings" panose="05000000000000000000" pitchFamily="2" charset="2"/>
              </a:rPr>
              <a:t> additional </a:t>
            </a:r>
            <a:r>
              <a:rPr lang="de-DE" sz="1600" dirty="0" err="1">
                <a:sym typeface="Wingdings" panose="05000000000000000000" pitchFamily="2" charset="2"/>
              </a:rPr>
              <a:t>business</a:t>
            </a:r>
            <a:endParaRPr lang="de-DE" sz="1600" dirty="0">
              <a:sym typeface="Wingdings" panose="05000000000000000000" pitchFamily="2" charset="2"/>
            </a:endParaRPr>
          </a:p>
          <a:p>
            <a:pPr marL="285750" indent="-285750">
              <a:buFont typeface="Arial" panose="020B0604020202020204" pitchFamily="34" charset="0"/>
              <a:buChar char="•"/>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a:sym typeface="Wingdings" panose="05000000000000000000" pitchFamily="2" charset="2"/>
              </a:rPr>
              <a:t>Cross-Selling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our</a:t>
            </a:r>
            <a:r>
              <a:rPr lang="de-DE" sz="1600" dirty="0">
                <a:sym typeface="Wingdings" panose="05000000000000000000" pitchFamily="2" charset="2"/>
              </a:rPr>
              <a:t> </a:t>
            </a:r>
            <a:r>
              <a:rPr lang="de-DE" sz="1600" dirty="0" err="1">
                <a:sym typeface="Wingdings" panose="05000000000000000000" pitchFamily="2" charset="2"/>
              </a:rPr>
              <a:t>existing</a:t>
            </a:r>
            <a:r>
              <a:rPr lang="de-DE" sz="1600" dirty="0">
                <a:sym typeface="Wingdings" panose="05000000000000000000" pitchFamily="2" charset="2"/>
              </a:rPr>
              <a:t> </a:t>
            </a:r>
            <a:r>
              <a:rPr lang="de-DE" sz="1600" dirty="0" err="1">
                <a:sym typeface="Wingdings" panose="05000000000000000000" pitchFamily="2" charset="2"/>
              </a:rPr>
              <a:t>customer</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r>
              <a:rPr lang="de-DE" sz="1600" dirty="0" err="1">
                <a:sym typeface="Wingdings" panose="05000000000000000000" pitchFamily="2" charset="2"/>
              </a:rPr>
              <a:t>Remember</a:t>
            </a:r>
            <a:r>
              <a:rPr lang="de-DE" sz="1600" dirty="0">
                <a:sym typeface="Wingdings" panose="05000000000000000000" pitchFamily="2" charset="2"/>
              </a:rPr>
              <a:t>: Every </a:t>
            </a:r>
            <a:r>
              <a:rPr lang="de-DE" sz="1600" dirty="0" err="1">
                <a:sym typeface="Wingdings" panose="05000000000000000000" pitchFamily="2" charset="2"/>
              </a:rPr>
              <a:t>business</a:t>
            </a:r>
            <a:r>
              <a:rPr lang="de-DE" sz="1600" dirty="0">
                <a:sym typeface="Wingdings" panose="05000000000000000000" pitchFamily="2" charset="2"/>
              </a:rPr>
              <a:t> </a:t>
            </a:r>
            <a:r>
              <a:rPr lang="de-DE" sz="1600" dirty="0" err="1">
                <a:sym typeface="Wingdings" panose="05000000000000000000" pitchFamily="2" charset="2"/>
              </a:rPr>
              <a:t>has</a:t>
            </a:r>
            <a:r>
              <a:rPr lang="de-DE" sz="1600" dirty="0">
                <a:sym typeface="Wingdings" panose="05000000000000000000" pitchFamily="2" charset="2"/>
              </a:rPr>
              <a:t> an </a:t>
            </a:r>
            <a:r>
              <a:rPr lang="de-DE" sz="1600" dirty="0" err="1">
                <a:sym typeface="Wingdings" panose="05000000000000000000" pitchFamily="2" charset="2"/>
              </a:rPr>
              <a:t>owner</a:t>
            </a:r>
            <a:r>
              <a:rPr lang="de-DE" sz="1600" dirty="0">
                <a:sym typeface="Wingdings" panose="05000000000000000000" pitchFamily="2" charset="2"/>
              </a:rPr>
              <a:t> and a private </a:t>
            </a:r>
            <a:r>
              <a:rPr lang="de-DE" sz="1600" dirty="0" err="1">
                <a:sym typeface="Wingdings" panose="05000000000000000000" pitchFamily="2" charset="2"/>
              </a:rPr>
              <a:t>person</a:t>
            </a:r>
            <a:r>
              <a:rPr lang="de-DE" sz="1600" dirty="0">
                <a:sym typeface="Wingdings" panose="05000000000000000000" pitchFamily="2" charset="2"/>
              </a:rPr>
              <a:t> </a:t>
            </a:r>
            <a:r>
              <a:rPr lang="de-DE" sz="1600" dirty="0" err="1">
                <a:sym typeface="Wingdings" panose="05000000000000000000" pitchFamily="2" charset="2"/>
              </a:rPr>
              <a:t>behind</a:t>
            </a:r>
            <a:r>
              <a:rPr lang="de-DE" sz="1600" dirty="0">
                <a:sym typeface="Wingdings" panose="05000000000000000000" pitchFamily="2" charset="2"/>
              </a:rPr>
              <a:t> </a:t>
            </a:r>
            <a:r>
              <a:rPr lang="de-DE" sz="1600" dirty="0" err="1">
                <a:sym typeface="Wingdings" panose="05000000000000000000" pitchFamily="2" charset="2"/>
              </a:rPr>
              <a:t>it!</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Referral</a:t>
            </a:r>
            <a:r>
              <a:rPr lang="de-DE" sz="1600" dirty="0">
                <a:sym typeface="Wingdings" panose="05000000000000000000" pitchFamily="2" charset="2"/>
              </a:rPr>
              <a:t> </a:t>
            </a:r>
            <a:r>
              <a:rPr lang="de-DE" sz="1600" dirty="0" err="1">
                <a:sym typeface="Wingdings" panose="05000000000000000000" pitchFamily="2" charset="2"/>
              </a:rPr>
              <a:t>business</a:t>
            </a:r>
            <a:endParaRPr lang="de-DE" sz="1600" dirty="0">
              <a:sym typeface="Wingdings" panose="05000000000000000000" pitchFamily="2" charset="2"/>
            </a:endParaRPr>
          </a:p>
          <a:p>
            <a:r>
              <a:rPr lang="de-DE" sz="1600" dirty="0" err="1">
                <a:sym typeface="Wingdings" panose="05000000000000000000" pitchFamily="2" charset="2"/>
              </a:rPr>
              <a:t>No</a:t>
            </a:r>
            <a:r>
              <a:rPr lang="de-DE" sz="1600" dirty="0">
                <a:sym typeface="Wingdings" panose="05000000000000000000" pitchFamily="2" charset="2"/>
              </a:rPr>
              <a:t> Marketing in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world</a:t>
            </a:r>
            <a:r>
              <a:rPr lang="de-DE" sz="1600" dirty="0">
                <a:sym typeface="Wingdings" panose="05000000000000000000" pitchFamily="2" charset="2"/>
              </a:rPr>
              <a:t> </a:t>
            </a:r>
            <a:r>
              <a:rPr lang="de-DE" sz="1600" dirty="0" err="1">
                <a:sym typeface="Wingdings" panose="05000000000000000000" pitchFamily="2" charset="2"/>
              </a:rPr>
              <a:t>can</a:t>
            </a:r>
            <a:r>
              <a:rPr lang="de-DE" sz="1600" dirty="0">
                <a:sym typeface="Wingdings" panose="05000000000000000000" pitchFamily="2" charset="2"/>
              </a:rPr>
              <a:t> </a:t>
            </a:r>
            <a:r>
              <a:rPr lang="de-DE" sz="1600" dirty="0" err="1">
                <a:sym typeface="Wingdings" panose="05000000000000000000" pitchFamily="2" charset="2"/>
              </a:rPr>
              <a:t>beat</a:t>
            </a:r>
            <a:r>
              <a:rPr lang="de-DE" sz="1600" dirty="0">
                <a:sym typeface="Wingdings" panose="05000000000000000000" pitchFamily="2" charset="2"/>
              </a:rPr>
              <a:t> a </a:t>
            </a:r>
            <a:r>
              <a:rPr lang="de-DE" sz="1600" dirty="0" err="1">
                <a:sym typeface="Wingdings" panose="05000000000000000000" pitchFamily="2" charset="2"/>
              </a:rPr>
              <a:t>satisfied</a:t>
            </a:r>
            <a:r>
              <a:rPr lang="de-DE" sz="1600" dirty="0">
                <a:sym typeface="Wingdings" panose="05000000000000000000" pitchFamily="2" charset="2"/>
              </a:rPr>
              <a:t> </a:t>
            </a:r>
            <a:r>
              <a:rPr lang="de-DE" sz="1600" dirty="0" err="1">
                <a:sym typeface="Wingdings" panose="05000000000000000000" pitchFamily="2" charset="2"/>
              </a:rPr>
              <a:t>customers</a:t>
            </a:r>
            <a:r>
              <a:rPr lang="de-DE" sz="1600" dirty="0">
                <a:sym typeface="Wingdings" panose="05000000000000000000" pitchFamily="2" charset="2"/>
              </a:rPr>
              <a:t> </a:t>
            </a:r>
            <a:r>
              <a:rPr lang="de-DE" sz="1600" dirty="0" err="1">
                <a:sym typeface="Wingdings" panose="05000000000000000000" pitchFamily="2" charset="2"/>
              </a:rPr>
              <a:t>recommendation</a:t>
            </a:r>
            <a:r>
              <a:rPr lang="de-DE" sz="1600" dirty="0">
                <a:sym typeface="Wingdings" panose="05000000000000000000" pitchFamily="2" charset="2"/>
              </a:rPr>
              <a:t>!</a:t>
            </a: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endParaRPr lang="de-DE" sz="1600" dirty="0">
              <a:sym typeface="Wingdings" panose="05000000000000000000" pitchFamily="2" charset="2"/>
            </a:endParaRPr>
          </a:p>
          <a:p>
            <a:endParaRPr lang="de-DE" sz="1600" dirty="0">
              <a:sym typeface="Wingdings" panose="05000000000000000000" pitchFamily="2" charset="2"/>
            </a:endParaRPr>
          </a:p>
          <a:p>
            <a:endParaRPr lang="en-US" sz="1600" dirty="0"/>
          </a:p>
        </p:txBody>
      </p:sp>
    </p:spTree>
    <p:extLst>
      <p:ext uri="{BB962C8B-B14F-4D97-AF65-F5344CB8AC3E}">
        <p14:creationId xmlns:p14="http://schemas.microsoft.com/office/powerpoint/2010/main" val="41633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368300"/>
            <a:ext cx="3327662" cy="5940425"/>
          </a:xfrm>
        </p:spPr>
        <p:txBody>
          <a:bodyPr/>
          <a:lstStyle/>
          <a:p>
            <a:r>
              <a:rPr lang="de-DE" dirty="0"/>
              <a:t>Module 6</a:t>
            </a:r>
            <a:br>
              <a:rPr lang="de-DE" dirty="0"/>
            </a:br>
            <a:r>
              <a:rPr lang="en-US" sz="3200" dirty="0">
                <a:solidFill>
                  <a:schemeClr val="tx1"/>
                </a:solidFill>
              </a:rPr>
              <a:t>Aftersales</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143</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sz="1600" dirty="0" err="1"/>
              <a:t>Conclusion</a:t>
            </a:r>
            <a:r>
              <a:rPr lang="de-DE" sz="1600" dirty="0"/>
              <a:t> </a:t>
            </a:r>
            <a:r>
              <a:rPr lang="de-DE" sz="1600" dirty="0" err="1"/>
              <a:t>of</a:t>
            </a:r>
            <a:r>
              <a:rPr lang="de-DE" sz="1600" dirty="0"/>
              <a:t> Module 6</a:t>
            </a:r>
          </a:p>
          <a:p>
            <a:endParaRPr lang="en-US" sz="1600" dirty="0"/>
          </a:p>
        </p:txBody>
      </p:sp>
    </p:spTree>
    <p:extLst>
      <p:ext uri="{BB962C8B-B14F-4D97-AF65-F5344CB8AC3E}">
        <p14:creationId xmlns:p14="http://schemas.microsoft.com/office/powerpoint/2010/main" val="31516058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100-250E-4B18-9554-A639B5844CAD}"/>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BB42B6-E13E-4163-8CA1-8796B3891FA0}"/>
              </a:ext>
            </a:extLst>
          </p:cNvPr>
          <p:cNvSpPr>
            <a:spLocks noGrp="1"/>
          </p:cNvSpPr>
          <p:nvPr>
            <p:ph type="subTitle" idx="1"/>
          </p:nvPr>
        </p:nvSpPr>
        <p:spPr/>
        <p:txBody>
          <a:bodyPr/>
          <a:lstStyle/>
          <a:p>
            <a:r>
              <a:rPr lang="en-US" dirty="0"/>
              <a:t>Contact</a:t>
            </a:r>
          </a:p>
          <a:p>
            <a:endParaRPr lang="en-US" dirty="0"/>
          </a:p>
          <a:p>
            <a:r>
              <a:rPr lang="en-US" dirty="0"/>
              <a:t>EECU Long Term Expert – Timo Bucher</a:t>
            </a:r>
          </a:p>
          <a:p>
            <a:r>
              <a:rPr lang="en-US" dirty="0">
                <a:hlinkClick r:id="rId2"/>
              </a:rPr>
              <a:t>Timo.Bucher@sparkassenstiftung.de</a:t>
            </a:r>
            <a:endParaRPr lang="en-US" dirty="0"/>
          </a:p>
          <a:p>
            <a:endParaRPr lang="en-US" dirty="0"/>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D9476C0-CF56-47A5-8285-D34C0D2D1C50}"/>
              </a:ext>
            </a:extLst>
          </p:cNvPr>
          <p:cNvPicPr>
            <a:picLocks noChangeAspect="1"/>
          </p:cNvPicPr>
          <p:nvPr/>
        </p:nvPicPr>
        <p:blipFill>
          <a:blip r:embed="rId3"/>
          <a:stretch>
            <a:fillRect/>
          </a:stretch>
        </p:blipFill>
        <p:spPr>
          <a:xfrm>
            <a:off x="2194905" y="6205669"/>
            <a:ext cx="1915456" cy="555482"/>
          </a:xfrm>
          <a:prstGeom prst="rect">
            <a:avLst/>
          </a:prstGeom>
        </p:spPr>
      </p:pic>
    </p:spTree>
    <p:extLst>
      <p:ext uri="{BB962C8B-B14F-4D97-AF65-F5344CB8AC3E}">
        <p14:creationId xmlns:p14="http://schemas.microsoft.com/office/powerpoint/2010/main" val="23496036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 </a:t>
            </a:r>
            <a:r>
              <a:rPr lang="en-US" sz="2800" dirty="0">
                <a:highlight>
                  <a:srgbClr val="FFFF00"/>
                </a:highlight>
              </a:rPr>
              <a:t>XX.XX.XXXX</a:t>
            </a:r>
            <a:endParaRPr lang="de-DE" sz="3200" dirty="0">
              <a:highlight>
                <a:srgbClr val="FFFF00"/>
              </a:highlight>
            </a:endParaRPr>
          </a:p>
        </p:txBody>
      </p:sp>
    </p:spTree>
    <p:extLst>
      <p:ext uri="{BB962C8B-B14F-4D97-AF65-F5344CB8AC3E}">
        <p14:creationId xmlns:p14="http://schemas.microsoft.com/office/powerpoint/2010/main" val="5859606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F4B30-8465-479E-8BD4-32B586EB5382}"/>
              </a:ext>
            </a:extLst>
          </p:cNvPr>
          <p:cNvSpPr>
            <a:spLocks noGrp="1"/>
          </p:cNvSpPr>
          <p:nvPr>
            <p:ph type="title"/>
          </p:nvPr>
        </p:nvSpPr>
        <p:spPr/>
        <p:txBody>
          <a:bodyPr/>
          <a:lstStyle/>
          <a:p>
            <a:r>
              <a:rPr lang="de-DE" dirty="0"/>
              <a:t>MSME Training</a:t>
            </a:r>
            <a:endParaRPr lang="en-US" dirty="0"/>
          </a:p>
        </p:txBody>
      </p:sp>
      <p:sp>
        <p:nvSpPr>
          <p:cNvPr id="4" name="Slide Number Placeholder 3">
            <a:extLst>
              <a:ext uri="{FF2B5EF4-FFF2-40B4-BE49-F238E27FC236}">
                <a16:creationId xmlns:a16="http://schemas.microsoft.com/office/drawing/2014/main" id="{67810668-77AD-4B5C-AEDA-C1ED20EFAE17}"/>
              </a:ext>
            </a:extLst>
          </p:cNvPr>
          <p:cNvSpPr>
            <a:spLocks noGrp="1"/>
          </p:cNvSpPr>
          <p:nvPr>
            <p:ph type="sldNum" sz="quarter" idx="12"/>
          </p:nvPr>
        </p:nvSpPr>
        <p:spPr/>
        <p:txBody>
          <a:bodyPr/>
          <a:lstStyle/>
          <a:p>
            <a:fld id="{84FDC53A-3975-DE4E-9A2C-B3DD4C55E4D4}" type="slidenum">
              <a:rPr lang="de-DE" smtClean="0"/>
              <a:pPr/>
              <a:t>146</a:t>
            </a:fld>
            <a:endParaRPr lang="de-DE"/>
          </a:p>
        </p:txBody>
      </p:sp>
      <p:sp>
        <p:nvSpPr>
          <p:cNvPr id="5" name="Text Placeholder 4">
            <a:extLst>
              <a:ext uri="{FF2B5EF4-FFF2-40B4-BE49-F238E27FC236}">
                <a16:creationId xmlns:a16="http://schemas.microsoft.com/office/drawing/2014/main" id="{39B4E7AC-A068-45C8-B166-261B352E9C07}"/>
              </a:ext>
            </a:extLst>
          </p:cNvPr>
          <p:cNvSpPr>
            <a:spLocks noGrp="1"/>
          </p:cNvSpPr>
          <p:nvPr>
            <p:ph type="body" sz="quarter" idx="14"/>
          </p:nvPr>
        </p:nvSpPr>
        <p:spPr/>
        <p:txBody>
          <a:bodyPr/>
          <a:lstStyle/>
          <a:p>
            <a:r>
              <a:rPr lang="de-DE" dirty="0"/>
              <a:t>Outro</a:t>
            </a:r>
            <a:endParaRPr lang="en-US" dirty="0"/>
          </a:p>
        </p:txBody>
      </p:sp>
      <p:graphicFrame>
        <p:nvGraphicFramePr>
          <p:cNvPr id="6" name="Picture Placeholder 5">
            <a:extLst>
              <a:ext uri="{FF2B5EF4-FFF2-40B4-BE49-F238E27FC236}">
                <a16:creationId xmlns:a16="http://schemas.microsoft.com/office/drawing/2014/main" id="{75638D34-7FE1-4F95-858A-EE4F5C804460}"/>
              </a:ext>
            </a:extLst>
          </p:cNvPr>
          <p:cNvGraphicFramePr>
            <a:graphicFrameLocks noGrp="1"/>
          </p:cNvGraphicFramePr>
          <p:nvPr>
            <p:ph type="pic" sz="quarter" idx="15"/>
          </p:nvPr>
        </p:nvGraphicFramePr>
        <p:xfrm>
          <a:off x="3836709" y="886119"/>
          <a:ext cx="4798244" cy="5182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A99DA7C-D6E1-4D07-B363-19ADD3C6D571}"/>
              </a:ext>
            </a:extLst>
          </p:cNvPr>
          <p:cNvSpPr txBox="1"/>
          <p:nvPr/>
        </p:nvSpPr>
        <p:spPr>
          <a:xfrm>
            <a:off x="5182385" y="678391"/>
            <a:ext cx="2106891" cy="914400"/>
          </a:xfrm>
          <a:prstGeom prst="rect">
            <a:avLst/>
          </a:prstGeom>
          <a:noFill/>
        </p:spPr>
        <p:txBody>
          <a:bodyPr wrap="none" lIns="108000" tIns="46800" rIns="108000" bIns="46800" rtlCol="0">
            <a:noAutofit/>
          </a:bodyPr>
          <a:lstStyle/>
          <a:p>
            <a:r>
              <a:rPr lang="de-DE" b="1" dirty="0"/>
              <a:t>Customer Journey</a:t>
            </a:r>
            <a:endParaRPr lang="en-US" b="1" dirty="0"/>
          </a:p>
        </p:txBody>
      </p:sp>
    </p:spTree>
    <p:extLst>
      <p:ext uri="{BB962C8B-B14F-4D97-AF65-F5344CB8AC3E}">
        <p14:creationId xmlns:p14="http://schemas.microsoft.com/office/powerpoint/2010/main" val="26183908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a:t>ECPCGC Training</a:t>
            </a:r>
          </a:p>
        </p:txBody>
      </p:sp>
      <p:sp>
        <p:nvSpPr>
          <p:cNvPr id="3" name="Content Placeholder 2">
            <a:extLst>
              <a:ext uri="{FF2B5EF4-FFF2-40B4-BE49-F238E27FC236}">
                <a16:creationId xmlns:a16="http://schemas.microsoft.com/office/drawing/2014/main" id="{ED9670B3-5967-45A7-9272-E6EE2D2F3445}"/>
              </a:ext>
            </a:extLst>
          </p:cNvPr>
          <p:cNvSpPr>
            <a:spLocks noGrp="1"/>
          </p:cNvSpPr>
          <p:nvPr>
            <p:ph sz="quarter" idx="13"/>
          </p:nvPr>
        </p:nvSpPr>
        <p:spPr/>
        <p:txBody>
          <a:bodyPr/>
          <a:lstStyle/>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a:t>Training-Content</a:t>
            </a:r>
          </a:p>
        </p:txBody>
      </p:sp>
      <p:graphicFrame>
        <p:nvGraphicFramePr>
          <p:cNvPr id="5" name="Diagram 4">
            <a:extLst>
              <a:ext uri="{FF2B5EF4-FFF2-40B4-BE49-F238E27FC236}">
                <a16:creationId xmlns:a16="http://schemas.microsoft.com/office/drawing/2014/main" id="{C4FCEC09-BA7D-4C58-93D6-DA349C2F2B45}"/>
              </a:ext>
            </a:extLst>
          </p:cNvPr>
          <p:cNvGraphicFramePr/>
          <p:nvPr/>
        </p:nvGraphicFramePr>
        <p:xfrm>
          <a:off x="3388174" y="239697"/>
          <a:ext cx="5647877" cy="612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CA6E105-8B84-432C-AF95-3299E2B097AB}"/>
              </a:ext>
            </a:extLst>
          </p:cNvPr>
          <p:cNvSpPr txBox="1"/>
          <p:nvPr/>
        </p:nvSpPr>
        <p:spPr>
          <a:xfrm>
            <a:off x="107949" y="2944014"/>
            <a:ext cx="2768416" cy="1098822"/>
          </a:xfrm>
          <a:prstGeom prst="rect">
            <a:avLst/>
          </a:prstGeom>
          <a:noFill/>
        </p:spPr>
        <p:txBody>
          <a:bodyPr wrap="none" lIns="108000" tIns="46800" rIns="108000" bIns="46800" rtlCol="0">
            <a:noAutofit/>
          </a:bodyPr>
          <a:lstStyle/>
          <a:p>
            <a:r>
              <a:rPr lang="en-US" sz="1200">
                <a:solidFill>
                  <a:schemeClr val="bg1"/>
                </a:solidFill>
              </a:rPr>
              <a:t>Customer Journey as orientation for </a:t>
            </a:r>
          </a:p>
          <a:p>
            <a:r>
              <a:rPr lang="en-US" sz="1200">
                <a:solidFill>
                  <a:schemeClr val="bg1"/>
                </a:solidFill>
              </a:rPr>
              <a:t>Training modules</a:t>
            </a:r>
          </a:p>
        </p:txBody>
      </p:sp>
    </p:spTree>
    <p:extLst>
      <p:ext uri="{BB962C8B-B14F-4D97-AF65-F5344CB8AC3E}">
        <p14:creationId xmlns:p14="http://schemas.microsoft.com/office/powerpoint/2010/main" val="23230569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a:t>ECPCGC Training</a:t>
            </a:r>
          </a:p>
        </p:txBody>
      </p:sp>
      <p:sp>
        <p:nvSpPr>
          <p:cNvPr id="3" name="Content Placeholder 2">
            <a:extLst>
              <a:ext uri="{FF2B5EF4-FFF2-40B4-BE49-F238E27FC236}">
                <a16:creationId xmlns:a16="http://schemas.microsoft.com/office/drawing/2014/main" id="{ED9670B3-5967-45A7-9272-E6EE2D2F3445}"/>
              </a:ext>
            </a:extLst>
          </p:cNvPr>
          <p:cNvSpPr>
            <a:spLocks noGrp="1"/>
          </p:cNvSpPr>
          <p:nvPr>
            <p:ph sz="quarter" idx="13"/>
          </p:nvPr>
        </p:nvSpPr>
        <p:spPr/>
        <p:txBody>
          <a:bodyPr/>
          <a:lstStyle/>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a:t>Training-Content</a:t>
            </a:r>
          </a:p>
        </p:txBody>
      </p:sp>
      <p:graphicFrame>
        <p:nvGraphicFramePr>
          <p:cNvPr id="5" name="Diagram 4">
            <a:extLst>
              <a:ext uri="{FF2B5EF4-FFF2-40B4-BE49-F238E27FC236}">
                <a16:creationId xmlns:a16="http://schemas.microsoft.com/office/drawing/2014/main" id="{C4FCEC09-BA7D-4C58-93D6-DA349C2F2B45}"/>
              </a:ext>
            </a:extLst>
          </p:cNvPr>
          <p:cNvGraphicFramePr/>
          <p:nvPr/>
        </p:nvGraphicFramePr>
        <p:xfrm>
          <a:off x="3388174" y="239697"/>
          <a:ext cx="5647877" cy="612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CA6E105-8B84-432C-AF95-3299E2B097AB}"/>
              </a:ext>
            </a:extLst>
          </p:cNvPr>
          <p:cNvSpPr txBox="1"/>
          <p:nvPr/>
        </p:nvSpPr>
        <p:spPr>
          <a:xfrm>
            <a:off x="107949" y="2944014"/>
            <a:ext cx="2768416" cy="1098822"/>
          </a:xfrm>
          <a:prstGeom prst="rect">
            <a:avLst/>
          </a:prstGeom>
          <a:noFill/>
        </p:spPr>
        <p:txBody>
          <a:bodyPr wrap="none" lIns="108000" tIns="46800" rIns="108000" bIns="46800" rtlCol="0">
            <a:noAutofit/>
          </a:bodyPr>
          <a:lstStyle/>
          <a:p>
            <a:r>
              <a:rPr lang="en-US" sz="1200">
                <a:solidFill>
                  <a:schemeClr val="bg1"/>
                </a:solidFill>
              </a:rPr>
              <a:t>Customer Journey as orientation for </a:t>
            </a:r>
          </a:p>
          <a:p>
            <a:r>
              <a:rPr lang="en-US" sz="1200">
                <a:solidFill>
                  <a:schemeClr val="bg1"/>
                </a:solidFill>
              </a:rPr>
              <a:t>Training modules</a:t>
            </a:r>
          </a:p>
        </p:txBody>
      </p:sp>
    </p:spTree>
    <p:extLst>
      <p:ext uri="{BB962C8B-B14F-4D97-AF65-F5344CB8AC3E}">
        <p14:creationId xmlns:p14="http://schemas.microsoft.com/office/powerpoint/2010/main" val="17347573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574E4-AD0E-45E3-B720-939CC115ED84}"/>
              </a:ext>
            </a:extLst>
          </p:cNvPr>
          <p:cNvSpPr>
            <a:spLocks noGrp="1"/>
          </p:cNvSpPr>
          <p:nvPr>
            <p:ph type="sldNum" sz="quarter" idx="12"/>
          </p:nvPr>
        </p:nvSpPr>
        <p:spPr/>
        <p:txBody>
          <a:bodyPr/>
          <a:lstStyle/>
          <a:p>
            <a:fld id="{84FDC53A-3975-DE4E-9A2C-B3DD4C55E4D4}" type="slidenum">
              <a:rPr lang="de-DE" smtClean="0"/>
              <a:pPr/>
              <a:t>149</a:t>
            </a:fld>
            <a:endParaRPr lang="de-DE"/>
          </a:p>
        </p:txBody>
      </p:sp>
      <p:pic>
        <p:nvPicPr>
          <p:cNvPr id="4" name="Picture 3" descr="A picture containing text, clipart&#10;&#10;Description automatically generated">
            <a:extLst>
              <a:ext uri="{FF2B5EF4-FFF2-40B4-BE49-F238E27FC236}">
                <a16:creationId xmlns:a16="http://schemas.microsoft.com/office/drawing/2014/main" id="{DFA638F5-9FAB-4A4B-95A5-B2CD3D642B78}"/>
              </a:ext>
            </a:extLst>
          </p:cNvPr>
          <p:cNvPicPr>
            <a:picLocks noChangeAspect="1"/>
          </p:cNvPicPr>
          <p:nvPr/>
        </p:nvPicPr>
        <p:blipFill>
          <a:blip r:embed="rId2"/>
          <a:stretch>
            <a:fillRect/>
          </a:stretch>
        </p:blipFill>
        <p:spPr>
          <a:xfrm>
            <a:off x="2269405" y="6317068"/>
            <a:ext cx="1689853" cy="490057"/>
          </a:xfrm>
          <a:prstGeom prst="rect">
            <a:avLst/>
          </a:prstGeom>
        </p:spPr>
      </p:pic>
      <p:sp>
        <p:nvSpPr>
          <p:cNvPr id="6" name="TextBox 5">
            <a:extLst>
              <a:ext uri="{FF2B5EF4-FFF2-40B4-BE49-F238E27FC236}">
                <a16:creationId xmlns:a16="http://schemas.microsoft.com/office/drawing/2014/main" id="{7A25ABC3-D164-4EDA-B457-9CEFB9884E7C}"/>
              </a:ext>
            </a:extLst>
          </p:cNvPr>
          <p:cNvSpPr txBox="1"/>
          <p:nvPr/>
        </p:nvSpPr>
        <p:spPr>
          <a:xfrm>
            <a:off x="1421091" y="396909"/>
            <a:ext cx="6301818" cy="490193"/>
          </a:xfrm>
          <a:prstGeom prst="rect">
            <a:avLst/>
          </a:prstGeom>
          <a:noFill/>
        </p:spPr>
        <p:txBody>
          <a:bodyPr wrap="none" lIns="108000" tIns="46800" rIns="108000" bIns="46800" rtlCol="0">
            <a:noAutofit/>
          </a:bodyPr>
          <a:lstStyle/>
          <a:p>
            <a:r>
              <a:rPr lang="de-DE" sz="2800" dirty="0" err="1"/>
              <a:t>Importance</a:t>
            </a:r>
            <a:r>
              <a:rPr lang="de-DE" sz="2800" dirty="0"/>
              <a:t> </a:t>
            </a:r>
            <a:r>
              <a:rPr lang="de-DE" sz="2800" dirty="0" err="1"/>
              <a:t>of</a:t>
            </a:r>
            <a:r>
              <a:rPr lang="de-DE" sz="2800" dirty="0"/>
              <a:t> </a:t>
            </a:r>
            <a:r>
              <a:rPr lang="de-DE" sz="2800" dirty="0" err="1"/>
              <a:t>our</a:t>
            </a:r>
            <a:r>
              <a:rPr lang="de-DE" sz="2800" dirty="0"/>
              <a:t> support</a:t>
            </a:r>
          </a:p>
        </p:txBody>
      </p:sp>
      <p:sp>
        <p:nvSpPr>
          <p:cNvPr id="7" name="Isosceles Triangle 6">
            <a:extLst>
              <a:ext uri="{FF2B5EF4-FFF2-40B4-BE49-F238E27FC236}">
                <a16:creationId xmlns:a16="http://schemas.microsoft.com/office/drawing/2014/main" id="{299C5AA4-89BB-44F9-8FB4-85F7F9D4DDBE}"/>
              </a:ext>
            </a:extLst>
          </p:cNvPr>
          <p:cNvSpPr/>
          <p:nvPr/>
        </p:nvSpPr>
        <p:spPr>
          <a:xfrm rot="10800000">
            <a:off x="6143138" y="3227710"/>
            <a:ext cx="1683245" cy="225517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6DE8B9ED-527F-4ED9-9623-B19042135F82}"/>
              </a:ext>
            </a:extLst>
          </p:cNvPr>
          <p:cNvSpPr txBox="1"/>
          <p:nvPr/>
        </p:nvSpPr>
        <p:spPr>
          <a:xfrm>
            <a:off x="166671" y="2875081"/>
            <a:ext cx="651163" cy="2096414"/>
          </a:xfrm>
          <a:prstGeom prst="rect">
            <a:avLst/>
          </a:prstGeom>
          <a:noFill/>
        </p:spPr>
        <p:txBody>
          <a:bodyPr vert="wordArtVert" wrap="none" lIns="108000" tIns="46800" rIns="108000" bIns="46800" rtlCol="0">
            <a:noAutofit/>
          </a:bodyPr>
          <a:lstStyle/>
          <a:p>
            <a:r>
              <a:rPr lang="de-DE" sz="2800" dirty="0"/>
              <a:t>MSME</a:t>
            </a:r>
            <a:endParaRPr lang="en-US" sz="1400" dirty="0"/>
          </a:p>
        </p:txBody>
      </p:sp>
      <p:sp>
        <p:nvSpPr>
          <p:cNvPr id="10" name="Isosceles Triangle 9">
            <a:extLst>
              <a:ext uri="{FF2B5EF4-FFF2-40B4-BE49-F238E27FC236}">
                <a16:creationId xmlns:a16="http://schemas.microsoft.com/office/drawing/2014/main" id="{05B84731-6479-4CC8-96F4-1766651D94FB}"/>
              </a:ext>
            </a:extLst>
          </p:cNvPr>
          <p:cNvSpPr/>
          <p:nvPr/>
        </p:nvSpPr>
        <p:spPr>
          <a:xfrm>
            <a:off x="3885707" y="3228655"/>
            <a:ext cx="1683245" cy="225517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Isosceles Triangle 10">
            <a:extLst>
              <a:ext uri="{FF2B5EF4-FFF2-40B4-BE49-F238E27FC236}">
                <a16:creationId xmlns:a16="http://schemas.microsoft.com/office/drawing/2014/main" id="{18636EE9-9364-4674-8024-AE99B9235D72}"/>
              </a:ext>
            </a:extLst>
          </p:cNvPr>
          <p:cNvSpPr/>
          <p:nvPr/>
        </p:nvSpPr>
        <p:spPr>
          <a:xfrm>
            <a:off x="1620065" y="3227710"/>
            <a:ext cx="1683245" cy="225517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A0B8B495-3A37-42E8-A5DA-3DACE12EA489}"/>
              </a:ext>
            </a:extLst>
          </p:cNvPr>
          <p:cNvSpPr txBox="1"/>
          <p:nvPr/>
        </p:nvSpPr>
        <p:spPr>
          <a:xfrm>
            <a:off x="749068" y="2781803"/>
            <a:ext cx="515318" cy="2849858"/>
          </a:xfrm>
          <a:prstGeom prst="rect">
            <a:avLst/>
          </a:prstGeom>
          <a:noFill/>
        </p:spPr>
        <p:txBody>
          <a:bodyPr vert="wordArtVert" wrap="none" lIns="108000" tIns="46800" rIns="108000" bIns="46800" rtlCol="0">
            <a:noAutofit/>
          </a:bodyPr>
          <a:lstStyle/>
          <a:p>
            <a:r>
              <a:rPr lang="de-DE" sz="1400" dirty="0"/>
              <a:t>Age</a:t>
            </a:r>
            <a:r>
              <a:rPr lang="en-US" sz="1400" dirty="0"/>
              <a:t> &amp; Growth</a:t>
            </a:r>
            <a:endParaRPr lang="de-DE" sz="1400" dirty="0"/>
          </a:p>
        </p:txBody>
      </p:sp>
      <p:sp>
        <p:nvSpPr>
          <p:cNvPr id="13" name="TextBox 12">
            <a:extLst>
              <a:ext uri="{FF2B5EF4-FFF2-40B4-BE49-F238E27FC236}">
                <a16:creationId xmlns:a16="http://schemas.microsoft.com/office/drawing/2014/main" id="{2AA7D29B-9DF9-41B6-B122-96DF24F72EDF}"/>
              </a:ext>
            </a:extLst>
          </p:cNvPr>
          <p:cNvSpPr txBox="1"/>
          <p:nvPr/>
        </p:nvSpPr>
        <p:spPr>
          <a:xfrm>
            <a:off x="2004486" y="2875081"/>
            <a:ext cx="914400" cy="297340"/>
          </a:xfrm>
          <a:prstGeom prst="rect">
            <a:avLst/>
          </a:prstGeom>
          <a:noFill/>
        </p:spPr>
        <p:txBody>
          <a:bodyPr wrap="none" lIns="108000" tIns="46800" rIns="108000" bIns="46800" rtlCol="0">
            <a:noAutofit/>
          </a:bodyPr>
          <a:lstStyle/>
          <a:p>
            <a:r>
              <a:rPr lang="de-DE" sz="1200" dirty="0" err="1"/>
              <a:t>Formality</a:t>
            </a:r>
            <a:endParaRPr lang="en-US" sz="1200" dirty="0"/>
          </a:p>
        </p:txBody>
      </p:sp>
      <p:sp>
        <p:nvSpPr>
          <p:cNvPr id="14" name="TextBox 13">
            <a:extLst>
              <a:ext uri="{FF2B5EF4-FFF2-40B4-BE49-F238E27FC236}">
                <a16:creationId xmlns:a16="http://schemas.microsoft.com/office/drawing/2014/main" id="{BEA9089C-D1D2-46C1-81F9-995E6826FDCC}"/>
              </a:ext>
            </a:extLst>
          </p:cNvPr>
          <p:cNvSpPr txBox="1"/>
          <p:nvPr/>
        </p:nvSpPr>
        <p:spPr>
          <a:xfrm>
            <a:off x="4077917" y="2875081"/>
            <a:ext cx="1298823" cy="297340"/>
          </a:xfrm>
          <a:prstGeom prst="rect">
            <a:avLst/>
          </a:prstGeom>
          <a:noFill/>
        </p:spPr>
        <p:txBody>
          <a:bodyPr wrap="none" lIns="108000" tIns="46800" rIns="108000" bIns="46800" rtlCol="0">
            <a:noAutofit/>
          </a:bodyPr>
          <a:lstStyle/>
          <a:p>
            <a:r>
              <a:rPr lang="de-DE" sz="1200" dirty="0" err="1"/>
              <a:t>Professionalism</a:t>
            </a:r>
            <a:endParaRPr lang="en-US" sz="1200" dirty="0"/>
          </a:p>
        </p:txBody>
      </p:sp>
      <p:sp>
        <p:nvSpPr>
          <p:cNvPr id="15" name="TextBox 14">
            <a:extLst>
              <a:ext uri="{FF2B5EF4-FFF2-40B4-BE49-F238E27FC236}">
                <a16:creationId xmlns:a16="http://schemas.microsoft.com/office/drawing/2014/main" id="{DC9D0CBE-DDB3-4A44-BFA9-2A74E814F7A3}"/>
              </a:ext>
            </a:extLst>
          </p:cNvPr>
          <p:cNvSpPr txBox="1"/>
          <p:nvPr/>
        </p:nvSpPr>
        <p:spPr>
          <a:xfrm>
            <a:off x="6223916" y="2875081"/>
            <a:ext cx="1476295" cy="297340"/>
          </a:xfrm>
          <a:prstGeom prst="rect">
            <a:avLst/>
          </a:prstGeom>
          <a:noFill/>
        </p:spPr>
        <p:txBody>
          <a:bodyPr wrap="none" lIns="108000" tIns="46800" rIns="108000" bIns="46800" rtlCol="0">
            <a:noAutofit/>
          </a:bodyPr>
          <a:lstStyle/>
          <a:p>
            <a:r>
              <a:rPr lang="de-DE" sz="1200" dirty="0"/>
              <a:t>Need </a:t>
            </a:r>
            <a:r>
              <a:rPr lang="de-DE" sz="1200" dirty="0" err="1"/>
              <a:t>for</a:t>
            </a:r>
            <a:r>
              <a:rPr lang="de-DE" sz="1200" dirty="0"/>
              <a:t> </a:t>
            </a:r>
            <a:r>
              <a:rPr lang="de-DE" sz="1200" dirty="0" err="1"/>
              <a:t>assistance</a:t>
            </a:r>
            <a:endParaRPr lang="en-US" sz="1200" dirty="0"/>
          </a:p>
        </p:txBody>
      </p:sp>
      <p:pic>
        <p:nvPicPr>
          <p:cNvPr id="17" name="Graphic 16" descr="Court outline">
            <a:extLst>
              <a:ext uri="{FF2B5EF4-FFF2-40B4-BE49-F238E27FC236}">
                <a16:creationId xmlns:a16="http://schemas.microsoft.com/office/drawing/2014/main" id="{EE08FA12-4570-4A8F-AE6E-6D3C22B1EE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1936" y="2383968"/>
            <a:ext cx="559500" cy="559500"/>
          </a:xfrm>
          <a:prstGeom prst="rect">
            <a:avLst/>
          </a:prstGeom>
        </p:spPr>
      </p:pic>
      <p:pic>
        <p:nvPicPr>
          <p:cNvPr id="21" name="Graphic 20" descr="Comment Heart outline">
            <a:extLst>
              <a:ext uri="{FF2B5EF4-FFF2-40B4-BE49-F238E27FC236}">
                <a16:creationId xmlns:a16="http://schemas.microsoft.com/office/drawing/2014/main" id="{572900F8-19C5-4E73-9DE2-EECABE4E18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0104" y="2311406"/>
            <a:ext cx="743919" cy="743919"/>
          </a:xfrm>
          <a:prstGeom prst="rect">
            <a:avLst/>
          </a:prstGeom>
        </p:spPr>
      </p:pic>
      <p:pic>
        <p:nvPicPr>
          <p:cNvPr id="31" name="Graphic 30" descr="Key outline">
            <a:extLst>
              <a:ext uri="{FF2B5EF4-FFF2-40B4-BE49-F238E27FC236}">
                <a16:creationId xmlns:a16="http://schemas.microsoft.com/office/drawing/2014/main" id="{D685A2E6-74B2-4C0F-B44E-691DC0E3EB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8697" y="2260570"/>
            <a:ext cx="794755" cy="794755"/>
          </a:xfrm>
          <a:prstGeom prst="rect">
            <a:avLst/>
          </a:prstGeom>
        </p:spPr>
      </p:pic>
      <p:sp>
        <p:nvSpPr>
          <p:cNvPr id="32" name="Oval 31">
            <a:extLst>
              <a:ext uri="{FF2B5EF4-FFF2-40B4-BE49-F238E27FC236}">
                <a16:creationId xmlns:a16="http://schemas.microsoft.com/office/drawing/2014/main" id="{84475D60-0BCA-430B-A5BB-25106D0EBE10}"/>
              </a:ext>
            </a:extLst>
          </p:cNvPr>
          <p:cNvSpPr/>
          <p:nvPr/>
        </p:nvSpPr>
        <p:spPr>
          <a:xfrm>
            <a:off x="5765564" y="2266272"/>
            <a:ext cx="2392997" cy="3334047"/>
          </a:xfrm>
          <a:prstGeom prst="ellipse">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 name="Arrow: Down 2">
            <a:extLst>
              <a:ext uri="{FF2B5EF4-FFF2-40B4-BE49-F238E27FC236}">
                <a16:creationId xmlns:a16="http://schemas.microsoft.com/office/drawing/2014/main" id="{3EC12343-2E95-4A26-AD87-B314BB5D3E37}"/>
              </a:ext>
            </a:extLst>
          </p:cNvPr>
          <p:cNvSpPr/>
          <p:nvPr/>
        </p:nvSpPr>
        <p:spPr>
          <a:xfrm>
            <a:off x="1251245" y="2939796"/>
            <a:ext cx="364417" cy="2543092"/>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49946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1</a:t>
            </a:r>
            <a:br>
              <a:rPr lang="de-DE" dirty="0"/>
            </a:br>
            <a:r>
              <a:rPr lang="de-DE" dirty="0">
                <a:solidFill>
                  <a:srgbClr val="00B050"/>
                </a:solidFill>
              </a:rPr>
              <a:t>Presales</a:t>
            </a: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15</a:t>
            </a:fld>
            <a:endParaRPr lang="de-DE"/>
          </a:p>
        </p:txBody>
      </p:sp>
      <p:grpSp>
        <p:nvGrpSpPr>
          <p:cNvPr id="5" name="Group 4">
            <a:extLst>
              <a:ext uri="{FF2B5EF4-FFF2-40B4-BE49-F238E27FC236}">
                <a16:creationId xmlns:a16="http://schemas.microsoft.com/office/drawing/2014/main" id="{F8D0B75F-DB3E-4270-8CC8-C4E7866F1457}"/>
              </a:ext>
            </a:extLst>
          </p:cNvPr>
          <p:cNvGrpSpPr/>
          <p:nvPr/>
        </p:nvGrpSpPr>
        <p:grpSpPr>
          <a:xfrm>
            <a:off x="3308568" y="171967"/>
            <a:ext cx="1514808" cy="2164010"/>
            <a:chOff x="0" y="4056"/>
            <a:chExt cx="1514808" cy="2164010"/>
          </a:xfrm>
        </p:grpSpPr>
        <p:sp>
          <p:nvSpPr>
            <p:cNvPr id="6" name="Arrow: Chevron 5">
              <a:extLst>
                <a:ext uri="{FF2B5EF4-FFF2-40B4-BE49-F238E27FC236}">
                  <a16:creationId xmlns:a16="http://schemas.microsoft.com/office/drawing/2014/main" id="{8CC723F2-B86F-4655-A38D-4E8FA5413AD9}"/>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Arrow: Chevron 4">
              <a:extLst>
                <a:ext uri="{FF2B5EF4-FFF2-40B4-BE49-F238E27FC236}">
                  <a16:creationId xmlns:a16="http://schemas.microsoft.com/office/drawing/2014/main" id="{9E34B837-C072-477E-99CB-1FF9EC2FB23E}"/>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sp>
        <p:nvSpPr>
          <p:cNvPr id="8" name="TextBox 7">
            <a:extLst>
              <a:ext uri="{FF2B5EF4-FFF2-40B4-BE49-F238E27FC236}">
                <a16:creationId xmlns:a16="http://schemas.microsoft.com/office/drawing/2014/main" id="{CF695925-3BA4-4A52-97CF-B353DEB8C347}"/>
              </a:ext>
            </a:extLst>
          </p:cNvPr>
          <p:cNvSpPr txBox="1"/>
          <p:nvPr/>
        </p:nvSpPr>
        <p:spPr>
          <a:xfrm>
            <a:off x="3222595" y="2514599"/>
            <a:ext cx="5549930" cy="3794126"/>
          </a:xfrm>
          <a:prstGeom prst="rect">
            <a:avLst/>
          </a:prstGeom>
          <a:noFill/>
        </p:spPr>
        <p:txBody>
          <a:bodyPr wrap="square" lIns="108000" tIns="46800" rIns="108000" bIns="46800" rtlCol="0">
            <a:noAutofit/>
          </a:bodyPr>
          <a:lstStyle/>
          <a:p>
            <a:r>
              <a:rPr lang="de-DE" sz="1400" dirty="0"/>
              <a:t>What do </a:t>
            </a:r>
            <a:r>
              <a:rPr lang="de-DE" sz="1400" dirty="0" err="1"/>
              <a:t>we</a:t>
            </a:r>
            <a:r>
              <a:rPr lang="de-DE" sz="1400" dirty="0"/>
              <a:t> </a:t>
            </a:r>
            <a:r>
              <a:rPr lang="de-DE" sz="1400" dirty="0" err="1"/>
              <a:t>know</a:t>
            </a:r>
            <a:r>
              <a:rPr lang="de-DE" sz="1400" dirty="0"/>
              <a:t> </a:t>
            </a:r>
            <a:r>
              <a:rPr lang="de-DE" sz="1400" dirty="0" err="1"/>
              <a:t>about</a:t>
            </a:r>
            <a:r>
              <a:rPr lang="de-DE" sz="1400" dirty="0"/>
              <a:t> </a:t>
            </a:r>
            <a:r>
              <a:rPr lang="de-DE" sz="1400" dirty="0" err="1"/>
              <a:t>our</a:t>
            </a:r>
            <a:r>
              <a:rPr lang="de-DE" sz="1400" dirty="0"/>
              <a:t> (</a:t>
            </a:r>
            <a:r>
              <a:rPr lang="de-DE" sz="1400" dirty="0" err="1"/>
              <a:t>new</a:t>
            </a:r>
            <a:r>
              <a:rPr lang="de-DE" sz="1400" dirty="0"/>
              <a:t>) </a:t>
            </a:r>
            <a:r>
              <a:rPr lang="de-DE" sz="1400" dirty="0" err="1"/>
              <a:t>customer</a:t>
            </a:r>
            <a:r>
              <a:rPr lang="de-DE" sz="1400" dirty="0"/>
              <a:t>?</a:t>
            </a:r>
          </a:p>
          <a:p>
            <a:endParaRPr lang="de-DE" sz="1200" dirty="0"/>
          </a:p>
          <a:p>
            <a:pPr marL="171450" indent="-171450">
              <a:buFont typeface="Wingdings" panose="05000000000000000000" pitchFamily="2" charset="2"/>
              <a:buChar char="à"/>
            </a:pPr>
            <a:r>
              <a:rPr lang="de-DE" sz="1200" dirty="0">
                <a:sym typeface="Wingdings" panose="05000000000000000000" pitchFamily="2" charset="2"/>
              </a:rPr>
              <a:t>Information </a:t>
            </a:r>
            <a:r>
              <a:rPr lang="de-DE" sz="1200" dirty="0" err="1">
                <a:sym typeface="Wingdings" panose="05000000000000000000" pitchFamily="2" charset="2"/>
              </a:rPr>
              <a:t>can</a:t>
            </a:r>
            <a:r>
              <a:rPr lang="de-DE" sz="1200" dirty="0">
                <a:sym typeface="Wingdings" panose="05000000000000000000" pitchFamily="2" charset="2"/>
              </a:rPr>
              <a:t> </a:t>
            </a:r>
            <a:r>
              <a:rPr lang="de-DE" sz="1200" dirty="0" err="1">
                <a:sym typeface="Wingdings" panose="05000000000000000000" pitchFamily="2" charset="2"/>
              </a:rPr>
              <a:t>reach</a:t>
            </a:r>
            <a:r>
              <a:rPr lang="de-DE" sz="1200" dirty="0">
                <a:sym typeface="Wingdings" panose="05000000000000000000" pitchFamily="2" charset="2"/>
              </a:rPr>
              <a:t> </a:t>
            </a:r>
            <a:r>
              <a:rPr lang="de-DE" sz="1200" dirty="0" err="1">
                <a:sym typeface="Wingdings" panose="05000000000000000000" pitchFamily="2" charset="2"/>
              </a:rPr>
              <a:t>from</a:t>
            </a:r>
            <a:r>
              <a:rPr lang="de-DE" sz="1200" dirty="0">
                <a:sym typeface="Wingdings" panose="05000000000000000000" pitchFamily="2" charset="2"/>
              </a:rPr>
              <a:t> simple </a:t>
            </a: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complex</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r>
              <a:rPr lang="de-DE" sz="1200" dirty="0" err="1">
                <a:sym typeface="Wingdings" panose="05000000000000000000" pitchFamily="2" charset="2"/>
              </a:rPr>
              <a:t>For</a:t>
            </a:r>
            <a:r>
              <a:rPr lang="de-DE" sz="1200" dirty="0">
                <a:sym typeface="Wingdings" panose="05000000000000000000" pitchFamily="2" charset="2"/>
              </a:rPr>
              <a:t> </a:t>
            </a:r>
            <a:r>
              <a:rPr lang="de-DE" sz="1200" dirty="0" err="1">
                <a:sym typeface="Wingdings" panose="05000000000000000000" pitchFamily="2" charset="2"/>
              </a:rPr>
              <a:t>example</a:t>
            </a:r>
            <a:r>
              <a:rPr lang="de-DE" sz="1200" dirty="0">
                <a:sym typeface="Wingdings" panose="05000000000000000000" pitchFamily="2" charset="2"/>
              </a:rPr>
              <a:t>: </a:t>
            </a:r>
            <a:r>
              <a:rPr lang="de-DE" sz="1200" b="1" dirty="0">
                <a:sym typeface="Wingdings" panose="05000000000000000000" pitchFamily="2" charset="2"/>
              </a:rPr>
              <a:t>Gender (simple)</a:t>
            </a:r>
          </a:p>
          <a:p>
            <a:endParaRPr lang="de-DE" sz="1200" b="1" dirty="0">
              <a:sym typeface="Wingdings" panose="05000000000000000000" pitchFamily="2" charset="2"/>
            </a:endParaRPr>
          </a:p>
          <a:p>
            <a:r>
              <a:rPr lang="en-US" sz="1200" dirty="0"/>
              <a:t>Scientific long-term studies show:</a:t>
            </a:r>
          </a:p>
          <a:p>
            <a:endParaRPr lang="en-US" sz="1200" dirty="0"/>
          </a:p>
          <a:p>
            <a:pPr marL="171450" indent="-171450">
              <a:buFont typeface="Arial" panose="020B0604020202020204" pitchFamily="34" charset="0"/>
              <a:buChar char="•"/>
            </a:pPr>
            <a:r>
              <a:rPr lang="en-US" sz="1200" b="0" i="0" dirty="0">
                <a:effectLst/>
              </a:rPr>
              <a:t>Women are less likely than men to purchase their business</a:t>
            </a:r>
          </a:p>
          <a:p>
            <a:pPr marL="171450" indent="-171450">
              <a:buFont typeface="Arial" panose="020B0604020202020204" pitchFamily="34" charset="0"/>
              <a:buChar char="•"/>
            </a:pPr>
            <a:endParaRPr lang="en-US" sz="1200" b="0" i="0" dirty="0">
              <a:effectLst/>
            </a:endParaRPr>
          </a:p>
          <a:p>
            <a:pPr marL="171450" indent="-171450">
              <a:buFont typeface="Arial" panose="020B0604020202020204" pitchFamily="34" charset="0"/>
              <a:buChar char="•"/>
            </a:pPr>
            <a:r>
              <a:rPr lang="en-US" sz="1200" dirty="0"/>
              <a:t>Female owners are more likely to prefer low risk/return businesses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Women-owned firms generate higher revenue than male-owned firms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Male entrepreneurs are clearly more confident about the success of their business than their female counterparts</a:t>
            </a:r>
          </a:p>
          <a:p>
            <a:pPr marL="171450" indent="-171450">
              <a:buFont typeface="Arial" panose="020B0604020202020204" pitchFamily="34" charset="0"/>
              <a:buChar char="•"/>
            </a:pPr>
            <a:endParaRPr lang="en-US" sz="1200" dirty="0"/>
          </a:p>
        </p:txBody>
      </p:sp>
      <p:grpSp>
        <p:nvGrpSpPr>
          <p:cNvPr id="9" name="Group 8">
            <a:extLst>
              <a:ext uri="{FF2B5EF4-FFF2-40B4-BE49-F238E27FC236}">
                <a16:creationId xmlns:a16="http://schemas.microsoft.com/office/drawing/2014/main" id="{AF3FE942-4B3F-4C59-94DE-ABB8E640C29A}"/>
              </a:ext>
            </a:extLst>
          </p:cNvPr>
          <p:cNvGrpSpPr/>
          <p:nvPr/>
        </p:nvGrpSpPr>
        <p:grpSpPr>
          <a:xfrm>
            <a:off x="4823376" y="152377"/>
            <a:ext cx="4150213" cy="1390687"/>
            <a:chOff x="1497663" y="0"/>
            <a:chExt cx="4150213" cy="1390687"/>
          </a:xfrm>
        </p:grpSpPr>
        <p:sp>
          <p:nvSpPr>
            <p:cNvPr id="10" name="Rectangle: Top Corners Rounded 9">
              <a:extLst>
                <a:ext uri="{FF2B5EF4-FFF2-40B4-BE49-F238E27FC236}">
                  <a16:creationId xmlns:a16="http://schemas.microsoft.com/office/drawing/2014/main" id="{3C86CE5A-4F95-4714-9F97-F455054F015D}"/>
                </a:ext>
              </a:extLst>
            </p:cNvPr>
            <p:cNvSpPr/>
            <p:nvPr/>
          </p:nvSpPr>
          <p:spPr>
            <a:xfrm rot="5400000">
              <a:off x="2877426" y="-1379763"/>
              <a:ext cx="1390687" cy="415021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Top Corners Rounded 4">
              <a:extLst>
                <a:ext uri="{FF2B5EF4-FFF2-40B4-BE49-F238E27FC236}">
                  <a16:creationId xmlns:a16="http://schemas.microsoft.com/office/drawing/2014/main" id="{FD2C2661-BF8E-4713-B76F-BAEC2FE67AB0}"/>
                </a:ext>
              </a:extLst>
            </p:cNvPr>
            <p:cNvSpPr txBox="1"/>
            <p:nvPr/>
          </p:nvSpPr>
          <p:spPr>
            <a:xfrm>
              <a:off x="1497663" y="67888"/>
              <a:ext cx="4082325" cy="12549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Preparation for Client Meeting</a:t>
              </a:r>
            </a:p>
            <a:p>
              <a:pPr marL="228600" lvl="1" indent="-228600" algn="l" defTabSz="977900">
                <a:lnSpc>
                  <a:spcPct val="90000"/>
                </a:lnSpc>
                <a:spcBef>
                  <a:spcPct val="0"/>
                </a:spcBef>
                <a:spcAft>
                  <a:spcPct val="15000"/>
                </a:spcAft>
                <a:buChar char="•"/>
              </a:pPr>
              <a:r>
                <a:rPr lang="en-US" sz="2200" kern="1200" dirty="0"/>
                <a:t>Research</a:t>
              </a:r>
            </a:p>
            <a:p>
              <a:pPr marL="228600" lvl="1" indent="-228600" algn="l" defTabSz="977900">
                <a:lnSpc>
                  <a:spcPct val="90000"/>
                </a:lnSpc>
                <a:spcBef>
                  <a:spcPct val="0"/>
                </a:spcBef>
                <a:spcAft>
                  <a:spcPct val="15000"/>
                </a:spcAft>
                <a:buChar char="•"/>
              </a:pPr>
              <a:r>
                <a:rPr lang="de-DE" sz="2200" kern="1200" dirty="0"/>
                <a:t>Skills &amp; Knowledge</a:t>
              </a:r>
              <a:endParaRPr lang="en-US" sz="2200" kern="1200" dirty="0"/>
            </a:p>
          </p:txBody>
        </p:sp>
      </p:grpSp>
      <p:sp>
        <p:nvSpPr>
          <p:cNvPr id="4" name="TextBox 3">
            <a:extLst>
              <a:ext uri="{FF2B5EF4-FFF2-40B4-BE49-F238E27FC236}">
                <a16:creationId xmlns:a16="http://schemas.microsoft.com/office/drawing/2014/main" id="{5597FFEA-B56B-4BCA-A6F0-C29FA4EC435F}"/>
              </a:ext>
            </a:extLst>
          </p:cNvPr>
          <p:cNvSpPr txBox="1"/>
          <p:nvPr/>
        </p:nvSpPr>
        <p:spPr>
          <a:xfrm>
            <a:off x="6720396" y="6030146"/>
            <a:ext cx="1935332" cy="457201"/>
          </a:xfrm>
          <a:prstGeom prst="rect">
            <a:avLst/>
          </a:prstGeom>
          <a:noFill/>
        </p:spPr>
        <p:txBody>
          <a:bodyPr wrap="none" lIns="108000" tIns="46800" rIns="108000" bIns="46800" rtlCol="0">
            <a:noAutofit/>
          </a:bodyPr>
          <a:lstStyle/>
          <a:p>
            <a:r>
              <a:rPr lang="de-DE" sz="1000" dirty="0"/>
              <a:t>Sources: intotheminds.com</a:t>
            </a:r>
          </a:p>
          <a:p>
            <a:r>
              <a:rPr lang="de-DE" sz="1000" dirty="0"/>
              <a:t>entrepreneurship.extension.org</a:t>
            </a:r>
          </a:p>
          <a:p>
            <a:r>
              <a:rPr lang="de-DE" sz="1000" dirty="0"/>
              <a:t>	</a:t>
            </a:r>
            <a:endParaRPr lang="en-US" sz="1000" dirty="0"/>
          </a:p>
        </p:txBody>
      </p:sp>
    </p:spTree>
    <p:extLst>
      <p:ext uri="{BB962C8B-B14F-4D97-AF65-F5344CB8AC3E}">
        <p14:creationId xmlns:p14="http://schemas.microsoft.com/office/powerpoint/2010/main" val="17227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100-250E-4B18-9554-A639B5844CAD}"/>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BB42B6-E13E-4163-8CA1-8796B3891FA0}"/>
              </a:ext>
            </a:extLst>
          </p:cNvPr>
          <p:cNvSpPr>
            <a:spLocks noGrp="1"/>
          </p:cNvSpPr>
          <p:nvPr>
            <p:ph type="subTitle" idx="1"/>
          </p:nvPr>
        </p:nvSpPr>
        <p:spPr/>
        <p:txBody>
          <a:bodyPr/>
          <a:lstStyle/>
          <a:p>
            <a:r>
              <a:rPr lang="en-US" dirty="0"/>
              <a:t>Contact</a:t>
            </a:r>
          </a:p>
          <a:p>
            <a:endParaRPr lang="en-US" dirty="0"/>
          </a:p>
          <a:p>
            <a:r>
              <a:rPr lang="en-US" dirty="0"/>
              <a:t>EECU Long Term Expert – Timo Bucher</a:t>
            </a:r>
          </a:p>
          <a:p>
            <a:r>
              <a:rPr lang="en-US" dirty="0">
                <a:hlinkClick r:id="rId2"/>
              </a:rPr>
              <a:t>Timo.Bucher@sparkassenstiftung.de</a:t>
            </a:r>
            <a:endParaRPr lang="en-US" dirty="0"/>
          </a:p>
          <a:p>
            <a:endParaRPr lang="en-US" dirty="0"/>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D9476C0-CF56-47A5-8285-D34C0D2D1C50}"/>
              </a:ext>
            </a:extLst>
          </p:cNvPr>
          <p:cNvPicPr>
            <a:picLocks noChangeAspect="1"/>
          </p:cNvPicPr>
          <p:nvPr/>
        </p:nvPicPr>
        <p:blipFill>
          <a:blip r:embed="rId3"/>
          <a:stretch>
            <a:fillRect/>
          </a:stretch>
        </p:blipFill>
        <p:spPr>
          <a:xfrm>
            <a:off x="2194905" y="6205669"/>
            <a:ext cx="1915456" cy="555482"/>
          </a:xfrm>
          <a:prstGeom prst="rect">
            <a:avLst/>
          </a:prstGeom>
        </p:spPr>
      </p:pic>
    </p:spTree>
    <p:extLst>
      <p:ext uri="{BB962C8B-B14F-4D97-AF65-F5344CB8AC3E}">
        <p14:creationId xmlns:p14="http://schemas.microsoft.com/office/powerpoint/2010/main" val="251976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1</a:t>
            </a:r>
            <a:br>
              <a:rPr lang="de-DE" dirty="0"/>
            </a:br>
            <a:r>
              <a:rPr lang="de-DE" dirty="0">
                <a:solidFill>
                  <a:srgbClr val="00B050"/>
                </a:solidFill>
              </a:rPr>
              <a:t>Presales</a:t>
            </a: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16</a:t>
            </a:fld>
            <a:endParaRPr lang="de-DE"/>
          </a:p>
        </p:txBody>
      </p:sp>
      <p:grpSp>
        <p:nvGrpSpPr>
          <p:cNvPr id="5" name="Group 4">
            <a:extLst>
              <a:ext uri="{FF2B5EF4-FFF2-40B4-BE49-F238E27FC236}">
                <a16:creationId xmlns:a16="http://schemas.microsoft.com/office/drawing/2014/main" id="{F8D0B75F-DB3E-4270-8CC8-C4E7866F1457}"/>
              </a:ext>
            </a:extLst>
          </p:cNvPr>
          <p:cNvGrpSpPr/>
          <p:nvPr/>
        </p:nvGrpSpPr>
        <p:grpSpPr>
          <a:xfrm>
            <a:off x="3308568" y="171967"/>
            <a:ext cx="1514808" cy="2164010"/>
            <a:chOff x="0" y="4056"/>
            <a:chExt cx="1514808" cy="2164010"/>
          </a:xfrm>
        </p:grpSpPr>
        <p:sp>
          <p:nvSpPr>
            <p:cNvPr id="6" name="Arrow: Chevron 5">
              <a:extLst>
                <a:ext uri="{FF2B5EF4-FFF2-40B4-BE49-F238E27FC236}">
                  <a16:creationId xmlns:a16="http://schemas.microsoft.com/office/drawing/2014/main" id="{8CC723F2-B86F-4655-A38D-4E8FA5413AD9}"/>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Arrow: Chevron 4">
              <a:extLst>
                <a:ext uri="{FF2B5EF4-FFF2-40B4-BE49-F238E27FC236}">
                  <a16:creationId xmlns:a16="http://schemas.microsoft.com/office/drawing/2014/main" id="{9E34B837-C072-477E-99CB-1FF9EC2FB23E}"/>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sp>
        <p:nvSpPr>
          <p:cNvPr id="8" name="TextBox 7">
            <a:extLst>
              <a:ext uri="{FF2B5EF4-FFF2-40B4-BE49-F238E27FC236}">
                <a16:creationId xmlns:a16="http://schemas.microsoft.com/office/drawing/2014/main" id="{CF695925-3BA4-4A52-97CF-B353DEB8C347}"/>
              </a:ext>
            </a:extLst>
          </p:cNvPr>
          <p:cNvSpPr txBox="1"/>
          <p:nvPr/>
        </p:nvSpPr>
        <p:spPr>
          <a:xfrm>
            <a:off x="3222595" y="2514599"/>
            <a:ext cx="5549930" cy="3794126"/>
          </a:xfrm>
          <a:prstGeom prst="rect">
            <a:avLst/>
          </a:prstGeom>
          <a:noFill/>
        </p:spPr>
        <p:txBody>
          <a:bodyPr wrap="square" lIns="108000" tIns="46800" rIns="108000" bIns="46800" rtlCol="0">
            <a:noAutofit/>
          </a:bodyPr>
          <a:lstStyle/>
          <a:p>
            <a:r>
              <a:rPr lang="de-DE" sz="1400" dirty="0"/>
              <a:t>What do </a:t>
            </a:r>
            <a:r>
              <a:rPr lang="de-DE" sz="1400" dirty="0" err="1"/>
              <a:t>we</a:t>
            </a:r>
            <a:r>
              <a:rPr lang="de-DE" sz="1400" dirty="0"/>
              <a:t> </a:t>
            </a:r>
            <a:r>
              <a:rPr lang="de-DE" sz="1400" dirty="0" err="1"/>
              <a:t>know</a:t>
            </a:r>
            <a:r>
              <a:rPr lang="de-DE" sz="1400" dirty="0"/>
              <a:t> </a:t>
            </a:r>
            <a:r>
              <a:rPr lang="de-DE" sz="1400" dirty="0" err="1"/>
              <a:t>about</a:t>
            </a:r>
            <a:r>
              <a:rPr lang="de-DE" sz="1400" dirty="0"/>
              <a:t> </a:t>
            </a:r>
            <a:r>
              <a:rPr lang="de-DE" sz="1400" dirty="0" err="1"/>
              <a:t>our</a:t>
            </a:r>
            <a:r>
              <a:rPr lang="de-DE" sz="1400" dirty="0"/>
              <a:t> (</a:t>
            </a:r>
            <a:r>
              <a:rPr lang="de-DE" sz="1400" dirty="0" err="1"/>
              <a:t>new</a:t>
            </a:r>
            <a:r>
              <a:rPr lang="de-DE" sz="1400" dirty="0"/>
              <a:t>) </a:t>
            </a:r>
            <a:r>
              <a:rPr lang="de-DE" sz="1400" dirty="0" err="1"/>
              <a:t>customer</a:t>
            </a:r>
            <a:r>
              <a:rPr lang="de-DE" sz="1400" dirty="0"/>
              <a:t>?</a:t>
            </a:r>
          </a:p>
          <a:p>
            <a:endParaRPr lang="de-DE" sz="1200" dirty="0"/>
          </a:p>
          <a:p>
            <a:pPr marL="171450" indent="-171450">
              <a:buFont typeface="Wingdings" panose="05000000000000000000" pitchFamily="2" charset="2"/>
              <a:buChar char="à"/>
            </a:pPr>
            <a:r>
              <a:rPr lang="de-DE" sz="1200" dirty="0">
                <a:sym typeface="Wingdings" panose="05000000000000000000" pitchFamily="2" charset="2"/>
              </a:rPr>
              <a:t>Information </a:t>
            </a:r>
            <a:r>
              <a:rPr lang="de-DE" sz="1200" dirty="0" err="1">
                <a:sym typeface="Wingdings" panose="05000000000000000000" pitchFamily="2" charset="2"/>
              </a:rPr>
              <a:t>can</a:t>
            </a:r>
            <a:r>
              <a:rPr lang="de-DE" sz="1200" dirty="0">
                <a:sym typeface="Wingdings" panose="05000000000000000000" pitchFamily="2" charset="2"/>
              </a:rPr>
              <a:t> </a:t>
            </a:r>
            <a:r>
              <a:rPr lang="de-DE" sz="1200" dirty="0" err="1">
                <a:sym typeface="Wingdings" panose="05000000000000000000" pitchFamily="2" charset="2"/>
              </a:rPr>
              <a:t>reach</a:t>
            </a:r>
            <a:r>
              <a:rPr lang="de-DE" sz="1200" dirty="0">
                <a:sym typeface="Wingdings" panose="05000000000000000000" pitchFamily="2" charset="2"/>
              </a:rPr>
              <a:t> </a:t>
            </a:r>
            <a:r>
              <a:rPr lang="de-DE" sz="1200" dirty="0" err="1">
                <a:sym typeface="Wingdings" panose="05000000000000000000" pitchFamily="2" charset="2"/>
              </a:rPr>
              <a:t>from</a:t>
            </a:r>
            <a:r>
              <a:rPr lang="de-DE" sz="1200" dirty="0">
                <a:sym typeface="Wingdings" panose="05000000000000000000" pitchFamily="2" charset="2"/>
              </a:rPr>
              <a:t> simple </a:t>
            </a: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complex</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r>
              <a:rPr lang="de-DE" sz="1200" dirty="0" err="1">
                <a:sym typeface="Wingdings" panose="05000000000000000000" pitchFamily="2" charset="2"/>
              </a:rPr>
              <a:t>For</a:t>
            </a:r>
            <a:r>
              <a:rPr lang="de-DE" sz="1200" dirty="0">
                <a:sym typeface="Wingdings" panose="05000000000000000000" pitchFamily="2" charset="2"/>
              </a:rPr>
              <a:t> </a:t>
            </a:r>
            <a:r>
              <a:rPr lang="de-DE" sz="1200" dirty="0" err="1">
                <a:sym typeface="Wingdings" panose="05000000000000000000" pitchFamily="2" charset="2"/>
              </a:rPr>
              <a:t>example</a:t>
            </a:r>
            <a:r>
              <a:rPr lang="de-DE" sz="1200" dirty="0">
                <a:sym typeface="Wingdings" panose="05000000000000000000" pitchFamily="2" charset="2"/>
              </a:rPr>
              <a:t>: </a:t>
            </a:r>
            <a:r>
              <a:rPr lang="de-DE" sz="1200" b="1" dirty="0">
                <a:sym typeface="Wingdings" panose="05000000000000000000" pitchFamily="2" charset="2"/>
              </a:rPr>
              <a:t>Business </a:t>
            </a:r>
            <a:r>
              <a:rPr lang="de-DE" sz="1200" b="1" dirty="0" err="1">
                <a:sym typeface="Wingdings" panose="05000000000000000000" pitchFamily="2" charset="2"/>
              </a:rPr>
              <a:t>model</a:t>
            </a:r>
            <a:r>
              <a:rPr lang="de-DE" sz="1200" b="1" dirty="0">
                <a:sym typeface="Wingdings" panose="05000000000000000000" pitchFamily="2" charset="2"/>
              </a:rPr>
              <a:t> (</a:t>
            </a:r>
            <a:r>
              <a:rPr lang="de-DE" sz="1200" b="1" dirty="0" err="1">
                <a:sym typeface="Wingdings" panose="05000000000000000000" pitchFamily="2" charset="2"/>
              </a:rPr>
              <a:t>complex</a:t>
            </a:r>
            <a:r>
              <a:rPr lang="de-DE" sz="1200" b="1" dirty="0">
                <a:sym typeface="Wingdings" panose="05000000000000000000" pitchFamily="2" charset="2"/>
              </a:rPr>
              <a:t>)</a:t>
            </a:r>
          </a:p>
          <a:p>
            <a:endParaRPr lang="de-DE" sz="1200" b="1" dirty="0">
              <a:sym typeface="Wingdings" panose="05000000000000000000" pitchFamily="2" charset="2"/>
            </a:endParaRPr>
          </a:p>
          <a:p>
            <a:r>
              <a:rPr lang="en-US" sz="1200" dirty="0"/>
              <a:t>Might look easy at first glance but…</a:t>
            </a:r>
          </a:p>
          <a:p>
            <a:endParaRPr lang="en-US" sz="1200" dirty="0"/>
          </a:p>
          <a:p>
            <a:pPr marL="171450" indent="-171450">
              <a:buFont typeface="Wingdings" panose="05000000000000000000" pitchFamily="2" charset="2"/>
              <a:buChar char="à"/>
            </a:pPr>
            <a:r>
              <a:rPr lang="en-US" sz="1200" dirty="0">
                <a:sym typeface="Wingdings" panose="05000000000000000000" pitchFamily="2" charset="2"/>
              </a:rPr>
              <a:t>Innovative and disruptive Models</a:t>
            </a:r>
          </a:p>
          <a:p>
            <a:pPr marL="171450" indent="-171450">
              <a:buFont typeface="Wingdings" panose="05000000000000000000" pitchFamily="2" charset="2"/>
              <a:buChar char="à"/>
            </a:pPr>
            <a:r>
              <a:rPr lang="en-US" sz="1200" dirty="0">
                <a:sym typeface="Wingdings" panose="05000000000000000000" pitchFamily="2" charset="2"/>
              </a:rPr>
              <a:t>Niche Models</a:t>
            </a:r>
          </a:p>
          <a:p>
            <a:pPr marL="171450" indent="-171450">
              <a:buFont typeface="Wingdings" panose="05000000000000000000" pitchFamily="2" charset="2"/>
              <a:buChar char="à"/>
            </a:pPr>
            <a:r>
              <a:rPr lang="en-US" sz="1200" dirty="0">
                <a:sym typeface="Wingdings" panose="05000000000000000000" pitchFamily="2" charset="2"/>
              </a:rPr>
              <a:t>Wide business partner networks</a:t>
            </a:r>
          </a:p>
          <a:p>
            <a:pPr marL="171450" indent="-171450">
              <a:buFont typeface="Wingdings" panose="05000000000000000000" pitchFamily="2" charset="2"/>
              <a:buChar char="à"/>
            </a:pPr>
            <a:r>
              <a:rPr lang="en-US" sz="1200" dirty="0">
                <a:sym typeface="Wingdings" panose="05000000000000000000" pitchFamily="2" charset="2"/>
              </a:rPr>
              <a:t>Synergies in sourcing, selling or manufacturing</a:t>
            </a:r>
          </a:p>
          <a:p>
            <a:pPr marL="171450" indent="-171450">
              <a:buFont typeface="Wingdings" panose="05000000000000000000" pitchFamily="2" charset="2"/>
              <a:buChar char="à"/>
            </a:pPr>
            <a:endParaRPr lang="en-US" sz="1200" dirty="0">
              <a:sym typeface="Wingdings" panose="05000000000000000000" pitchFamily="2" charset="2"/>
            </a:endParaRPr>
          </a:p>
          <a:p>
            <a:r>
              <a:rPr lang="en-US" sz="1200" dirty="0">
                <a:sym typeface="Wingdings" panose="05000000000000000000" pitchFamily="2" charset="2"/>
              </a:rPr>
              <a:t>…always need deeper explanation</a:t>
            </a:r>
            <a:endParaRPr lang="en-US" sz="1200" dirty="0"/>
          </a:p>
        </p:txBody>
      </p:sp>
      <p:grpSp>
        <p:nvGrpSpPr>
          <p:cNvPr id="9" name="Group 8">
            <a:extLst>
              <a:ext uri="{FF2B5EF4-FFF2-40B4-BE49-F238E27FC236}">
                <a16:creationId xmlns:a16="http://schemas.microsoft.com/office/drawing/2014/main" id="{0DB9563D-5762-4550-B497-E918AA3068DB}"/>
              </a:ext>
            </a:extLst>
          </p:cNvPr>
          <p:cNvGrpSpPr/>
          <p:nvPr/>
        </p:nvGrpSpPr>
        <p:grpSpPr>
          <a:xfrm>
            <a:off x="4823376" y="162422"/>
            <a:ext cx="4150213" cy="1390687"/>
            <a:chOff x="3824146" y="-2571234"/>
            <a:chExt cx="4150213" cy="1390687"/>
          </a:xfrm>
        </p:grpSpPr>
        <p:sp>
          <p:nvSpPr>
            <p:cNvPr id="10" name="Rectangle: Top Corners Rounded 9">
              <a:extLst>
                <a:ext uri="{FF2B5EF4-FFF2-40B4-BE49-F238E27FC236}">
                  <a16:creationId xmlns:a16="http://schemas.microsoft.com/office/drawing/2014/main" id="{E69B678B-1F9A-4657-BB19-DC8A715417EA}"/>
                </a:ext>
              </a:extLst>
            </p:cNvPr>
            <p:cNvSpPr/>
            <p:nvPr/>
          </p:nvSpPr>
          <p:spPr>
            <a:xfrm rot="5400000">
              <a:off x="5203909" y="-3950997"/>
              <a:ext cx="1390687" cy="415021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Top Corners Rounded 4">
              <a:extLst>
                <a:ext uri="{FF2B5EF4-FFF2-40B4-BE49-F238E27FC236}">
                  <a16:creationId xmlns:a16="http://schemas.microsoft.com/office/drawing/2014/main" id="{BDFEB65D-793F-4AFC-A31C-EAD40716B226}"/>
                </a:ext>
              </a:extLst>
            </p:cNvPr>
            <p:cNvSpPr txBox="1"/>
            <p:nvPr/>
          </p:nvSpPr>
          <p:spPr>
            <a:xfrm>
              <a:off x="3824146" y="-2521051"/>
              <a:ext cx="4082325" cy="12549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Preparation for Client Meeting</a:t>
              </a:r>
            </a:p>
            <a:p>
              <a:pPr marL="228600" lvl="1" indent="-228600" algn="l" defTabSz="977900">
                <a:lnSpc>
                  <a:spcPct val="90000"/>
                </a:lnSpc>
                <a:spcBef>
                  <a:spcPct val="0"/>
                </a:spcBef>
                <a:spcAft>
                  <a:spcPct val="15000"/>
                </a:spcAft>
                <a:buChar char="•"/>
              </a:pPr>
              <a:r>
                <a:rPr lang="en-US" sz="2200" kern="1200" dirty="0"/>
                <a:t>Research</a:t>
              </a:r>
            </a:p>
            <a:p>
              <a:pPr marL="228600" lvl="1" indent="-228600" algn="l" defTabSz="977900">
                <a:lnSpc>
                  <a:spcPct val="90000"/>
                </a:lnSpc>
                <a:spcBef>
                  <a:spcPct val="0"/>
                </a:spcBef>
                <a:spcAft>
                  <a:spcPct val="15000"/>
                </a:spcAft>
                <a:buChar char="•"/>
              </a:pPr>
              <a:r>
                <a:rPr lang="de-DE" sz="2200" kern="1200" dirty="0"/>
                <a:t>Skills &amp; Knowledge</a:t>
              </a:r>
              <a:endParaRPr lang="en-US" sz="2200" kern="1200" dirty="0"/>
            </a:p>
          </p:txBody>
        </p:sp>
      </p:grpSp>
    </p:spTree>
    <p:extLst>
      <p:ext uri="{BB962C8B-B14F-4D97-AF65-F5344CB8AC3E}">
        <p14:creationId xmlns:p14="http://schemas.microsoft.com/office/powerpoint/2010/main" val="164789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17</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dirty="0"/>
              <a:t>Lean Canvas</a:t>
            </a:r>
            <a:endParaRPr lang="en-US" sz="2400" dirty="0"/>
          </a:p>
        </p:txBody>
      </p:sp>
      <p:sp>
        <p:nvSpPr>
          <p:cNvPr id="5" name="TextBox 4">
            <a:extLst>
              <a:ext uri="{FF2B5EF4-FFF2-40B4-BE49-F238E27FC236}">
                <a16:creationId xmlns:a16="http://schemas.microsoft.com/office/drawing/2014/main" id="{BD379B20-2265-4EA1-A7D5-063AE779936A}"/>
              </a:ext>
            </a:extLst>
          </p:cNvPr>
          <p:cNvSpPr txBox="1"/>
          <p:nvPr/>
        </p:nvSpPr>
        <p:spPr>
          <a:xfrm>
            <a:off x="724670" y="818693"/>
            <a:ext cx="7432019" cy="1032898"/>
          </a:xfrm>
          <a:prstGeom prst="rect">
            <a:avLst/>
          </a:prstGeom>
          <a:noFill/>
        </p:spPr>
        <p:txBody>
          <a:bodyPr wrap="square" lIns="108000" tIns="46800" rIns="108000" bIns="46800" rtlCol="0">
            <a:noAutofit/>
          </a:bodyPr>
          <a:lstStyle/>
          <a:p>
            <a:pPr marL="171450" indent="-171450">
              <a:buFont typeface="Arial" panose="020B0604020202020204" pitchFamily="34" charset="0"/>
              <a:buChar char="•"/>
            </a:pPr>
            <a:r>
              <a:rPr lang="de-DE" sz="1600" dirty="0"/>
              <a:t>Lean Canvas </a:t>
            </a:r>
            <a:r>
              <a:rPr lang="de-DE" sz="1600" dirty="0" err="1"/>
              <a:t>is</a:t>
            </a:r>
            <a:r>
              <a:rPr lang="de-DE" sz="1600" dirty="0"/>
              <a:t> an easy </a:t>
            </a:r>
            <a:r>
              <a:rPr lang="de-DE" sz="1600" dirty="0" err="1"/>
              <a:t>way</a:t>
            </a:r>
            <a:r>
              <a:rPr lang="de-DE" sz="1600" dirty="0"/>
              <a:t> </a:t>
            </a:r>
            <a:r>
              <a:rPr lang="de-DE" sz="1600" dirty="0" err="1"/>
              <a:t>to</a:t>
            </a:r>
            <a:r>
              <a:rPr lang="de-DE" sz="1600" dirty="0"/>
              <a:t> </a:t>
            </a:r>
            <a:r>
              <a:rPr lang="de-DE" sz="1600" dirty="0" err="1"/>
              <a:t>explain</a:t>
            </a:r>
            <a:r>
              <a:rPr lang="de-DE" sz="1600" dirty="0"/>
              <a:t> a </a:t>
            </a:r>
            <a:r>
              <a:rPr lang="de-DE" sz="1600" dirty="0" err="1"/>
              <a:t>business</a:t>
            </a:r>
            <a:r>
              <a:rPr lang="de-DE" sz="1600" dirty="0"/>
              <a:t> </a:t>
            </a:r>
            <a:r>
              <a:rPr lang="de-DE" sz="1600" dirty="0" err="1"/>
              <a:t>model</a:t>
            </a:r>
            <a:r>
              <a:rPr lang="de-DE" sz="1600" dirty="0"/>
              <a:t> in 1 Page</a:t>
            </a:r>
          </a:p>
          <a:p>
            <a:pPr marL="171450" indent="-171450">
              <a:buFont typeface="Arial" panose="020B0604020202020204" pitchFamily="34" charset="0"/>
              <a:buChar char="•"/>
            </a:pPr>
            <a:endParaRPr lang="de-DE" sz="1600" dirty="0"/>
          </a:p>
          <a:p>
            <a:pPr marL="171450" indent="-171450">
              <a:buFont typeface="Arial" panose="020B0604020202020204" pitchFamily="34" charset="0"/>
              <a:buChar char="•"/>
            </a:pPr>
            <a:r>
              <a:rPr lang="de-DE" sz="1600" dirty="0" err="1"/>
              <a:t>There</a:t>
            </a:r>
            <a:r>
              <a:rPr lang="de-DE" sz="1600" dirty="0"/>
              <a:t> </a:t>
            </a:r>
            <a:r>
              <a:rPr lang="de-DE" sz="1600" dirty="0" err="1"/>
              <a:t>are</a:t>
            </a:r>
            <a:r>
              <a:rPr lang="de-DE" sz="1600" dirty="0"/>
              <a:t> </a:t>
            </a:r>
            <a:r>
              <a:rPr lang="de-DE" sz="1600" dirty="0" err="1"/>
              <a:t>variations</a:t>
            </a:r>
            <a:r>
              <a:rPr lang="de-DE" sz="1600" dirty="0"/>
              <a:t> </a:t>
            </a:r>
            <a:r>
              <a:rPr lang="de-DE" sz="1600" dirty="0" err="1"/>
              <a:t>of</a:t>
            </a:r>
            <a:r>
              <a:rPr lang="de-DE" sz="1600" dirty="0"/>
              <a:t> </a:t>
            </a:r>
            <a:r>
              <a:rPr lang="de-DE" sz="1600" dirty="0" err="1"/>
              <a:t>the</a:t>
            </a:r>
            <a:r>
              <a:rPr lang="de-DE" sz="1600" dirty="0"/>
              <a:t> Lean Canvas, such </a:t>
            </a:r>
            <a:r>
              <a:rPr lang="de-DE" sz="1600" dirty="0" err="1"/>
              <a:t>as</a:t>
            </a:r>
            <a:r>
              <a:rPr lang="de-DE" sz="1600" dirty="0"/>
              <a:t> </a:t>
            </a:r>
            <a:r>
              <a:rPr lang="de-DE" sz="1600" dirty="0" err="1"/>
              <a:t>the</a:t>
            </a:r>
            <a:r>
              <a:rPr lang="de-DE" sz="1600" dirty="0"/>
              <a:t> Business Model Canvas. The </a:t>
            </a:r>
            <a:r>
              <a:rPr lang="de-DE" sz="1600" dirty="0" err="1"/>
              <a:t>key</a:t>
            </a:r>
            <a:r>
              <a:rPr lang="de-DE" sz="1600" dirty="0"/>
              <a:t> </a:t>
            </a:r>
            <a:r>
              <a:rPr lang="de-DE" sz="1600" dirty="0" err="1"/>
              <a:t>idea</a:t>
            </a:r>
            <a:r>
              <a:rPr lang="de-DE" sz="1600" dirty="0"/>
              <a:t> </a:t>
            </a:r>
            <a:r>
              <a:rPr lang="de-DE" sz="1600" dirty="0" err="1"/>
              <a:t>stays</a:t>
            </a:r>
            <a:r>
              <a:rPr lang="de-DE" sz="1600" dirty="0"/>
              <a:t> </a:t>
            </a:r>
            <a:r>
              <a:rPr lang="de-DE" sz="1600" dirty="0" err="1"/>
              <a:t>the</a:t>
            </a:r>
            <a:r>
              <a:rPr lang="de-DE" sz="1600" dirty="0"/>
              <a:t> same</a:t>
            </a:r>
            <a:endParaRPr lang="en-US" sz="1600" dirty="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478808" y="2128494"/>
            <a:ext cx="7808669" cy="3921550"/>
            <a:chOff x="1236267" y="3042894"/>
            <a:chExt cx="7215418" cy="3681370"/>
          </a:xfrm>
        </p:grpSpPr>
        <p:sp>
          <p:nvSpPr>
            <p:cNvPr id="7" name="Rechteck 5">
              <a:extLst>
                <a:ext uri="{FF2B5EF4-FFF2-40B4-BE49-F238E27FC236}">
                  <a16:creationId xmlns:a16="http://schemas.microsoft.com/office/drawing/2014/main" id="{0355EF88-C006-4C8F-B344-C6D30136DEEC}"/>
                </a:ext>
              </a:extLst>
            </p:cNvPr>
            <p:cNvSpPr/>
            <p:nvPr/>
          </p:nvSpPr>
          <p:spPr>
            <a:xfrm>
              <a:off x="1236270" y="3042895"/>
              <a:ext cx="1319107"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6">
              <a:extLst>
                <a:ext uri="{FF2B5EF4-FFF2-40B4-BE49-F238E27FC236}">
                  <a16:creationId xmlns:a16="http://schemas.microsoft.com/office/drawing/2014/main" id="{7D81B1CF-C2A1-436E-B52B-263ACF071F9B}"/>
                </a:ext>
              </a:extLst>
            </p:cNvPr>
            <p:cNvSpPr txBox="1"/>
            <p:nvPr/>
          </p:nvSpPr>
          <p:spPr>
            <a:xfrm>
              <a:off x="1236272" y="3042895"/>
              <a:ext cx="1327126" cy="1384995"/>
            </a:xfrm>
            <a:prstGeom prst="rect">
              <a:avLst/>
            </a:prstGeom>
            <a:noFill/>
          </p:spPr>
          <p:txBody>
            <a:bodyPr wrap="square" rtlCol="0">
              <a:noAutofit/>
            </a:bodyPr>
            <a:lstStyle/>
            <a:p>
              <a:r>
                <a:rPr lang="en-GB" sz="1200" dirty="0"/>
                <a:t>Problem</a:t>
              </a:r>
            </a:p>
            <a:p>
              <a:endParaRPr lang="en-GB" sz="1200" dirty="0"/>
            </a:p>
            <a:p>
              <a:r>
                <a:rPr lang="en-GB" sz="1200" dirty="0">
                  <a:latin typeface="Avenir Next Ultra Light" panose="020B0203020202020204" pitchFamily="34" charset="77"/>
                </a:rPr>
                <a:t>What are the 3 most important characteristics </a:t>
              </a:r>
              <a:br>
                <a:rPr lang="en-GB" sz="1200" dirty="0">
                  <a:latin typeface="Avenir Next Ultra Light" panose="020B0203020202020204" pitchFamily="34" charset="77"/>
                </a:rPr>
              </a:br>
              <a:r>
                <a:rPr lang="en-GB" sz="1200" dirty="0">
                  <a:latin typeface="Avenir Next Ultra Light" panose="020B0203020202020204" pitchFamily="34" charset="77"/>
                </a:rPr>
                <a:t>of your issue?</a:t>
              </a:r>
            </a:p>
          </p:txBody>
        </p:sp>
        <p:sp>
          <p:nvSpPr>
            <p:cNvPr id="9" name="Rechteck 9">
              <a:extLst>
                <a:ext uri="{FF2B5EF4-FFF2-40B4-BE49-F238E27FC236}">
                  <a16:creationId xmlns:a16="http://schemas.microsoft.com/office/drawing/2014/main" id="{E3F38F47-DA43-4F28-96C0-AD2402B88741}"/>
                </a:ext>
              </a:extLst>
            </p:cNvPr>
            <p:cNvSpPr/>
            <p:nvPr/>
          </p:nvSpPr>
          <p:spPr>
            <a:xfrm>
              <a:off x="2680693" y="3042895"/>
              <a:ext cx="1351101"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10">
              <a:extLst>
                <a:ext uri="{FF2B5EF4-FFF2-40B4-BE49-F238E27FC236}">
                  <a16:creationId xmlns:a16="http://schemas.microsoft.com/office/drawing/2014/main" id="{F978AE74-BAB7-489F-B14F-014B49910041}"/>
                </a:ext>
              </a:extLst>
            </p:cNvPr>
            <p:cNvSpPr txBox="1"/>
            <p:nvPr/>
          </p:nvSpPr>
          <p:spPr>
            <a:xfrm>
              <a:off x="2680696" y="3042895"/>
              <a:ext cx="1278842" cy="1200329"/>
            </a:xfrm>
            <a:prstGeom prst="rect">
              <a:avLst/>
            </a:prstGeom>
            <a:noFill/>
          </p:spPr>
          <p:txBody>
            <a:bodyPr wrap="square" rtlCol="0">
              <a:noAutofit/>
            </a:bodyPr>
            <a:lstStyle/>
            <a:p>
              <a:r>
                <a:rPr lang="en-GB" sz="1200" dirty="0"/>
                <a:t>Solution</a:t>
              </a:r>
            </a:p>
            <a:p>
              <a:endParaRPr lang="en-GB" sz="1200" dirty="0"/>
            </a:p>
            <a:p>
              <a:r>
                <a:rPr lang="en-GB" sz="1200" dirty="0">
                  <a:latin typeface="Avenir Next Ultra Light" panose="020B0203020202020204" pitchFamily="34" charset="77"/>
                </a:rPr>
                <a:t>3 important characteristics of your solution </a:t>
              </a:r>
            </a:p>
          </p:txBody>
        </p:sp>
        <p:sp>
          <p:nvSpPr>
            <p:cNvPr id="11" name="Rechteck 12">
              <a:extLst>
                <a:ext uri="{FF2B5EF4-FFF2-40B4-BE49-F238E27FC236}">
                  <a16:creationId xmlns:a16="http://schemas.microsoft.com/office/drawing/2014/main" id="{E77794AD-53B2-44D7-AF69-7ADBDF7287B0}"/>
                </a:ext>
              </a:extLst>
            </p:cNvPr>
            <p:cNvSpPr/>
            <p:nvPr/>
          </p:nvSpPr>
          <p:spPr>
            <a:xfrm>
              <a:off x="4153107" y="3042894"/>
              <a:ext cx="1367103" cy="24808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3">
              <a:extLst>
                <a:ext uri="{FF2B5EF4-FFF2-40B4-BE49-F238E27FC236}">
                  <a16:creationId xmlns:a16="http://schemas.microsoft.com/office/drawing/2014/main" id="{E7D8948D-E4B9-4B75-848D-FE90F5DC56D9}"/>
                </a:ext>
              </a:extLst>
            </p:cNvPr>
            <p:cNvSpPr txBox="1"/>
            <p:nvPr/>
          </p:nvSpPr>
          <p:spPr>
            <a:xfrm>
              <a:off x="4153109" y="3042894"/>
              <a:ext cx="1359078" cy="2123658"/>
            </a:xfrm>
            <a:prstGeom prst="rect">
              <a:avLst/>
            </a:prstGeom>
            <a:noFill/>
          </p:spPr>
          <p:txBody>
            <a:bodyPr wrap="square" rtlCol="0">
              <a:noAutofit/>
            </a:bodyPr>
            <a:lstStyle/>
            <a:p>
              <a:r>
                <a:rPr lang="en-GB" sz="1200" dirty="0"/>
                <a:t>Unique value proposition</a:t>
              </a:r>
            </a:p>
            <a:p>
              <a:endParaRPr lang="en-GB" sz="1200" dirty="0"/>
            </a:p>
            <a:p>
              <a:r>
                <a:rPr lang="en-GB" sz="1200" dirty="0">
                  <a:latin typeface="Avenir Next Ultra Light" panose="020B0203020202020204" pitchFamily="34" charset="77"/>
                </a:rPr>
                <a:t>Single, clear, compelling message that sates why you are different and worth paying attention.</a:t>
              </a:r>
            </a:p>
          </p:txBody>
        </p:sp>
        <p:sp>
          <p:nvSpPr>
            <p:cNvPr id="13" name="Rechteck 17">
              <a:extLst>
                <a:ext uri="{FF2B5EF4-FFF2-40B4-BE49-F238E27FC236}">
                  <a16:creationId xmlns:a16="http://schemas.microsoft.com/office/drawing/2014/main" id="{41C458F6-C847-4438-B7ED-8B004ACEC994}"/>
                </a:ext>
              </a:extLst>
            </p:cNvPr>
            <p:cNvSpPr/>
            <p:nvPr/>
          </p:nvSpPr>
          <p:spPr>
            <a:xfrm>
              <a:off x="7116579" y="3042894"/>
              <a:ext cx="1335106"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8">
              <a:extLst>
                <a:ext uri="{FF2B5EF4-FFF2-40B4-BE49-F238E27FC236}">
                  <a16:creationId xmlns:a16="http://schemas.microsoft.com/office/drawing/2014/main" id="{49BA80D3-AE77-41A3-8FFB-E6BBC80AE7E5}"/>
                </a:ext>
              </a:extLst>
            </p:cNvPr>
            <p:cNvSpPr txBox="1"/>
            <p:nvPr/>
          </p:nvSpPr>
          <p:spPr>
            <a:xfrm>
              <a:off x="7116580" y="3042894"/>
              <a:ext cx="1199153" cy="1200329"/>
            </a:xfrm>
            <a:prstGeom prst="rect">
              <a:avLst/>
            </a:prstGeom>
            <a:noFill/>
          </p:spPr>
          <p:txBody>
            <a:bodyPr wrap="square" rtlCol="0">
              <a:noAutofit/>
            </a:bodyPr>
            <a:lstStyle/>
            <a:p>
              <a:r>
                <a:rPr lang="en-GB" sz="1200" dirty="0"/>
                <a:t>Customer Segments</a:t>
              </a:r>
            </a:p>
            <a:p>
              <a:endParaRPr lang="en-GB" sz="1200" dirty="0"/>
            </a:p>
            <a:p>
              <a:r>
                <a:rPr lang="en-GB" sz="1200" dirty="0">
                  <a:latin typeface="Avenir Next Ultra Light" panose="020B0203020202020204" pitchFamily="34" charset="77"/>
                </a:rPr>
                <a:t>List your target customers and target users</a:t>
              </a:r>
            </a:p>
          </p:txBody>
        </p:sp>
        <p:sp>
          <p:nvSpPr>
            <p:cNvPr id="15" name="Rechteck 19">
              <a:extLst>
                <a:ext uri="{FF2B5EF4-FFF2-40B4-BE49-F238E27FC236}">
                  <a16:creationId xmlns:a16="http://schemas.microsoft.com/office/drawing/2014/main" id="{8E09213D-EF53-43C3-A048-5B1C6F992DAA}"/>
                </a:ext>
              </a:extLst>
            </p:cNvPr>
            <p:cNvSpPr/>
            <p:nvPr/>
          </p:nvSpPr>
          <p:spPr>
            <a:xfrm>
              <a:off x="1236267" y="5657472"/>
              <a:ext cx="3483592"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20">
              <a:extLst>
                <a:ext uri="{FF2B5EF4-FFF2-40B4-BE49-F238E27FC236}">
                  <a16:creationId xmlns:a16="http://schemas.microsoft.com/office/drawing/2014/main" id="{7A2418F7-3CD0-42FC-A01D-9E155BA1C61E}"/>
                </a:ext>
              </a:extLst>
            </p:cNvPr>
            <p:cNvSpPr txBox="1"/>
            <p:nvPr/>
          </p:nvSpPr>
          <p:spPr>
            <a:xfrm>
              <a:off x="1236270" y="5657471"/>
              <a:ext cx="2550266" cy="646331"/>
            </a:xfrm>
            <a:prstGeom prst="rect">
              <a:avLst/>
            </a:prstGeom>
            <a:noFill/>
          </p:spPr>
          <p:txBody>
            <a:bodyPr wrap="square" rtlCol="0">
              <a:noAutofit/>
            </a:bodyPr>
            <a:lstStyle/>
            <a:p>
              <a:r>
                <a:rPr lang="en-GB" sz="1200" dirty="0"/>
                <a:t>Cost Structure</a:t>
              </a:r>
            </a:p>
            <a:p>
              <a:endParaRPr lang="en-GB" sz="1200" dirty="0"/>
            </a:p>
            <a:p>
              <a:r>
                <a:rPr lang="en-GB" sz="1200" dirty="0">
                  <a:latin typeface="Avenir Next Ultra Light" panose="020B0203020202020204" pitchFamily="34" charset="77"/>
                </a:rPr>
                <a:t>List your fixed and variable coast.</a:t>
              </a:r>
            </a:p>
          </p:txBody>
        </p:sp>
        <p:sp>
          <p:nvSpPr>
            <p:cNvPr id="17" name="Rechteck 23">
              <a:extLst>
                <a:ext uri="{FF2B5EF4-FFF2-40B4-BE49-F238E27FC236}">
                  <a16:creationId xmlns:a16="http://schemas.microsoft.com/office/drawing/2014/main" id="{D60B6B92-23F0-41F2-85DE-7B3F89EC352B}"/>
                </a:ext>
              </a:extLst>
            </p:cNvPr>
            <p:cNvSpPr/>
            <p:nvPr/>
          </p:nvSpPr>
          <p:spPr>
            <a:xfrm>
              <a:off x="4888121" y="5657472"/>
              <a:ext cx="3563564"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24">
              <a:extLst>
                <a:ext uri="{FF2B5EF4-FFF2-40B4-BE49-F238E27FC236}">
                  <a16:creationId xmlns:a16="http://schemas.microsoft.com/office/drawing/2014/main" id="{9A4AB66C-75FA-4A46-B181-DC8FD888F809}"/>
                </a:ext>
              </a:extLst>
            </p:cNvPr>
            <p:cNvSpPr txBox="1"/>
            <p:nvPr/>
          </p:nvSpPr>
          <p:spPr>
            <a:xfrm>
              <a:off x="4897142" y="5657471"/>
              <a:ext cx="2550266" cy="646331"/>
            </a:xfrm>
            <a:prstGeom prst="rect">
              <a:avLst/>
            </a:prstGeom>
            <a:noFill/>
          </p:spPr>
          <p:txBody>
            <a:bodyPr wrap="square" rtlCol="0">
              <a:noAutofit/>
            </a:bodyPr>
            <a:lstStyle/>
            <a:p>
              <a:r>
                <a:rPr lang="en-GB" sz="1200" dirty="0"/>
                <a:t>Revenue streams</a:t>
              </a:r>
            </a:p>
            <a:p>
              <a:endParaRPr lang="en-GB" sz="1200" dirty="0"/>
            </a:p>
            <a:p>
              <a:r>
                <a:rPr lang="en-GB" sz="1200" dirty="0">
                  <a:latin typeface="Avenir Next Ultra Light" panose="020B0203020202020204" pitchFamily="34" charset="77"/>
                </a:rPr>
                <a:t>List your sources of revenue.</a:t>
              </a:r>
            </a:p>
          </p:txBody>
        </p:sp>
        <p:sp>
          <p:nvSpPr>
            <p:cNvPr id="19" name="Rechteck 25">
              <a:extLst>
                <a:ext uri="{FF2B5EF4-FFF2-40B4-BE49-F238E27FC236}">
                  <a16:creationId xmlns:a16="http://schemas.microsoft.com/office/drawing/2014/main" id="{D73AA99F-1D43-443E-A8A9-BA2827B03696}"/>
                </a:ext>
              </a:extLst>
            </p:cNvPr>
            <p:cNvSpPr/>
            <p:nvPr/>
          </p:nvSpPr>
          <p:spPr>
            <a:xfrm>
              <a:off x="2680694" y="4323406"/>
              <a:ext cx="1347096"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28">
              <a:extLst>
                <a:ext uri="{FF2B5EF4-FFF2-40B4-BE49-F238E27FC236}">
                  <a16:creationId xmlns:a16="http://schemas.microsoft.com/office/drawing/2014/main" id="{38C4CE74-09B5-4766-A000-B94F6EBC3ABE}"/>
                </a:ext>
              </a:extLst>
            </p:cNvPr>
            <p:cNvSpPr/>
            <p:nvPr/>
          </p:nvSpPr>
          <p:spPr>
            <a:xfrm>
              <a:off x="5656157" y="3042895"/>
              <a:ext cx="1339110"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9">
              <a:extLst>
                <a:ext uri="{FF2B5EF4-FFF2-40B4-BE49-F238E27FC236}">
                  <a16:creationId xmlns:a16="http://schemas.microsoft.com/office/drawing/2014/main" id="{BEFE54C6-DA88-4073-99E8-00F13D39C3C5}"/>
                </a:ext>
              </a:extLst>
            </p:cNvPr>
            <p:cNvSpPr txBox="1"/>
            <p:nvPr/>
          </p:nvSpPr>
          <p:spPr>
            <a:xfrm>
              <a:off x="5637505" y="3042895"/>
              <a:ext cx="1367101" cy="1015921"/>
            </a:xfrm>
            <a:prstGeom prst="rect">
              <a:avLst/>
            </a:prstGeom>
            <a:noFill/>
          </p:spPr>
          <p:txBody>
            <a:bodyPr wrap="square" rtlCol="0">
              <a:noAutofit/>
            </a:bodyPr>
            <a:lstStyle/>
            <a:p>
              <a:r>
                <a:rPr lang="en-GB" sz="1200" dirty="0"/>
                <a:t>Unique Selling Proposition</a:t>
              </a:r>
            </a:p>
            <a:p>
              <a:endParaRPr lang="en-GB" sz="1200" dirty="0"/>
            </a:p>
            <a:p>
              <a:r>
                <a:rPr lang="en-US" sz="1200" dirty="0">
                  <a:latin typeface="Avenir Next Ultra Light" panose="020B0203020202020204" pitchFamily="34" charset="77"/>
                </a:rPr>
                <a:t>Differentiation to your competitors</a:t>
              </a:r>
              <a:r>
                <a:rPr lang="en-GB" sz="1200" dirty="0">
                  <a:latin typeface="Avenir Next Ultra Light" panose="020B0203020202020204" pitchFamily="34" charset="77"/>
                </a:rPr>
                <a:t>?</a:t>
              </a:r>
            </a:p>
          </p:txBody>
        </p:sp>
        <p:sp>
          <p:nvSpPr>
            <p:cNvPr id="22" name="Rechteck 30">
              <a:extLst>
                <a:ext uri="{FF2B5EF4-FFF2-40B4-BE49-F238E27FC236}">
                  <a16:creationId xmlns:a16="http://schemas.microsoft.com/office/drawing/2014/main" id="{F6CE2386-8DBF-4B53-8C00-25ADD28ACF8A}"/>
                </a:ext>
              </a:extLst>
            </p:cNvPr>
            <p:cNvSpPr/>
            <p:nvPr/>
          </p:nvSpPr>
          <p:spPr>
            <a:xfrm>
              <a:off x="5656156" y="4323406"/>
              <a:ext cx="1335105"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31">
              <a:extLst>
                <a:ext uri="{FF2B5EF4-FFF2-40B4-BE49-F238E27FC236}">
                  <a16:creationId xmlns:a16="http://schemas.microsoft.com/office/drawing/2014/main" id="{D893D7E2-91CA-4913-B16D-1FE429044A79}"/>
                </a:ext>
              </a:extLst>
            </p:cNvPr>
            <p:cNvSpPr txBox="1"/>
            <p:nvPr/>
          </p:nvSpPr>
          <p:spPr>
            <a:xfrm>
              <a:off x="5641507" y="4323406"/>
              <a:ext cx="1319107" cy="1116342"/>
            </a:xfrm>
            <a:prstGeom prst="rect">
              <a:avLst/>
            </a:prstGeom>
            <a:noFill/>
          </p:spPr>
          <p:txBody>
            <a:bodyPr wrap="square" rtlCol="0">
              <a:noAutofit/>
            </a:bodyPr>
            <a:lstStyle/>
            <a:p>
              <a:r>
                <a:rPr lang="en-GB" sz="1200" dirty="0"/>
                <a:t>Channels</a:t>
              </a:r>
            </a:p>
            <a:p>
              <a:endParaRPr lang="en-GB" sz="1200" dirty="0"/>
            </a:p>
            <a:p>
              <a:r>
                <a:rPr lang="en-GB" sz="1200" dirty="0">
                  <a:latin typeface="Avenir Next Ultra Light" panose="020B0203020202020204" pitchFamily="34" charset="77"/>
                </a:rPr>
                <a:t>List your path to customers (inbound or outbound)</a:t>
              </a:r>
            </a:p>
          </p:txBody>
        </p:sp>
        <p:sp>
          <p:nvSpPr>
            <p:cNvPr id="24" name="Textfeld 32">
              <a:extLst>
                <a:ext uri="{FF2B5EF4-FFF2-40B4-BE49-F238E27FC236}">
                  <a16:creationId xmlns:a16="http://schemas.microsoft.com/office/drawing/2014/main" id="{DFCDD89D-BF9B-41E9-9996-4F996CCBE857}"/>
                </a:ext>
              </a:extLst>
            </p:cNvPr>
            <p:cNvSpPr txBox="1"/>
            <p:nvPr/>
          </p:nvSpPr>
          <p:spPr>
            <a:xfrm>
              <a:off x="2664692" y="4323405"/>
              <a:ext cx="1199150" cy="1015663"/>
            </a:xfrm>
            <a:prstGeom prst="rect">
              <a:avLst/>
            </a:prstGeom>
            <a:noFill/>
          </p:spPr>
          <p:txBody>
            <a:bodyPr wrap="square" rtlCol="0">
              <a:noAutofit/>
            </a:bodyPr>
            <a:lstStyle/>
            <a:p>
              <a:r>
                <a:rPr lang="en-GB" sz="1200" dirty="0"/>
                <a:t>Key Metrics</a:t>
              </a:r>
            </a:p>
            <a:p>
              <a:endParaRPr lang="en-GB" sz="1200" dirty="0"/>
            </a:p>
            <a:p>
              <a:r>
                <a:rPr lang="en-GB" sz="1200" dirty="0">
                  <a:latin typeface="Avenir Next Ultra Light" panose="020B0203020202020204" pitchFamily="34" charset="77"/>
                </a:rPr>
                <a:t>… which you can measure and improve.</a:t>
              </a:r>
            </a:p>
          </p:txBody>
        </p:sp>
      </p:grpSp>
    </p:spTree>
    <p:extLst>
      <p:ext uri="{BB962C8B-B14F-4D97-AF65-F5344CB8AC3E}">
        <p14:creationId xmlns:p14="http://schemas.microsoft.com/office/powerpoint/2010/main" val="22279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18</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469385" y="950144"/>
            <a:ext cx="1436244" cy="2642695"/>
            <a:chOff x="1236270" y="3042895"/>
            <a:chExt cx="1327128" cy="2480840"/>
          </a:xfrm>
        </p:grpSpPr>
        <p:sp>
          <p:nvSpPr>
            <p:cNvPr id="7" name="Rechteck 5">
              <a:extLst>
                <a:ext uri="{FF2B5EF4-FFF2-40B4-BE49-F238E27FC236}">
                  <a16:creationId xmlns:a16="http://schemas.microsoft.com/office/drawing/2014/main" id="{0355EF88-C006-4C8F-B344-C6D30136DEEC}"/>
                </a:ext>
              </a:extLst>
            </p:cNvPr>
            <p:cNvSpPr/>
            <p:nvPr/>
          </p:nvSpPr>
          <p:spPr>
            <a:xfrm>
              <a:off x="1236270" y="3042895"/>
              <a:ext cx="1319107"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6">
              <a:extLst>
                <a:ext uri="{FF2B5EF4-FFF2-40B4-BE49-F238E27FC236}">
                  <a16:creationId xmlns:a16="http://schemas.microsoft.com/office/drawing/2014/main" id="{7D81B1CF-C2A1-436E-B52B-263ACF071F9B}"/>
                </a:ext>
              </a:extLst>
            </p:cNvPr>
            <p:cNvSpPr txBox="1"/>
            <p:nvPr/>
          </p:nvSpPr>
          <p:spPr>
            <a:xfrm>
              <a:off x="1236272" y="3042895"/>
              <a:ext cx="1327126" cy="1384995"/>
            </a:xfrm>
            <a:prstGeom prst="rect">
              <a:avLst/>
            </a:prstGeom>
            <a:noFill/>
          </p:spPr>
          <p:txBody>
            <a:bodyPr wrap="square" rtlCol="0">
              <a:noAutofit/>
            </a:bodyPr>
            <a:lstStyle/>
            <a:p>
              <a:r>
                <a:rPr lang="en-GB" sz="1200"/>
                <a:t>Problem</a:t>
              </a:r>
            </a:p>
            <a:p>
              <a:endParaRPr lang="en-GB" sz="1200"/>
            </a:p>
            <a:p>
              <a:r>
                <a:rPr lang="en-GB" sz="1200">
                  <a:latin typeface="Avenir Next Ultra Light" panose="020B0203020202020204" pitchFamily="34" charset="77"/>
                </a:rPr>
                <a:t>What are the 3 most important characteristics </a:t>
              </a:r>
              <a:br>
                <a:rPr lang="en-GB" sz="1200">
                  <a:latin typeface="Avenir Next Ultra Light" panose="020B0203020202020204" pitchFamily="34" charset="77"/>
                </a:rPr>
              </a:br>
              <a:r>
                <a:rPr lang="en-GB" sz="1200">
                  <a:latin typeface="Avenir Next Ultra Light" panose="020B0203020202020204" pitchFamily="34" charset="77"/>
                </a:rPr>
                <a:t>of your issue?</a:t>
              </a:r>
            </a:p>
          </p:txBody>
        </p:sp>
      </p:grpSp>
      <p:sp>
        <p:nvSpPr>
          <p:cNvPr id="25" name="TextBox 24">
            <a:extLst>
              <a:ext uri="{FF2B5EF4-FFF2-40B4-BE49-F238E27FC236}">
                <a16:creationId xmlns:a16="http://schemas.microsoft.com/office/drawing/2014/main" id="{212F9C0F-76DF-45B2-9E25-7A8773DF8E91}"/>
              </a:ext>
            </a:extLst>
          </p:cNvPr>
          <p:cNvSpPr txBox="1"/>
          <p:nvPr/>
        </p:nvSpPr>
        <p:spPr>
          <a:xfrm>
            <a:off x="2446254" y="3592839"/>
            <a:ext cx="5076335" cy="2308324"/>
          </a:xfrm>
          <a:prstGeom prst="rect">
            <a:avLst/>
          </a:prstGeom>
          <a:noFill/>
        </p:spPr>
        <p:txBody>
          <a:bodyPr wrap="square">
            <a:spAutoFit/>
          </a:bodyPr>
          <a:lstStyle/>
          <a:p>
            <a:pPr algn="l"/>
            <a:r>
              <a:rPr lang="en-US" b="0" i="0">
                <a:solidFill>
                  <a:srgbClr val="292929"/>
                </a:solidFill>
                <a:effectLst/>
              </a:rPr>
              <a:t>1. Problem</a:t>
            </a:r>
          </a:p>
          <a:p>
            <a:pPr algn="l"/>
            <a:r>
              <a:rPr lang="en-US" b="0" i="0">
                <a:solidFill>
                  <a:srgbClr val="292929"/>
                </a:solidFill>
                <a:effectLst/>
              </a:rPr>
              <a:t>Each customer segment (CS) you are thinking to work with will have a set of problems that they need solving. In this box try listing the one to three high priority problems that you customers have. </a:t>
            </a:r>
          </a:p>
          <a:p>
            <a:pPr algn="l"/>
            <a:r>
              <a:rPr lang="en-US" b="0" i="0" u="sng">
                <a:solidFill>
                  <a:srgbClr val="292929"/>
                </a:solidFill>
                <a:effectLst/>
              </a:rPr>
              <a:t>Without a problem to solve, you don’t have a product/service to offer.</a:t>
            </a:r>
          </a:p>
        </p:txBody>
      </p:sp>
    </p:spTree>
    <p:extLst>
      <p:ext uri="{BB962C8B-B14F-4D97-AF65-F5344CB8AC3E}">
        <p14:creationId xmlns:p14="http://schemas.microsoft.com/office/powerpoint/2010/main" val="153229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19</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6905569" y="959570"/>
            <a:ext cx="1444878" cy="2642695"/>
            <a:chOff x="7116579" y="3042894"/>
            <a:chExt cx="1335106" cy="2480840"/>
          </a:xfrm>
        </p:grpSpPr>
        <p:sp>
          <p:nvSpPr>
            <p:cNvPr id="13" name="Rechteck 17">
              <a:extLst>
                <a:ext uri="{FF2B5EF4-FFF2-40B4-BE49-F238E27FC236}">
                  <a16:creationId xmlns:a16="http://schemas.microsoft.com/office/drawing/2014/main" id="{41C458F6-C847-4438-B7ED-8B004ACEC994}"/>
                </a:ext>
              </a:extLst>
            </p:cNvPr>
            <p:cNvSpPr/>
            <p:nvPr/>
          </p:nvSpPr>
          <p:spPr>
            <a:xfrm>
              <a:off x="7116579" y="3042894"/>
              <a:ext cx="1335106"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8">
              <a:extLst>
                <a:ext uri="{FF2B5EF4-FFF2-40B4-BE49-F238E27FC236}">
                  <a16:creationId xmlns:a16="http://schemas.microsoft.com/office/drawing/2014/main" id="{49BA80D3-AE77-41A3-8FFB-E6BBC80AE7E5}"/>
                </a:ext>
              </a:extLst>
            </p:cNvPr>
            <p:cNvSpPr txBox="1"/>
            <p:nvPr/>
          </p:nvSpPr>
          <p:spPr>
            <a:xfrm>
              <a:off x="7116580" y="3042894"/>
              <a:ext cx="1199153" cy="1200329"/>
            </a:xfrm>
            <a:prstGeom prst="rect">
              <a:avLst/>
            </a:prstGeom>
            <a:noFill/>
          </p:spPr>
          <p:txBody>
            <a:bodyPr wrap="square" rtlCol="0">
              <a:noAutofit/>
            </a:bodyPr>
            <a:lstStyle/>
            <a:p>
              <a:r>
                <a:rPr lang="en-GB" sz="1200"/>
                <a:t>Customer Segments</a:t>
              </a:r>
            </a:p>
            <a:p>
              <a:endParaRPr lang="en-GB" sz="1200"/>
            </a:p>
            <a:p>
              <a:r>
                <a:rPr lang="en-GB" sz="1200">
                  <a:latin typeface="Avenir Next Ultra Light" panose="020B0203020202020204" pitchFamily="34" charset="77"/>
                </a:rPr>
                <a:t>List your target customers and target users</a:t>
              </a:r>
            </a:p>
          </p:txBody>
        </p:sp>
      </p:grpSp>
      <p:sp>
        <p:nvSpPr>
          <p:cNvPr id="25" name="TextBox 24">
            <a:extLst>
              <a:ext uri="{FF2B5EF4-FFF2-40B4-BE49-F238E27FC236}">
                <a16:creationId xmlns:a16="http://schemas.microsoft.com/office/drawing/2014/main" id="{892CED1A-91EB-4630-A5B6-4EF1AE79F7D0}"/>
              </a:ext>
            </a:extLst>
          </p:cNvPr>
          <p:cNvSpPr txBox="1"/>
          <p:nvPr/>
        </p:nvSpPr>
        <p:spPr>
          <a:xfrm>
            <a:off x="2201158" y="3602265"/>
            <a:ext cx="4925505" cy="1754326"/>
          </a:xfrm>
          <a:prstGeom prst="rect">
            <a:avLst/>
          </a:prstGeom>
          <a:noFill/>
        </p:spPr>
        <p:txBody>
          <a:bodyPr wrap="square">
            <a:spAutoFit/>
          </a:bodyPr>
          <a:lstStyle/>
          <a:p>
            <a:pPr algn="l"/>
            <a:r>
              <a:rPr lang="en-US" b="0" i="0">
                <a:solidFill>
                  <a:srgbClr val="292929"/>
                </a:solidFill>
                <a:effectLst/>
              </a:rPr>
              <a:t>2. Customer Segments</a:t>
            </a:r>
          </a:p>
          <a:p>
            <a:pPr algn="l"/>
            <a:r>
              <a:rPr lang="en-US" b="0" i="0">
                <a:solidFill>
                  <a:srgbClr val="292929"/>
                </a:solidFill>
                <a:effectLst/>
              </a:rPr>
              <a:t>The problem and Customer Segments can be viewed as intrinsically connected — without a CS in mind you can’t think of their problems, and visa-versa.</a:t>
            </a:r>
          </a:p>
          <a:p>
            <a:pPr algn="l"/>
            <a:r>
              <a:rPr lang="en-US" u="sng">
                <a:solidFill>
                  <a:srgbClr val="292929"/>
                </a:solidFill>
              </a:rPr>
              <a:t>“For whom are you creating value ?”</a:t>
            </a:r>
            <a:endParaRPr lang="en-US" b="0" i="0" u="sng">
              <a:solidFill>
                <a:srgbClr val="292929"/>
              </a:solidFill>
              <a:effectLst/>
            </a:endParaRPr>
          </a:p>
        </p:txBody>
      </p:sp>
    </p:spTree>
    <p:extLst>
      <p:ext uri="{BB962C8B-B14F-4D97-AF65-F5344CB8AC3E}">
        <p14:creationId xmlns:p14="http://schemas.microsoft.com/office/powerpoint/2010/main" val="185256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a:t>Agenda</a:t>
            </a: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2</a:t>
            </a:fld>
            <a:endParaRPr lang="de-DE"/>
          </a:p>
        </p:txBody>
      </p:sp>
      <p:sp>
        <p:nvSpPr>
          <p:cNvPr id="4" name="Content Placeholder 3">
            <a:extLst>
              <a:ext uri="{FF2B5EF4-FFF2-40B4-BE49-F238E27FC236}">
                <a16:creationId xmlns:a16="http://schemas.microsoft.com/office/drawing/2014/main" id="{34F69C9D-E6CD-4D26-9AE8-E542A64E5E77}"/>
              </a:ext>
            </a:extLst>
          </p:cNvPr>
          <p:cNvSpPr>
            <a:spLocks noGrp="1"/>
          </p:cNvSpPr>
          <p:nvPr>
            <p:ph sz="quarter" idx="13"/>
          </p:nvPr>
        </p:nvSpPr>
        <p:spPr/>
        <p:txBody>
          <a:bodyPr/>
          <a:lstStyle/>
          <a:p>
            <a:pPr marL="285750" indent="-285750">
              <a:buFont typeface="Arial" panose="020B0604020202020204" pitchFamily="34" charset="0"/>
              <a:buChar char="•"/>
            </a:pPr>
            <a:r>
              <a:rPr lang="de-DE" dirty="0"/>
              <a:t>Intro</a:t>
            </a:r>
          </a:p>
          <a:p>
            <a:endParaRPr lang="de-DE" dirty="0"/>
          </a:p>
          <a:p>
            <a:pPr marL="285750" indent="-285750">
              <a:buFont typeface="Arial" panose="020B0604020202020204" pitchFamily="34" charset="0"/>
              <a:buChar char="•"/>
            </a:pPr>
            <a:r>
              <a:rPr lang="de-DE" dirty="0"/>
              <a:t>Customer Journey </a:t>
            </a:r>
            <a:r>
              <a:rPr lang="de-DE" dirty="0" err="1"/>
              <a:t>guides</a:t>
            </a:r>
            <a:r>
              <a:rPr lang="de-DE" dirty="0"/>
              <a:t> </a:t>
            </a:r>
            <a:r>
              <a:rPr lang="de-DE" dirty="0" err="1"/>
              <a:t>through</a:t>
            </a:r>
            <a:r>
              <a:rPr lang="de-DE" dirty="0"/>
              <a:t> Training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Modules 1-6</a:t>
            </a:r>
          </a:p>
          <a:p>
            <a:endParaRPr lang="de-DE" dirty="0"/>
          </a:p>
          <a:p>
            <a:pPr marL="285750" indent="-285750">
              <a:buFont typeface="Arial" panose="020B0604020202020204" pitchFamily="34" charset="0"/>
              <a:buChar char="•"/>
            </a:pPr>
            <a:r>
              <a:rPr lang="de-DE" dirty="0"/>
              <a:t>Closing</a:t>
            </a:r>
          </a:p>
        </p:txBody>
      </p:sp>
    </p:spTree>
    <p:extLst>
      <p:ext uri="{BB962C8B-B14F-4D97-AF65-F5344CB8AC3E}">
        <p14:creationId xmlns:p14="http://schemas.microsoft.com/office/powerpoint/2010/main" val="3715101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20</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2104965" y="959571"/>
            <a:ext cx="1462188" cy="1278641"/>
            <a:chOff x="2680693" y="3042895"/>
            <a:chExt cx="1351101" cy="1200329"/>
          </a:xfrm>
        </p:grpSpPr>
        <p:sp>
          <p:nvSpPr>
            <p:cNvPr id="9" name="Rechteck 9">
              <a:extLst>
                <a:ext uri="{FF2B5EF4-FFF2-40B4-BE49-F238E27FC236}">
                  <a16:creationId xmlns:a16="http://schemas.microsoft.com/office/drawing/2014/main" id="{E3F38F47-DA43-4F28-96C0-AD2402B88741}"/>
                </a:ext>
              </a:extLst>
            </p:cNvPr>
            <p:cNvSpPr/>
            <p:nvPr/>
          </p:nvSpPr>
          <p:spPr>
            <a:xfrm>
              <a:off x="2680693" y="3042895"/>
              <a:ext cx="1351101"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10">
              <a:extLst>
                <a:ext uri="{FF2B5EF4-FFF2-40B4-BE49-F238E27FC236}">
                  <a16:creationId xmlns:a16="http://schemas.microsoft.com/office/drawing/2014/main" id="{F978AE74-BAB7-489F-B14F-014B49910041}"/>
                </a:ext>
              </a:extLst>
            </p:cNvPr>
            <p:cNvSpPr txBox="1"/>
            <p:nvPr/>
          </p:nvSpPr>
          <p:spPr>
            <a:xfrm>
              <a:off x="2680696" y="3042895"/>
              <a:ext cx="1278842" cy="1200329"/>
            </a:xfrm>
            <a:prstGeom prst="rect">
              <a:avLst/>
            </a:prstGeom>
            <a:noFill/>
          </p:spPr>
          <p:txBody>
            <a:bodyPr wrap="square" rtlCol="0">
              <a:noAutofit/>
            </a:bodyPr>
            <a:lstStyle/>
            <a:p>
              <a:r>
                <a:rPr lang="en-GB" sz="1200"/>
                <a:t>Solution</a:t>
              </a:r>
            </a:p>
            <a:p>
              <a:endParaRPr lang="en-GB" sz="1200"/>
            </a:p>
            <a:p>
              <a:r>
                <a:rPr lang="en-GB" sz="1200">
                  <a:latin typeface="Avenir Next Ultra Light" panose="020B0203020202020204" pitchFamily="34" charset="77"/>
                </a:rPr>
                <a:t>3 important characteristics of your solution </a:t>
              </a:r>
            </a:p>
          </p:txBody>
        </p:sp>
      </p:grpSp>
      <p:sp>
        <p:nvSpPr>
          <p:cNvPr id="25" name="TextBox 24">
            <a:extLst>
              <a:ext uri="{FF2B5EF4-FFF2-40B4-BE49-F238E27FC236}">
                <a16:creationId xmlns:a16="http://schemas.microsoft.com/office/drawing/2014/main" id="{99E76DB8-00AE-4C48-89B3-B79EA936265E}"/>
              </a:ext>
            </a:extLst>
          </p:cNvPr>
          <p:cNvSpPr txBox="1"/>
          <p:nvPr/>
        </p:nvSpPr>
        <p:spPr>
          <a:xfrm>
            <a:off x="2286000" y="2470893"/>
            <a:ext cx="4934932" cy="2031325"/>
          </a:xfrm>
          <a:prstGeom prst="rect">
            <a:avLst/>
          </a:prstGeom>
          <a:noFill/>
        </p:spPr>
        <p:txBody>
          <a:bodyPr wrap="square">
            <a:spAutoFit/>
          </a:bodyPr>
          <a:lstStyle/>
          <a:p>
            <a:pPr algn="l"/>
            <a:r>
              <a:rPr lang="en-US">
                <a:solidFill>
                  <a:srgbClr val="292929"/>
                </a:solidFill>
              </a:rPr>
              <a:t>3</a:t>
            </a:r>
            <a:r>
              <a:rPr lang="en-US" b="0" i="0">
                <a:solidFill>
                  <a:srgbClr val="292929"/>
                </a:solidFill>
                <a:effectLst/>
              </a:rPr>
              <a:t>. Solution</a:t>
            </a:r>
          </a:p>
          <a:p>
            <a:pPr algn="l"/>
            <a:r>
              <a:rPr lang="en-US" b="0" i="0" u="sng">
                <a:solidFill>
                  <a:srgbClr val="292929"/>
                </a:solidFill>
                <a:effectLst/>
              </a:rPr>
              <a:t>Finding a solution to the problem is the key! </a:t>
            </a:r>
            <a:r>
              <a:rPr lang="en-US" u="sng">
                <a:solidFill>
                  <a:srgbClr val="292929"/>
                </a:solidFill>
              </a:rPr>
              <a:t> </a:t>
            </a:r>
            <a:r>
              <a:rPr lang="en-US">
                <a:solidFill>
                  <a:srgbClr val="292929"/>
                </a:solidFill>
              </a:rPr>
              <a:t>Not finding the best solution from the start is OK</a:t>
            </a:r>
            <a:r>
              <a:rPr lang="en-US" b="0" i="0">
                <a:solidFill>
                  <a:srgbClr val="292929"/>
                </a:solidFill>
                <a:effectLst/>
              </a:rPr>
              <a:t>, as that’s what Lean is all about. </a:t>
            </a:r>
          </a:p>
          <a:p>
            <a:pPr algn="l"/>
            <a:r>
              <a:rPr lang="en-US">
                <a:solidFill>
                  <a:srgbClr val="292929"/>
                </a:solidFill>
              </a:rPr>
              <a:t>A way to validate your approach is to</a:t>
            </a:r>
            <a:r>
              <a:rPr lang="en-US" b="0" i="0">
                <a:solidFill>
                  <a:srgbClr val="292929"/>
                </a:solidFill>
                <a:effectLst/>
              </a:rPr>
              <a:t> go out and interview your customer segment, ask them questions, and take those learnings.</a:t>
            </a:r>
          </a:p>
        </p:txBody>
      </p:sp>
    </p:spTree>
    <p:extLst>
      <p:ext uri="{BB962C8B-B14F-4D97-AF65-F5344CB8AC3E}">
        <p14:creationId xmlns:p14="http://schemas.microsoft.com/office/powerpoint/2010/main" val="155421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21</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5304888" y="959571"/>
            <a:ext cx="1479504" cy="1278641"/>
            <a:chOff x="5637505" y="3042895"/>
            <a:chExt cx="1367101" cy="1200329"/>
          </a:xfrm>
        </p:grpSpPr>
        <p:sp>
          <p:nvSpPr>
            <p:cNvPr id="20" name="Rechteck 28">
              <a:extLst>
                <a:ext uri="{FF2B5EF4-FFF2-40B4-BE49-F238E27FC236}">
                  <a16:creationId xmlns:a16="http://schemas.microsoft.com/office/drawing/2014/main" id="{38C4CE74-09B5-4766-A000-B94F6EBC3ABE}"/>
                </a:ext>
              </a:extLst>
            </p:cNvPr>
            <p:cNvSpPr/>
            <p:nvPr/>
          </p:nvSpPr>
          <p:spPr>
            <a:xfrm>
              <a:off x="5656157" y="3042895"/>
              <a:ext cx="1339110"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9">
              <a:extLst>
                <a:ext uri="{FF2B5EF4-FFF2-40B4-BE49-F238E27FC236}">
                  <a16:creationId xmlns:a16="http://schemas.microsoft.com/office/drawing/2014/main" id="{BEFE54C6-DA88-4073-99E8-00F13D39C3C5}"/>
                </a:ext>
              </a:extLst>
            </p:cNvPr>
            <p:cNvSpPr txBox="1"/>
            <p:nvPr/>
          </p:nvSpPr>
          <p:spPr>
            <a:xfrm>
              <a:off x="5637505" y="3042895"/>
              <a:ext cx="1367101" cy="1015921"/>
            </a:xfrm>
            <a:prstGeom prst="rect">
              <a:avLst/>
            </a:prstGeom>
            <a:noFill/>
          </p:spPr>
          <p:txBody>
            <a:bodyPr wrap="square" rtlCol="0">
              <a:noAutofit/>
            </a:bodyPr>
            <a:lstStyle/>
            <a:p>
              <a:r>
                <a:rPr lang="en-GB" sz="1200"/>
                <a:t>Unique Selling Proposition</a:t>
              </a:r>
            </a:p>
            <a:p>
              <a:endParaRPr lang="en-GB" sz="1200"/>
            </a:p>
            <a:p>
              <a:r>
                <a:rPr lang="en-US" sz="1200">
                  <a:latin typeface="Avenir Next Ultra Light" panose="020B0203020202020204" pitchFamily="34" charset="77"/>
                </a:rPr>
                <a:t>Differentiation to your competitors</a:t>
              </a:r>
              <a:r>
                <a:rPr lang="en-GB" sz="1200">
                  <a:latin typeface="Avenir Next Ultra Light" panose="020B0203020202020204" pitchFamily="34" charset="77"/>
                </a:rPr>
                <a:t>?</a:t>
              </a:r>
            </a:p>
          </p:txBody>
        </p:sp>
      </p:grpSp>
      <p:sp>
        <p:nvSpPr>
          <p:cNvPr id="26" name="TextBox 25">
            <a:extLst>
              <a:ext uri="{FF2B5EF4-FFF2-40B4-BE49-F238E27FC236}">
                <a16:creationId xmlns:a16="http://schemas.microsoft.com/office/drawing/2014/main" id="{2D87D1D0-E683-43BC-A01D-6470FDDDE908}"/>
              </a:ext>
            </a:extLst>
          </p:cNvPr>
          <p:cNvSpPr txBox="1"/>
          <p:nvPr/>
        </p:nvSpPr>
        <p:spPr>
          <a:xfrm>
            <a:off x="504585" y="2314285"/>
            <a:ext cx="7338515" cy="2031325"/>
          </a:xfrm>
          <a:prstGeom prst="rect">
            <a:avLst/>
          </a:prstGeom>
          <a:noFill/>
        </p:spPr>
        <p:txBody>
          <a:bodyPr wrap="square">
            <a:spAutoFit/>
          </a:bodyPr>
          <a:lstStyle/>
          <a:p>
            <a:pPr algn="l"/>
            <a:r>
              <a:rPr lang="en-US">
                <a:solidFill>
                  <a:srgbClr val="292929"/>
                </a:solidFill>
              </a:rPr>
              <a:t>4</a:t>
            </a:r>
            <a:r>
              <a:rPr lang="en-US" b="0" i="0">
                <a:solidFill>
                  <a:srgbClr val="292929"/>
                </a:solidFill>
                <a:effectLst/>
              </a:rPr>
              <a:t>. Unique Selling Proposition / Unfair Advantage</a:t>
            </a:r>
          </a:p>
          <a:p>
            <a:pPr algn="l"/>
            <a:r>
              <a:rPr lang="en-US" b="0" i="0">
                <a:solidFill>
                  <a:srgbClr val="292929"/>
                </a:solidFill>
                <a:effectLst/>
              </a:rPr>
              <a:t>This is the most difficult to block to answer. Some call it your “unfair advantage”. </a:t>
            </a:r>
          </a:p>
          <a:p>
            <a:pPr algn="l"/>
            <a:r>
              <a:rPr lang="en-US" b="0" i="0">
                <a:solidFill>
                  <a:srgbClr val="292929"/>
                </a:solidFill>
                <a:effectLst/>
              </a:rPr>
              <a:t>USP can be insider information, a dream team, getting expert endorsements, existing customers etc. Think about what you have no one else can buy. </a:t>
            </a:r>
          </a:p>
          <a:p>
            <a:pPr algn="l"/>
            <a:r>
              <a:rPr lang="en-US" b="0" i="0" u="sng">
                <a:solidFill>
                  <a:srgbClr val="292929"/>
                </a:solidFill>
                <a:effectLst/>
              </a:rPr>
              <a:t>“What differs you from your competitors ?”</a:t>
            </a:r>
          </a:p>
        </p:txBody>
      </p:sp>
    </p:spTree>
    <p:extLst>
      <p:ext uri="{BB962C8B-B14F-4D97-AF65-F5344CB8AC3E}">
        <p14:creationId xmlns:p14="http://schemas.microsoft.com/office/powerpoint/2010/main" val="159722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22</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3698442" y="959570"/>
            <a:ext cx="1479506" cy="2642696"/>
            <a:chOff x="4153107" y="3042894"/>
            <a:chExt cx="1367103" cy="2480841"/>
          </a:xfrm>
        </p:grpSpPr>
        <p:sp>
          <p:nvSpPr>
            <p:cNvPr id="11" name="Rechteck 12">
              <a:extLst>
                <a:ext uri="{FF2B5EF4-FFF2-40B4-BE49-F238E27FC236}">
                  <a16:creationId xmlns:a16="http://schemas.microsoft.com/office/drawing/2014/main" id="{E77794AD-53B2-44D7-AF69-7ADBDF7287B0}"/>
                </a:ext>
              </a:extLst>
            </p:cNvPr>
            <p:cNvSpPr/>
            <p:nvPr/>
          </p:nvSpPr>
          <p:spPr>
            <a:xfrm>
              <a:off x="4153107" y="3042894"/>
              <a:ext cx="1367103" cy="24808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3">
              <a:extLst>
                <a:ext uri="{FF2B5EF4-FFF2-40B4-BE49-F238E27FC236}">
                  <a16:creationId xmlns:a16="http://schemas.microsoft.com/office/drawing/2014/main" id="{E7D8948D-E4B9-4B75-848D-FE90F5DC56D9}"/>
                </a:ext>
              </a:extLst>
            </p:cNvPr>
            <p:cNvSpPr txBox="1"/>
            <p:nvPr/>
          </p:nvSpPr>
          <p:spPr>
            <a:xfrm>
              <a:off x="4153109" y="3042894"/>
              <a:ext cx="1359078" cy="2123658"/>
            </a:xfrm>
            <a:prstGeom prst="rect">
              <a:avLst/>
            </a:prstGeom>
            <a:noFill/>
          </p:spPr>
          <p:txBody>
            <a:bodyPr wrap="square" rtlCol="0">
              <a:noAutofit/>
            </a:bodyPr>
            <a:lstStyle/>
            <a:p>
              <a:r>
                <a:rPr lang="en-GB" sz="1200"/>
                <a:t>Unique value proposition</a:t>
              </a:r>
            </a:p>
            <a:p>
              <a:endParaRPr lang="en-GB" sz="1200"/>
            </a:p>
            <a:p>
              <a:r>
                <a:rPr lang="en-GB" sz="1200">
                  <a:latin typeface="Avenir Next Ultra Light" panose="020B0203020202020204" pitchFamily="34" charset="77"/>
                </a:rPr>
                <a:t>Single, clear, compelling message that sates why you are different and worth paying attention.</a:t>
              </a:r>
            </a:p>
          </p:txBody>
        </p:sp>
      </p:grpSp>
      <p:sp>
        <p:nvSpPr>
          <p:cNvPr id="25" name="TextBox 24">
            <a:extLst>
              <a:ext uri="{FF2B5EF4-FFF2-40B4-BE49-F238E27FC236}">
                <a16:creationId xmlns:a16="http://schemas.microsoft.com/office/drawing/2014/main" id="{552F18E1-1ED0-428E-81A8-2DB084C1EB3D}"/>
              </a:ext>
            </a:extLst>
          </p:cNvPr>
          <p:cNvSpPr txBox="1"/>
          <p:nvPr/>
        </p:nvSpPr>
        <p:spPr>
          <a:xfrm>
            <a:off x="1333891" y="3834946"/>
            <a:ext cx="6348953" cy="2031325"/>
          </a:xfrm>
          <a:prstGeom prst="rect">
            <a:avLst/>
          </a:prstGeom>
          <a:noFill/>
        </p:spPr>
        <p:txBody>
          <a:bodyPr wrap="square">
            <a:spAutoFit/>
          </a:bodyPr>
          <a:lstStyle/>
          <a:p>
            <a:pPr algn="l"/>
            <a:r>
              <a:rPr lang="en-US">
                <a:solidFill>
                  <a:srgbClr val="292929"/>
                </a:solidFill>
              </a:rPr>
              <a:t>5</a:t>
            </a:r>
            <a:r>
              <a:rPr lang="en-US" b="0" i="0">
                <a:solidFill>
                  <a:srgbClr val="292929"/>
                </a:solidFill>
                <a:effectLst/>
              </a:rPr>
              <a:t>. Unique Value Proposition</a:t>
            </a:r>
          </a:p>
          <a:p>
            <a:pPr algn="l"/>
            <a:r>
              <a:rPr lang="en-US" b="0" i="0">
                <a:solidFill>
                  <a:srgbClr val="292929"/>
                </a:solidFill>
                <a:effectLst/>
              </a:rPr>
              <a:t>In the center of the canvas is the UVP. A value proposition is a promise of value to be delivered. It’s the primary reason a prospect should buy from you. A way to figure it out is to think why are you different and why should your customer buy/invest time in you</a:t>
            </a:r>
          </a:p>
          <a:p>
            <a:pPr algn="l"/>
            <a:r>
              <a:rPr lang="en-US" u="sng">
                <a:solidFill>
                  <a:srgbClr val="292929"/>
                </a:solidFill>
              </a:rPr>
              <a:t>“Which customer needs are you satisfying?”</a:t>
            </a:r>
            <a:endParaRPr lang="en-US" b="0" i="0" u="sng">
              <a:solidFill>
                <a:srgbClr val="292929"/>
              </a:solidFill>
              <a:effectLst/>
            </a:endParaRPr>
          </a:p>
        </p:txBody>
      </p:sp>
    </p:spTree>
    <p:extLst>
      <p:ext uri="{BB962C8B-B14F-4D97-AF65-F5344CB8AC3E}">
        <p14:creationId xmlns:p14="http://schemas.microsoft.com/office/powerpoint/2010/main" val="288653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23</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5309220" y="2323626"/>
            <a:ext cx="1460731" cy="1278641"/>
            <a:chOff x="5641507" y="4323406"/>
            <a:chExt cx="1349754" cy="1200329"/>
          </a:xfrm>
        </p:grpSpPr>
        <p:sp>
          <p:nvSpPr>
            <p:cNvPr id="22" name="Rechteck 30">
              <a:extLst>
                <a:ext uri="{FF2B5EF4-FFF2-40B4-BE49-F238E27FC236}">
                  <a16:creationId xmlns:a16="http://schemas.microsoft.com/office/drawing/2014/main" id="{F6CE2386-8DBF-4B53-8C00-25ADD28ACF8A}"/>
                </a:ext>
              </a:extLst>
            </p:cNvPr>
            <p:cNvSpPr/>
            <p:nvPr/>
          </p:nvSpPr>
          <p:spPr>
            <a:xfrm>
              <a:off x="5656156" y="4323406"/>
              <a:ext cx="1335105"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31">
              <a:extLst>
                <a:ext uri="{FF2B5EF4-FFF2-40B4-BE49-F238E27FC236}">
                  <a16:creationId xmlns:a16="http://schemas.microsoft.com/office/drawing/2014/main" id="{D893D7E2-91CA-4913-B16D-1FE429044A79}"/>
                </a:ext>
              </a:extLst>
            </p:cNvPr>
            <p:cNvSpPr txBox="1"/>
            <p:nvPr/>
          </p:nvSpPr>
          <p:spPr>
            <a:xfrm>
              <a:off x="5641507" y="4323406"/>
              <a:ext cx="1319107" cy="1116342"/>
            </a:xfrm>
            <a:prstGeom prst="rect">
              <a:avLst/>
            </a:prstGeom>
            <a:noFill/>
          </p:spPr>
          <p:txBody>
            <a:bodyPr wrap="square" rtlCol="0">
              <a:noAutofit/>
            </a:bodyPr>
            <a:lstStyle/>
            <a:p>
              <a:r>
                <a:rPr lang="en-GB" sz="1200"/>
                <a:t>Channels</a:t>
              </a:r>
            </a:p>
            <a:p>
              <a:endParaRPr lang="en-GB" sz="1200"/>
            </a:p>
            <a:p>
              <a:r>
                <a:rPr lang="en-GB" sz="1200">
                  <a:latin typeface="Avenir Next Ultra Light" panose="020B0203020202020204" pitchFamily="34" charset="77"/>
                </a:rPr>
                <a:t>List your path to customers (inbound or outbound)</a:t>
              </a:r>
            </a:p>
          </p:txBody>
        </p:sp>
      </p:grpSp>
      <p:sp>
        <p:nvSpPr>
          <p:cNvPr id="25" name="TextBox 24">
            <a:extLst>
              <a:ext uri="{FF2B5EF4-FFF2-40B4-BE49-F238E27FC236}">
                <a16:creationId xmlns:a16="http://schemas.microsoft.com/office/drawing/2014/main" id="{306843DC-0286-425B-A3D7-DE77045D102C}"/>
              </a:ext>
            </a:extLst>
          </p:cNvPr>
          <p:cNvSpPr txBox="1"/>
          <p:nvPr/>
        </p:nvSpPr>
        <p:spPr>
          <a:xfrm>
            <a:off x="287516" y="2153927"/>
            <a:ext cx="4897225" cy="2862322"/>
          </a:xfrm>
          <a:prstGeom prst="rect">
            <a:avLst/>
          </a:prstGeom>
          <a:noFill/>
        </p:spPr>
        <p:txBody>
          <a:bodyPr wrap="square">
            <a:spAutoFit/>
          </a:bodyPr>
          <a:lstStyle/>
          <a:p>
            <a:pPr algn="l"/>
            <a:r>
              <a:rPr lang="en-US" b="0" i="0">
                <a:solidFill>
                  <a:srgbClr val="292929"/>
                </a:solidFill>
                <a:effectLst/>
              </a:rPr>
              <a:t>6. Channels</a:t>
            </a:r>
          </a:p>
          <a:p>
            <a:pPr algn="l"/>
            <a:r>
              <a:rPr lang="en-US" b="0" i="0">
                <a:solidFill>
                  <a:srgbClr val="292929"/>
                </a:solidFill>
                <a:effectLst/>
              </a:rPr>
              <a:t>Channels are ways for you to reach your customer. And remember that in the initial stages it’s important not to think about scale but to focus on learning. With that in mind try to think which channels will give you enough access to your customers and at the same time give you enough learning possibilities. Be where your customers are! </a:t>
            </a:r>
          </a:p>
          <a:p>
            <a:pPr algn="l"/>
            <a:r>
              <a:rPr lang="en-US" u="sng">
                <a:solidFill>
                  <a:srgbClr val="292929"/>
                </a:solidFill>
              </a:rPr>
              <a:t>“How do you reach your customers?”</a:t>
            </a:r>
            <a:endParaRPr lang="en-US" b="0" i="0" u="sng">
              <a:solidFill>
                <a:srgbClr val="292929"/>
              </a:solidFill>
              <a:effectLst/>
            </a:endParaRPr>
          </a:p>
        </p:txBody>
      </p:sp>
    </p:spTree>
    <p:extLst>
      <p:ext uri="{BB962C8B-B14F-4D97-AF65-F5344CB8AC3E}">
        <p14:creationId xmlns:p14="http://schemas.microsoft.com/office/powerpoint/2010/main" val="57637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24</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541780" y="3744729"/>
            <a:ext cx="3770013" cy="1136393"/>
            <a:chOff x="1236267" y="5657471"/>
            <a:chExt cx="3483592" cy="1066793"/>
          </a:xfrm>
        </p:grpSpPr>
        <p:sp>
          <p:nvSpPr>
            <p:cNvPr id="15" name="Rechteck 19">
              <a:extLst>
                <a:ext uri="{FF2B5EF4-FFF2-40B4-BE49-F238E27FC236}">
                  <a16:creationId xmlns:a16="http://schemas.microsoft.com/office/drawing/2014/main" id="{8E09213D-EF53-43C3-A048-5B1C6F992DAA}"/>
                </a:ext>
              </a:extLst>
            </p:cNvPr>
            <p:cNvSpPr/>
            <p:nvPr/>
          </p:nvSpPr>
          <p:spPr>
            <a:xfrm>
              <a:off x="1236267" y="5657472"/>
              <a:ext cx="3483592"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20">
              <a:extLst>
                <a:ext uri="{FF2B5EF4-FFF2-40B4-BE49-F238E27FC236}">
                  <a16:creationId xmlns:a16="http://schemas.microsoft.com/office/drawing/2014/main" id="{7A2418F7-3CD0-42FC-A01D-9E155BA1C61E}"/>
                </a:ext>
              </a:extLst>
            </p:cNvPr>
            <p:cNvSpPr txBox="1"/>
            <p:nvPr/>
          </p:nvSpPr>
          <p:spPr>
            <a:xfrm>
              <a:off x="1236270" y="5657471"/>
              <a:ext cx="2550266" cy="646331"/>
            </a:xfrm>
            <a:prstGeom prst="rect">
              <a:avLst/>
            </a:prstGeom>
            <a:noFill/>
          </p:spPr>
          <p:txBody>
            <a:bodyPr wrap="square" rtlCol="0">
              <a:noAutofit/>
            </a:bodyPr>
            <a:lstStyle/>
            <a:p>
              <a:r>
                <a:rPr lang="en-GB" sz="1200"/>
                <a:t>Cost Structure</a:t>
              </a:r>
            </a:p>
            <a:p>
              <a:endParaRPr lang="en-GB" sz="1200"/>
            </a:p>
            <a:p>
              <a:r>
                <a:rPr lang="en-GB" sz="1200">
                  <a:latin typeface="Avenir Next Ultra Light" panose="020B0203020202020204" pitchFamily="34" charset="77"/>
                </a:rPr>
                <a:t>List your fixed and variable coast.</a:t>
              </a:r>
            </a:p>
          </p:txBody>
        </p:sp>
      </p:grpSp>
      <p:sp>
        <p:nvSpPr>
          <p:cNvPr id="25" name="TextBox 24">
            <a:extLst>
              <a:ext uri="{FF2B5EF4-FFF2-40B4-BE49-F238E27FC236}">
                <a16:creationId xmlns:a16="http://schemas.microsoft.com/office/drawing/2014/main" id="{BC95FA9A-BCA8-4C71-949F-9A0CA02B8FB0}"/>
              </a:ext>
            </a:extLst>
          </p:cNvPr>
          <p:cNvSpPr txBox="1"/>
          <p:nvPr/>
        </p:nvSpPr>
        <p:spPr>
          <a:xfrm>
            <a:off x="1387689" y="988511"/>
            <a:ext cx="6829686" cy="2585323"/>
          </a:xfrm>
          <a:prstGeom prst="rect">
            <a:avLst/>
          </a:prstGeom>
          <a:noFill/>
        </p:spPr>
        <p:txBody>
          <a:bodyPr wrap="square">
            <a:spAutoFit/>
          </a:bodyPr>
          <a:lstStyle/>
          <a:p>
            <a:pPr algn="l"/>
            <a:r>
              <a:rPr lang="en-US" b="0" i="0">
                <a:solidFill>
                  <a:srgbClr val="292929"/>
                </a:solidFill>
                <a:effectLst/>
              </a:rPr>
              <a:t>7. Cost Structure</a:t>
            </a:r>
          </a:p>
          <a:p>
            <a:pPr algn="l"/>
            <a:r>
              <a:rPr lang="en-US" b="0" i="0">
                <a:solidFill>
                  <a:srgbClr val="292929"/>
                </a:solidFill>
                <a:effectLst/>
              </a:rPr>
              <a:t>Here you should list all the operational costs for taking this business to market. How much will it cost to build / landing page? What is your burn rate — your total monthly running costs? How much will it cost to interview your customer segment? How much do market research papers cost? etc. You can then use these costs and potential revenue streams to calculate a rough break-even point.</a:t>
            </a:r>
          </a:p>
          <a:p>
            <a:pPr algn="l"/>
            <a:r>
              <a:rPr lang="en-US" u="sng">
                <a:solidFill>
                  <a:srgbClr val="292929"/>
                </a:solidFill>
              </a:rPr>
              <a:t>“What are your essential resources to run the business?”</a:t>
            </a:r>
            <a:endParaRPr lang="en-US" b="0" i="0" u="sng">
              <a:solidFill>
                <a:srgbClr val="292929"/>
              </a:solidFill>
              <a:effectLst/>
            </a:endParaRPr>
          </a:p>
        </p:txBody>
      </p:sp>
    </p:spTree>
    <p:extLst>
      <p:ext uri="{BB962C8B-B14F-4D97-AF65-F5344CB8AC3E}">
        <p14:creationId xmlns:p14="http://schemas.microsoft.com/office/powerpoint/2010/main" val="428218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25</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4493889" y="3744729"/>
            <a:ext cx="3856560" cy="1136393"/>
            <a:chOff x="4888121" y="5657471"/>
            <a:chExt cx="3563564" cy="1066793"/>
          </a:xfrm>
        </p:grpSpPr>
        <p:sp>
          <p:nvSpPr>
            <p:cNvPr id="17" name="Rechteck 23">
              <a:extLst>
                <a:ext uri="{FF2B5EF4-FFF2-40B4-BE49-F238E27FC236}">
                  <a16:creationId xmlns:a16="http://schemas.microsoft.com/office/drawing/2014/main" id="{D60B6B92-23F0-41F2-85DE-7B3F89EC352B}"/>
                </a:ext>
              </a:extLst>
            </p:cNvPr>
            <p:cNvSpPr/>
            <p:nvPr/>
          </p:nvSpPr>
          <p:spPr>
            <a:xfrm>
              <a:off x="4888121" y="5657472"/>
              <a:ext cx="3563564"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24">
              <a:extLst>
                <a:ext uri="{FF2B5EF4-FFF2-40B4-BE49-F238E27FC236}">
                  <a16:creationId xmlns:a16="http://schemas.microsoft.com/office/drawing/2014/main" id="{9A4AB66C-75FA-4A46-B181-DC8FD888F809}"/>
                </a:ext>
              </a:extLst>
            </p:cNvPr>
            <p:cNvSpPr txBox="1"/>
            <p:nvPr/>
          </p:nvSpPr>
          <p:spPr>
            <a:xfrm>
              <a:off x="4897142" y="5657471"/>
              <a:ext cx="2550266" cy="646331"/>
            </a:xfrm>
            <a:prstGeom prst="rect">
              <a:avLst/>
            </a:prstGeom>
            <a:noFill/>
          </p:spPr>
          <p:txBody>
            <a:bodyPr wrap="square" rtlCol="0">
              <a:noAutofit/>
            </a:bodyPr>
            <a:lstStyle/>
            <a:p>
              <a:r>
                <a:rPr lang="en-GB" sz="1200"/>
                <a:t>Revenue streams</a:t>
              </a:r>
            </a:p>
            <a:p>
              <a:endParaRPr lang="en-GB" sz="1200"/>
            </a:p>
            <a:p>
              <a:r>
                <a:rPr lang="en-GB" sz="1200">
                  <a:latin typeface="Avenir Next Ultra Light" panose="020B0203020202020204" pitchFamily="34" charset="77"/>
                </a:rPr>
                <a:t>List your sources of revenue.</a:t>
              </a:r>
            </a:p>
          </p:txBody>
        </p:sp>
      </p:grpSp>
      <p:sp>
        <p:nvSpPr>
          <p:cNvPr id="25" name="TextBox 24">
            <a:extLst>
              <a:ext uri="{FF2B5EF4-FFF2-40B4-BE49-F238E27FC236}">
                <a16:creationId xmlns:a16="http://schemas.microsoft.com/office/drawing/2014/main" id="{FDDAED1C-95C4-4B71-9434-F5A8FBD4592E}"/>
              </a:ext>
            </a:extLst>
          </p:cNvPr>
          <p:cNvSpPr txBox="1"/>
          <p:nvPr/>
        </p:nvSpPr>
        <p:spPr>
          <a:xfrm>
            <a:off x="379681" y="1542509"/>
            <a:ext cx="6169843" cy="1754326"/>
          </a:xfrm>
          <a:prstGeom prst="rect">
            <a:avLst/>
          </a:prstGeom>
          <a:noFill/>
        </p:spPr>
        <p:txBody>
          <a:bodyPr wrap="square">
            <a:spAutoFit/>
          </a:bodyPr>
          <a:lstStyle/>
          <a:p>
            <a:pPr algn="l"/>
            <a:r>
              <a:rPr lang="en-US">
                <a:solidFill>
                  <a:srgbClr val="292929"/>
                </a:solidFill>
              </a:rPr>
              <a:t>8</a:t>
            </a:r>
            <a:r>
              <a:rPr lang="en-US" b="0" i="0">
                <a:solidFill>
                  <a:srgbClr val="292929"/>
                </a:solidFill>
                <a:effectLst/>
              </a:rPr>
              <a:t>. Revenue Streams</a:t>
            </a:r>
          </a:p>
          <a:p>
            <a:pPr algn="l"/>
            <a:r>
              <a:rPr lang="en-US" b="0" i="0">
                <a:solidFill>
                  <a:srgbClr val="292929"/>
                </a:solidFill>
                <a:effectLst/>
              </a:rPr>
              <a:t>How you price your business will depend on the type of model it is, however, it’s quite common for startups to lower their cost to enter the market. Where does your revenue from </a:t>
            </a:r>
            <a:r>
              <a:rPr lang="en-US" b="0" i="0" err="1">
                <a:solidFill>
                  <a:srgbClr val="292929"/>
                </a:solidFill>
                <a:effectLst/>
              </a:rPr>
              <a:t>from</a:t>
            </a:r>
            <a:r>
              <a:rPr lang="en-US" b="0" i="0">
                <a:solidFill>
                  <a:srgbClr val="292929"/>
                </a:solidFill>
                <a:effectLst/>
              </a:rPr>
              <a:t> ?</a:t>
            </a:r>
          </a:p>
          <a:p>
            <a:pPr algn="l"/>
            <a:r>
              <a:rPr lang="en-US" u="sng">
                <a:solidFill>
                  <a:srgbClr val="292929"/>
                </a:solidFill>
              </a:rPr>
              <a:t>“What are your customers willing to pay?”</a:t>
            </a:r>
            <a:endParaRPr lang="en-US" b="0" i="0" u="sng">
              <a:solidFill>
                <a:srgbClr val="292929"/>
              </a:solidFill>
              <a:effectLst/>
            </a:endParaRPr>
          </a:p>
        </p:txBody>
      </p:sp>
    </p:spTree>
    <p:extLst>
      <p:ext uri="{BB962C8B-B14F-4D97-AF65-F5344CB8AC3E}">
        <p14:creationId xmlns:p14="http://schemas.microsoft.com/office/powerpoint/2010/main" val="268891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26</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a:t>Lean Canvas</a:t>
            </a:r>
            <a:endParaRPr lang="en-US" sz="240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2087650" y="2323624"/>
            <a:ext cx="1475172" cy="1278642"/>
            <a:chOff x="2664692" y="4323405"/>
            <a:chExt cx="1363098" cy="1200330"/>
          </a:xfrm>
        </p:grpSpPr>
        <p:sp>
          <p:nvSpPr>
            <p:cNvPr id="19" name="Rechteck 25">
              <a:extLst>
                <a:ext uri="{FF2B5EF4-FFF2-40B4-BE49-F238E27FC236}">
                  <a16:creationId xmlns:a16="http://schemas.microsoft.com/office/drawing/2014/main" id="{D73AA99F-1D43-443E-A8A9-BA2827B03696}"/>
                </a:ext>
              </a:extLst>
            </p:cNvPr>
            <p:cNvSpPr/>
            <p:nvPr/>
          </p:nvSpPr>
          <p:spPr>
            <a:xfrm>
              <a:off x="2680694" y="4323406"/>
              <a:ext cx="1347096"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feld 32">
              <a:extLst>
                <a:ext uri="{FF2B5EF4-FFF2-40B4-BE49-F238E27FC236}">
                  <a16:creationId xmlns:a16="http://schemas.microsoft.com/office/drawing/2014/main" id="{DFCDD89D-BF9B-41E9-9996-4F996CCBE857}"/>
                </a:ext>
              </a:extLst>
            </p:cNvPr>
            <p:cNvSpPr txBox="1"/>
            <p:nvPr/>
          </p:nvSpPr>
          <p:spPr>
            <a:xfrm>
              <a:off x="2664692" y="4323405"/>
              <a:ext cx="1199150" cy="1015663"/>
            </a:xfrm>
            <a:prstGeom prst="rect">
              <a:avLst/>
            </a:prstGeom>
            <a:noFill/>
          </p:spPr>
          <p:txBody>
            <a:bodyPr wrap="square" rtlCol="0">
              <a:noAutofit/>
            </a:bodyPr>
            <a:lstStyle/>
            <a:p>
              <a:r>
                <a:rPr lang="en-GB" sz="1200"/>
                <a:t>Key Metrics</a:t>
              </a:r>
            </a:p>
            <a:p>
              <a:endParaRPr lang="en-GB" sz="1200"/>
            </a:p>
            <a:p>
              <a:r>
                <a:rPr lang="en-GB" sz="1200">
                  <a:latin typeface="Avenir Next Ultra Light" panose="020B0203020202020204" pitchFamily="34" charset="77"/>
                </a:rPr>
                <a:t>… which you can measure and improve.</a:t>
              </a:r>
            </a:p>
          </p:txBody>
        </p:sp>
      </p:grpSp>
      <p:sp>
        <p:nvSpPr>
          <p:cNvPr id="25" name="TextBox 24">
            <a:extLst>
              <a:ext uri="{FF2B5EF4-FFF2-40B4-BE49-F238E27FC236}">
                <a16:creationId xmlns:a16="http://schemas.microsoft.com/office/drawing/2014/main" id="{26D550CC-51C3-4FAA-B8D1-1EBAA58494C8}"/>
              </a:ext>
            </a:extLst>
          </p:cNvPr>
          <p:cNvSpPr txBox="1"/>
          <p:nvPr/>
        </p:nvSpPr>
        <p:spPr>
          <a:xfrm>
            <a:off x="3989487" y="2401937"/>
            <a:ext cx="4572000" cy="1477328"/>
          </a:xfrm>
          <a:prstGeom prst="rect">
            <a:avLst/>
          </a:prstGeom>
          <a:noFill/>
        </p:spPr>
        <p:txBody>
          <a:bodyPr wrap="square">
            <a:spAutoFit/>
          </a:bodyPr>
          <a:lstStyle/>
          <a:p>
            <a:pPr algn="l"/>
            <a:r>
              <a:rPr lang="en-US">
                <a:solidFill>
                  <a:srgbClr val="292929"/>
                </a:solidFill>
              </a:rPr>
              <a:t>9</a:t>
            </a:r>
            <a:r>
              <a:rPr lang="en-US" b="0" i="0">
                <a:solidFill>
                  <a:srgbClr val="292929"/>
                </a:solidFill>
                <a:effectLst/>
              </a:rPr>
              <a:t>. Key Metrics</a:t>
            </a:r>
          </a:p>
          <a:p>
            <a:pPr algn="l"/>
            <a:r>
              <a:rPr lang="en-US" b="0" i="0">
                <a:solidFill>
                  <a:srgbClr val="292929"/>
                </a:solidFill>
                <a:effectLst/>
              </a:rPr>
              <a:t>Every business, no matter what industry or size, will have some key metrics that are used to monitor performance.</a:t>
            </a:r>
          </a:p>
          <a:p>
            <a:pPr algn="l"/>
            <a:r>
              <a:rPr lang="en-US" u="sng">
                <a:solidFill>
                  <a:srgbClr val="292929"/>
                </a:solidFill>
              </a:rPr>
              <a:t>“How do you measure your performance?”</a:t>
            </a:r>
            <a:endParaRPr lang="en-US" b="0" i="0" u="sng">
              <a:solidFill>
                <a:srgbClr val="292929"/>
              </a:solidFill>
              <a:effectLst/>
            </a:endParaRPr>
          </a:p>
        </p:txBody>
      </p:sp>
    </p:spTree>
    <p:extLst>
      <p:ext uri="{BB962C8B-B14F-4D97-AF65-F5344CB8AC3E}">
        <p14:creationId xmlns:p14="http://schemas.microsoft.com/office/powerpoint/2010/main" val="39666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58396-4C57-42AA-9706-CBB994923ACB}"/>
              </a:ext>
            </a:extLst>
          </p:cNvPr>
          <p:cNvSpPr>
            <a:spLocks noGrp="1"/>
          </p:cNvSpPr>
          <p:nvPr>
            <p:ph type="sldNum" sz="quarter" idx="12"/>
          </p:nvPr>
        </p:nvSpPr>
        <p:spPr/>
        <p:txBody>
          <a:bodyPr/>
          <a:lstStyle/>
          <a:p>
            <a:fld id="{84FDC53A-3975-DE4E-9A2C-B3DD4C55E4D4}" type="slidenum">
              <a:rPr lang="de-DE" smtClean="0"/>
              <a:pPr/>
              <a:t>27</a:t>
            </a:fld>
            <a:endParaRPr lang="de-DE"/>
          </a:p>
        </p:txBody>
      </p:sp>
      <p:sp>
        <p:nvSpPr>
          <p:cNvPr id="4" name="TextBox 3">
            <a:extLst>
              <a:ext uri="{FF2B5EF4-FFF2-40B4-BE49-F238E27FC236}">
                <a16:creationId xmlns:a16="http://schemas.microsoft.com/office/drawing/2014/main" id="{4A5977D8-1E58-4EA4-8F22-4410AF5EFE9E}"/>
              </a:ext>
            </a:extLst>
          </p:cNvPr>
          <p:cNvSpPr txBox="1"/>
          <p:nvPr/>
        </p:nvSpPr>
        <p:spPr>
          <a:xfrm>
            <a:off x="3464603" y="274404"/>
            <a:ext cx="1611983" cy="452486"/>
          </a:xfrm>
          <a:prstGeom prst="rect">
            <a:avLst/>
          </a:prstGeom>
          <a:noFill/>
        </p:spPr>
        <p:txBody>
          <a:bodyPr wrap="none" lIns="108000" tIns="46800" rIns="108000" bIns="46800" rtlCol="0">
            <a:noAutofit/>
          </a:bodyPr>
          <a:lstStyle/>
          <a:p>
            <a:r>
              <a:rPr lang="de-DE" sz="2400" dirty="0"/>
              <a:t>Lean Canvas</a:t>
            </a:r>
            <a:endParaRPr lang="en-US" sz="2400" dirty="0"/>
          </a:p>
        </p:txBody>
      </p:sp>
      <p:grpSp>
        <p:nvGrpSpPr>
          <p:cNvPr id="6" name="Gruppieren 33">
            <a:extLst>
              <a:ext uri="{FF2B5EF4-FFF2-40B4-BE49-F238E27FC236}">
                <a16:creationId xmlns:a16="http://schemas.microsoft.com/office/drawing/2014/main" id="{35BAB3F2-71D4-4EDF-B7C1-0B08ECB1A81D}"/>
              </a:ext>
            </a:extLst>
          </p:cNvPr>
          <p:cNvGrpSpPr/>
          <p:nvPr/>
        </p:nvGrpSpPr>
        <p:grpSpPr>
          <a:xfrm>
            <a:off x="541780" y="959570"/>
            <a:ext cx="7808669" cy="3921550"/>
            <a:chOff x="1236267" y="3042894"/>
            <a:chExt cx="7215418" cy="3681370"/>
          </a:xfrm>
        </p:grpSpPr>
        <p:sp>
          <p:nvSpPr>
            <p:cNvPr id="7" name="Rechteck 5">
              <a:extLst>
                <a:ext uri="{FF2B5EF4-FFF2-40B4-BE49-F238E27FC236}">
                  <a16:creationId xmlns:a16="http://schemas.microsoft.com/office/drawing/2014/main" id="{0355EF88-C006-4C8F-B344-C6D30136DEEC}"/>
                </a:ext>
              </a:extLst>
            </p:cNvPr>
            <p:cNvSpPr/>
            <p:nvPr/>
          </p:nvSpPr>
          <p:spPr>
            <a:xfrm>
              <a:off x="1236270" y="3042895"/>
              <a:ext cx="1319107"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feld 6">
              <a:extLst>
                <a:ext uri="{FF2B5EF4-FFF2-40B4-BE49-F238E27FC236}">
                  <a16:creationId xmlns:a16="http://schemas.microsoft.com/office/drawing/2014/main" id="{7D81B1CF-C2A1-436E-B52B-263ACF071F9B}"/>
                </a:ext>
              </a:extLst>
            </p:cNvPr>
            <p:cNvSpPr txBox="1"/>
            <p:nvPr/>
          </p:nvSpPr>
          <p:spPr>
            <a:xfrm>
              <a:off x="1236272" y="3042895"/>
              <a:ext cx="1327126" cy="1384995"/>
            </a:xfrm>
            <a:prstGeom prst="rect">
              <a:avLst/>
            </a:prstGeom>
            <a:noFill/>
          </p:spPr>
          <p:txBody>
            <a:bodyPr wrap="square" rtlCol="0">
              <a:noAutofit/>
            </a:bodyPr>
            <a:lstStyle/>
            <a:p>
              <a:r>
                <a:rPr lang="en-GB" sz="1200" dirty="0"/>
                <a:t>Problem</a:t>
              </a:r>
            </a:p>
            <a:p>
              <a:endParaRPr lang="en-GB" sz="1200" dirty="0"/>
            </a:p>
            <a:p>
              <a:r>
                <a:rPr lang="en-GB" sz="1200" dirty="0">
                  <a:latin typeface="Avenir Next Ultra Light" panose="020B0203020202020204" pitchFamily="34" charset="77"/>
                </a:rPr>
                <a:t>What are the 3 most important characteristics </a:t>
              </a:r>
              <a:br>
                <a:rPr lang="en-GB" sz="1200" dirty="0">
                  <a:latin typeface="Avenir Next Ultra Light" panose="020B0203020202020204" pitchFamily="34" charset="77"/>
                </a:rPr>
              </a:br>
              <a:r>
                <a:rPr lang="en-GB" sz="1200" dirty="0">
                  <a:latin typeface="Avenir Next Ultra Light" panose="020B0203020202020204" pitchFamily="34" charset="77"/>
                </a:rPr>
                <a:t>of your issue?</a:t>
              </a:r>
            </a:p>
          </p:txBody>
        </p:sp>
        <p:sp>
          <p:nvSpPr>
            <p:cNvPr id="9" name="Rechteck 9">
              <a:extLst>
                <a:ext uri="{FF2B5EF4-FFF2-40B4-BE49-F238E27FC236}">
                  <a16:creationId xmlns:a16="http://schemas.microsoft.com/office/drawing/2014/main" id="{E3F38F47-DA43-4F28-96C0-AD2402B88741}"/>
                </a:ext>
              </a:extLst>
            </p:cNvPr>
            <p:cNvSpPr/>
            <p:nvPr/>
          </p:nvSpPr>
          <p:spPr>
            <a:xfrm>
              <a:off x="2680693" y="3042895"/>
              <a:ext cx="1351101"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10">
              <a:extLst>
                <a:ext uri="{FF2B5EF4-FFF2-40B4-BE49-F238E27FC236}">
                  <a16:creationId xmlns:a16="http://schemas.microsoft.com/office/drawing/2014/main" id="{F978AE74-BAB7-489F-B14F-014B49910041}"/>
                </a:ext>
              </a:extLst>
            </p:cNvPr>
            <p:cNvSpPr txBox="1"/>
            <p:nvPr/>
          </p:nvSpPr>
          <p:spPr>
            <a:xfrm>
              <a:off x="2680696" y="3042895"/>
              <a:ext cx="1278842" cy="1200329"/>
            </a:xfrm>
            <a:prstGeom prst="rect">
              <a:avLst/>
            </a:prstGeom>
            <a:noFill/>
          </p:spPr>
          <p:txBody>
            <a:bodyPr wrap="square" rtlCol="0">
              <a:noAutofit/>
            </a:bodyPr>
            <a:lstStyle/>
            <a:p>
              <a:r>
                <a:rPr lang="en-GB" sz="1200" dirty="0"/>
                <a:t>Solution</a:t>
              </a:r>
            </a:p>
            <a:p>
              <a:endParaRPr lang="en-GB" sz="1200" dirty="0"/>
            </a:p>
            <a:p>
              <a:r>
                <a:rPr lang="en-GB" sz="1200" dirty="0">
                  <a:latin typeface="Avenir Next Ultra Light" panose="020B0203020202020204" pitchFamily="34" charset="77"/>
                </a:rPr>
                <a:t>3 important characteristics of your solution </a:t>
              </a:r>
            </a:p>
          </p:txBody>
        </p:sp>
        <p:sp>
          <p:nvSpPr>
            <p:cNvPr id="11" name="Rechteck 12">
              <a:extLst>
                <a:ext uri="{FF2B5EF4-FFF2-40B4-BE49-F238E27FC236}">
                  <a16:creationId xmlns:a16="http://schemas.microsoft.com/office/drawing/2014/main" id="{E77794AD-53B2-44D7-AF69-7ADBDF7287B0}"/>
                </a:ext>
              </a:extLst>
            </p:cNvPr>
            <p:cNvSpPr/>
            <p:nvPr/>
          </p:nvSpPr>
          <p:spPr>
            <a:xfrm>
              <a:off x="4153107" y="3042894"/>
              <a:ext cx="1367103" cy="24808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3">
              <a:extLst>
                <a:ext uri="{FF2B5EF4-FFF2-40B4-BE49-F238E27FC236}">
                  <a16:creationId xmlns:a16="http://schemas.microsoft.com/office/drawing/2014/main" id="{E7D8948D-E4B9-4B75-848D-FE90F5DC56D9}"/>
                </a:ext>
              </a:extLst>
            </p:cNvPr>
            <p:cNvSpPr txBox="1"/>
            <p:nvPr/>
          </p:nvSpPr>
          <p:spPr>
            <a:xfrm>
              <a:off x="4153109" y="3042894"/>
              <a:ext cx="1359078" cy="2123658"/>
            </a:xfrm>
            <a:prstGeom prst="rect">
              <a:avLst/>
            </a:prstGeom>
            <a:noFill/>
          </p:spPr>
          <p:txBody>
            <a:bodyPr wrap="square" rtlCol="0">
              <a:noAutofit/>
            </a:bodyPr>
            <a:lstStyle/>
            <a:p>
              <a:r>
                <a:rPr lang="en-GB" sz="1200" dirty="0"/>
                <a:t>Unique value proposition</a:t>
              </a:r>
            </a:p>
            <a:p>
              <a:endParaRPr lang="en-GB" sz="1200" dirty="0"/>
            </a:p>
            <a:p>
              <a:r>
                <a:rPr lang="en-GB" sz="1200" dirty="0">
                  <a:latin typeface="Avenir Next Ultra Light" panose="020B0203020202020204" pitchFamily="34" charset="77"/>
                </a:rPr>
                <a:t>Single, clear, compelling message that sates why you are different and worth paying attention.</a:t>
              </a:r>
            </a:p>
          </p:txBody>
        </p:sp>
        <p:sp>
          <p:nvSpPr>
            <p:cNvPr id="13" name="Rechteck 17">
              <a:extLst>
                <a:ext uri="{FF2B5EF4-FFF2-40B4-BE49-F238E27FC236}">
                  <a16:creationId xmlns:a16="http://schemas.microsoft.com/office/drawing/2014/main" id="{41C458F6-C847-4438-B7ED-8B004ACEC994}"/>
                </a:ext>
              </a:extLst>
            </p:cNvPr>
            <p:cNvSpPr/>
            <p:nvPr/>
          </p:nvSpPr>
          <p:spPr>
            <a:xfrm>
              <a:off x="7116579" y="3042894"/>
              <a:ext cx="1335106" cy="248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8">
              <a:extLst>
                <a:ext uri="{FF2B5EF4-FFF2-40B4-BE49-F238E27FC236}">
                  <a16:creationId xmlns:a16="http://schemas.microsoft.com/office/drawing/2014/main" id="{49BA80D3-AE77-41A3-8FFB-E6BBC80AE7E5}"/>
                </a:ext>
              </a:extLst>
            </p:cNvPr>
            <p:cNvSpPr txBox="1"/>
            <p:nvPr/>
          </p:nvSpPr>
          <p:spPr>
            <a:xfrm>
              <a:off x="7116580" y="3042894"/>
              <a:ext cx="1199153" cy="1200329"/>
            </a:xfrm>
            <a:prstGeom prst="rect">
              <a:avLst/>
            </a:prstGeom>
            <a:noFill/>
          </p:spPr>
          <p:txBody>
            <a:bodyPr wrap="square" rtlCol="0">
              <a:noAutofit/>
            </a:bodyPr>
            <a:lstStyle/>
            <a:p>
              <a:r>
                <a:rPr lang="en-GB" sz="1200" dirty="0"/>
                <a:t>Customer Segments</a:t>
              </a:r>
            </a:p>
            <a:p>
              <a:endParaRPr lang="en-GB" sz="1200" dirty="0"/>
            </a:p>
            <a:p>
              <a:r>
                <a:rPr lang="en-GB" sz="1200" dirty="0">
                  <a:latin typeface="Avenir Next Ultra Light" panose="020B0203020202020204" pitchFamily="34" charset="77"/>
                </a:rPr>
                <a:t>List your target customers and target users</a:t>
              </a:r>
            </a:p>
          </p:txBody>
        </p:sp>
        <p:sp>
          <p:nvSpPr>
            <p:cNvPr id="15" name="Rechteck 19">
              <a:extLst>
                <a:ext uri="{FF2B5EF4-FFF2-40B4-BE49-F238E27FC236}">
                  <a16:creationId xmlns:a16="http://schemas.microsoft.com/office/drawing/2014/main" id="{8E09213D-EF53-43C3-A048-5B1C6F992DAA}"/>
                </a:ext>
              </a:extLst>
            </p:cNvPr>
            <p:cNvSpPr/>
            <p:nvPr/>
          </p:nvSpPr>
          <p:spPr>
            <a:xfrm>
              <a:off x="1236267" y="5657472"/>
              <a:ext cx="3483592"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20">
              <a:extLst>
                <a:ext uri="{FF2B5EF4-FFF2-40B4-BE49-F238E27FC236}">
                  <a16:creationId xmlns:a16="http://schemas.microsoft.com/office/drawing/2014/main" id="{7A2418F7-3CD0-42FC-A01D-9E155BA1C61E}"/>
                </a:ext>
              </a:extLst>
            </p:cNvPr>
            <p:cNvSpPr txBox="1"/>
            <p:nvPr/>
          </p:nvSpPr>
          <p:spPr>
            <a:xfrm>
              <a:off x="1236270" y="5657471"/>
              <a:ext cx="2550266" cy="646331"/>
            </a:xfrm>
            <a:prstGeom prst="rect">
              <a:avLst/>
            </a:prstGeom>
            <a:noFill/>
          </p:spPr>
          <p:txBody>
            <a:bodyPr wrap="square" rtlCol="0">
              <a:noAutofit/>
            </a:bodyPr>
            <a:lstStyle/>
            <a:p>
              <a:r>
                <a:rPr lang="en-GB" sz="1200" dirty="0"/>
                <a:t>Cost Structure</a:t>
              </a:r>
            </a:p>
            <a:p>
              <a:endParaRPr lang="en-GB" sz="1200" dirty="0"/>
            </a:p>
            <a:p>
              <a:r>
                <a:rPr lang="en-GB" sz="1200" dirty="0">
                  <a:latin typeface="Avenir Next Ultra Light" panose="020B0203020202020204" pitchFamily="34" charset="77"/>
                </a:rPr>
                <a:t>List your fixed and variable coast.</a:t>
              </a:r>
            </a:p>
          </p:txBody>
        </p:sp>
        <p:sp>
          <p:nvSpPr>
            <p:cNvPr id="17" name="Rechteck 23">
              <a:extLst>
                <a:ext uri="{FF2B5EF4-FFF2-40B4-BE49-F238E27FC236}">
                  <a16:creationId xmlns:a16="http://schemas.microsoft.com/office/drawing/2014/main" id="{D60B6B92-23F0-41F2-85DE-7B3F89EC352B}"/>
                </a:ext>
              </a:extLst>
            </p:cNvPr>
            <p:cNvSpPr/>
            <p:nvPr/>
          </p:nvSpPr>
          <p:spPr>
            <a:xfrm>
              <a:off x="4888121" y="5657472"/>
              <a:ext cx="3563564" cy="10667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24">
              <a:extLst>
                <a:ext uri="{FF2B5EF4-FFF2-40B4-BE49-F238E27FC236}">
                  <a16:creationId xmlns:a16="http://schemas.microsoft.com/office/drawing/2014/main" id="{9A4AB66C-75FA-4A46-B181-DC8FD888F809}"/>
                </a:ext>
              </a:extLst>
            </p:cNvPr>
            <p:cNvSpPr txBox="1"/>
            <p:nvPr/>
          </p:nvSpPr>
          <p:spPr>
            <a:xfrm>
              <a:off x="4897142" y="5657471"/>
              <a:ext cx="2550266" cy="646331"/>
            </a:xfrm>
            <a:prstGeom prst="rect">
              <a:avLst/>
            </a:prstGeom>
            <a:noFill/>
          </p:spPr>
          <p:txBody>
            <a:bodyPr wrap="square" rtlCol="0">
              <a:noAutofit/>
            </a:bodyPr>
            <a:lstStyle/>
            <a:p>
              <a:r>
                <a:rPr lang="en-GB" sz="1200" dirty="0"/>
                <a:t>Revenue streams</a:t>
              </a:r>
            </a:p>
            <a:p>
              <a:endParaRPr lang="en-GB" sz="1200" dirty="0"/>
            </a:p>
            <a:p>
              <a:r>
                <a:rPr lang="en-GB" sz="1200" dirty="0">
                  <a:latin typeface="Avenir Next Ultra Light" panose="020B0203020202020204" pitchFamily="34" charset="77"/>
                </a:rPr>
                <a:t>List your sources of revenue.</a:t>
              </a:r>
            </a:p>
          </p:txBody>
        </p:sp>
        <p:sp>
          <p:nvSpPr>
            <p:cNvPr id="19" name="Rechteck 25">
              <a:extLst>
                <a:ext uri="{FF2B5EF4-FFF2-40B4-BE49-F238E27FC236}">
                  <a16:creationId xmlns:a16="http://schemas.microsoft.com/office/drawing/2014/main" id="{D73AA99F-1D43-443E-A8A9-BA2827B03696}"/>
                </a:ext>
              </a:extLst>
            </p:cNvPr>
            <p:cNvSpPr/>
            <p:nvPr/>
          </p:nvSpPr>
          <p:spPr>
            <a:xfrm>
              <a:off x="2680694" y="4323406"/>
              <a:ext cx="1347096"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28">
              <a:extLst>
                <a:ext uri="{FF2B5EF4-FFF2-40B4-BE49-F238E27FC236}">
                  <a16:creationId xmlns:a16="http://schemas.microsoft.com/office/drawing/2014/main" id="{38C4CE74-09B5-4766-A000-B94F6EBC3ABE}"/>
                </a:ext>
              </a:extLst>
            </p:cNvPr>
            <p:cNvSpPr/>
            <p:nvPr/>
          </p:nvSpPr>
          <p:spPr>
            <a:xfrm>
              <a:off x="5656157" y="3042895"/>
              <a:ext cx="1339110"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9">
              <a:extLst>
                <a:ext uri="{FF2B5EF4-FFF2-40B4-BE49-F238E27FC236}">
                  <a16:creationId xmlns:a16="http://schemas.microsoft.com/office/drawing/2014/main" id="{BEFE54C6-DA88-4073-99E8-00F13D39C3C5}"/>
                </a:ext>
              </a:extLst>
            </p:cNvPr>
            <p:cNvSpPr txBox="1"/>
            <p:nvPr/>
          </p:nvSpPr>
          <p:spPr>
            <a:xfrm>
              <a:off x="5637505" y="3042895"/>
              <a:ext cx="1367101" cy="1015921"/>
            </a:xfrm>
            <a:prstGeom prst="rect">
              <a:avLst/>
            </a:prstGeom>
            <a:noFill/>
          </p:spPr>
          <p:txBody>
            <a:bodyPr wrap="square" rtlCol="0">
              <a:noAutofit/>
            </a:bodyPr>
            <a:lstStyle/>
            <a:p>
              <a:r>
                <a:rPr lang="en-GB" sz="1200" dirty="0"/>
                <a:t>Unique Selling Proposition</a:t>
              </a:r>
            </a:p>
            <a:p>
              <a:endParaRPr lang="en-GB" sz="1200" dirty="0"/>
            </a:p>
            <a:p>
              <a:r>
                <a:rPr lang="en-US" sz="1200" dirty="0">
                  <a:latin typeface="Avenir Next Ultra Light" panose="020B0203020202020204" pitchFamily="34" charset="77"/>
                </a:rPr>
                <a:t>Differentiation to your competitors</a:t>
              </a:r>
              <a:r>
                <a:rPr lang="en-GB" sz="1200" dirty="0">
                  <a:latin typeface="Avenir Next Ultra Light" panose="020B0203020202020204" pitchFamily="34" charset="77"/>
                </a:rPr>
                <a:t>?</a:t>
              </a:r>
            </a:p>
          </p:txBody>
        </p:sp>
        <p:sp>
          <p:nvSpPr>
            <p:cNvPr id="22" name="Rechteck 30">
              <a:extLst>
                <a:ext uri="{FF2B5EF4-FFF2-40B4-BE49-F238E27FC236}">
                  <a16:creationId xmlns:a16="http://schemas.microsoft.com/office/drawing/2014/main" id="{F6CE2386-8DBF-4B53-8C00-25ADD28ACF8A}"/>
                </a:ext>
              </a:extLst>
            </p:cNvPr>
            <p:cNvSpPr/>
            <p:nvPr/>
          </p:nvSpPr>
          <p:spPr>
            <a:xfrm>
              <a:off x="5656156" y="4323406"/>
              <a:ext cx="1335105" cy="12003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feld 31">
              <a:extLst>
                <a:ext uri="{FF2B5EF4-FFF2-40B4-BE49-F238E27FC236}">
                  <a16:creationId xmlns:a16="http://schemas.microsoft.com/office/drawing/2014/main" id="{D893D7E2-91CA-4913-B16D-1FE429044A79}"/>
                </a:ext>
              </a:extLst>
            </p:cNvPr>
            <p:cNvSpPr txBox="1"/>
            <p:nvPr/>
          </p:nvSpPr>
          <p:spPr>
            <a:xfrm>
              <a:off x="5641507" y="4323406"/>
              <a:ext cx="1319107" cy="1116342"/>
            </a:xfrm>
            <a:prstGeom prst="rect">
              <a:avLst/>
            </a:prstGeom>
            <a:noFill/>
          </p:spPr>
          <p:txBody>
            <a:bodyPr wrap="square" rtlCol="0">
              <a:noAutofit/>
            </a:bodyPr>
            <a:lstStyle/>
            <a:p>
              <a:r>
                <a:rPr lang="en-GB" sz="1200" dirty="0"/>
                <a:t>Channels</a:t>
              </a:r>
            </a:p>
            <a:p>
              <a:endParaRPr lang="en-GB" sz="1200" dirty="0"/>
            </a:p>
            <a:p>
              <a:r>
                <a:rPr lang="en-GB" sz="1200" dirty="0">
                  <a:latin typeface="Avenir Next Ultra Light" panose="020B0203020202020204" pitchFamily="34" charset="77"/>
                </a:rPr>
                <a:t>List your path to customers (inbound or outbound)</a:t>
              </a:r>
            </a:p>
          </p:txBody>
        </p:sp>
        <p:sp>
          <p:nvSpPr>
            <p:cNvPr id="24" name="Textfeld 32">
              <a:extLst>
                <a:ext uri="{FF2B5EF4-FFF2-40B4-BE49-F238E27FC236}">
                  <a16:creationId xmlns:a16="http://schemas.microsoft.com/office/drawing/2014/main" id="{DFCDD89D-BF9B-41E9-9996-4F996CCBE857}"/>
                </a:ext>
              </a:extLst>
            </p:cNvPr>
            <p:cNvSpPr txBox="1"/>
            <p:nvPr/>
          </p:nvSpPr>
          <p:spPr>
            <a:xfrm>
              <a:off x="2664692" y="4323405"/>
              <a:ext cx="1199150" cy="1015663"/>
            </a:xfrm>
            <a:prstGeom prst="rect">
              <a:avLst/>
            </a:prstGeom>
            <a:noFill/>
          </p:spPr>
          <p:txBody>
            <a:bodyPr wrap="square" rtlCol="0">
              <a:noAutofit/>
            </a:bodyPr>
            <a:lstStyle/>
            <a:p>
              <a:r>
                <a:rPr lang="en-GB" sz="1200" dirty="0"/>
                <a:t>Key Metrics</a:t>
              </a:r>
            </a:p>
            <a:p>
              <a:endParaRPr lang="en-GB" sz="1200" dirty="0"/>
            </a:p>
            <a:p>
              <a:r>
                <a:rPr lang="en-GB" sz="1200" dirty="0">
                  <a:latin typeface="Avenir Next Ultra Light" panose="020B0203020202020204" pitchFamily="34" charset="77"/>
                </a:rPr>
                <a:t>… which you can measure and improve.</a:t>
              </a:r>
            </a:p>
          </p:txBody>
        </p:sp>
      </p:grpSp>
    </p:spTree>
    <p:extLst>
      <p:ext uri="{BB962C8B-B14F-4D97-AF65-F5344CB8AC3E}">
        <p14:creationId xmlns:p14="http://schemas.microsoft.com/office/powerpoint/2010/main" val="2782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00063-4F9F-4577-B88F-4CAECE052898}"/>
              </a:ext>
            </a:extLst>
          </p:cNvPr>
          <p:cNvSpPr>
            <a:spLocks noGrp="1"/>
          </p:cNvSpPr>
          <p:nvPr>
            <p:ph type="sldNum" sz="quarter" idx="12"/>
          </p:nvPr>
        </p:nvSpPr>
        <p:spPr/>
        <p:txBody>
          <a:bodyPr/>
          <a:lstStyle/>
          <a:p>
            <a:fld id="{84FDC53A-3975-DE4E-9A2C-B3DD4C55E4D4}" type="slidenum">
              <a:rPr lang="de-DE" smtClean="0"/>
              <a:pPr/>
              <a:t>28</a:t>
            </a:fld>
            <a:endParaRPr lang="de-DE"/>
          </a:p>
        </p:txBody>
      </p:sp>
      <p:pic>
        <p:nvPicPr>
          <p:cNvPr id="4" name="Picture 3" descr="Chart, treemap chart&#10;&#10;Description automatically generated">
            <a:extLst>
              <a:ext uri="{FF2B5EF4-FFF2-40B4-BE49-F238E27FC236}">
                <a16:creationId xmlns:a16="http://schemas.microsoft.com/office/drawing/2014/main" id="{48C0BFD5-D05F-49B9-A203-E705B0639B7B}"/>
              </a:ext>
            </a:extLst>
          </p:cNvPr>
          <p:cNvPicPr>
            <a:picLocks noChangeAspect="1"/>
          </p:cNvPicPr>
          <p:nvPr/>
        </p:nvPicPr>
        <p:blipFill>
          <a:blip r:embed="rId2"/>
          <a:stretch>
            <a:fillRect/>
          </a:stretch>
        </p:blipFill>
        <p:spPr>
          <a:xfrm>
            <a:off x="0" y="231967"/>
            <a:ext cx="9144000" cy="5225143"/>
          </a:xfrm>
          <a:prstGeom prst="rect">
            <a:avLst/>
          </a:prstGeom>
        </p:spPr>
      </p:pic>
    </p:spTree>
    <p:extLst>
      <p:ext uri="{BB962C8B-B14F-4D97-AF65-F5344CB8AC3E}">
        <p14:creationId xmlns:p14="http://schemas.microsoft.com/office/powerpoint/2010/main" val="1235864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00063-4F9F-4577-B88F-4CAECE052898}"/>
              </a:ext>
            </a:extLst>
          </p:cNvPr>
          <p:cNvSpPr>
            <a:spLocks noGrp="1"/>
          </p:cNvSpPr>
          <p:nvPr>
            <p:ph type="sldNum" sz="quarter" idx="12"/>
          </p:nvPr>
        </p:nvSpPr>
        <p:spPr/>
        <p:txBody>
          <a:bodyPr/>
          <a:lstStyle/>
          <a:p>
            <a:fld id="{84FDC53A-3975-DE4E-9A2C-B3DD4C55E4D4}" type="slidenum">
              <a:rPr lang="de-DE" smtClean="0"/>
              <a:pPr/>
              <a:t>29</a:t>
            </a:fld>
            <a:endParaRPr lang="de-DE"/>
          </a:p>
        </p:txBody>
      </p:sp>
      <p:pic>
        <p:nvPicPr>
          <p:cNvPr id="4" name="Picture 3" descr="A picture containing website&#10;&#10;Description automatically generated">
            <a:extLst>
              <a:ext uri="{FF2B5EF4-FFF2-40B4-BE49-F238E27FC236}">
                <a16:creationId xmlns:a16="http://schemas.microsoft.com/office/drawing/2014/main" id="{5539525B-34F2-4F0A-881F-E3F95CC19F03}"/>
              </a:ext>
            </a:extLst>
          </p:cNvPr>
          <p:cNvPicPr>
            <a:picLocks noChangeAspect="1"/>
          </p:cNvPicPr>
          <p:nvPr/>
        </p:nvPicPr>
        <p:blipFill>
          <a:blip r:embed="rId2"/>
          <a:stretch>
            <a:fillRect/>
          </a:stretch>
        </p:blipFill>
        <p:spPr>
          <a:xfrm>
            <a:off x="0" y="731586"/>
            <a:ext cx="9144000" cy="5225143"/>
          </a:xfrm>
          <a:prstGeom prst="rect">
            <a:avLst/>
          </a:prstGeom>
        </p:spPr>
      </p:pic>
      <p:sp>
        <p:nvSpPr>
          <p:cNvPr id="5" name="TextBox 4">
            <a:extLst>
              <a:ext uri="{FF2B5EF4-FFF2-40B4-BE49-F238E27FC236}">
                <a16:creationId xmlns:a16="http://schemas.microsoft.com/office/drawing/2014/main" id="{54460A5F-FEE9-4228-89B1-0BE779D50E00}"/>
              </a:ext>
            </a:extLst>
          </p:cNvPr>
          <p:cNvSpPr txBox="1"/>
          <p:nvPr/>
        </p:nvSpPr>
        <p:spPr>
          <a:xfrm>
            <a:off x="2865746" y="452419"/>
            <a:ext cx="3572761" cy="424241"/>
          </a:xfrm>
          <a:prstGeom prst="rect">
            <a:avLst/>
          </a:prstGeom>
          <a:noFill/>
        </p:spPr>
        <p:txBody>
          <a:bodyPr wrap="none" lIns="108000" tIns="46800" rIns="108000" bIns="46800" rtlCol="0">
            <a:noAutofit/>
          </a:bodyPr>
          <a:lstStyle/>
          <a:p>
            <a:r>
              <a:rPr lang="de-DE" sz="1600" dirty="0"/>
              <a:t>Do </a:t>
            </a:r>
            <a:r>
              <a:rPr lang="de-DE" sz="1600" dirty="0" err="1"/>
              <a:t>you</a:t>
            </a:r>
            <a:r>
              <a:rPr lang="de-DE" sz="1600" dirty="0"/>
              <a:t> </a:t>
            </a:r>
            <a:r>
              <a:rPr lang="de-DE" sz="1600" dirty="0" err="1"/>
              <a:t>know</a:t>
            </a:r>
            <a:r>
              <a:rPr lang="de-DE" sz="1600" dirty="0"/>
              <a:t> </a:t>
            </a:r>
            <a:r>
              <a:rPr lang="de-DE" sz="1600" dirty="0" err="1"/>
              <a:t>what</a:t>
            </a:r>
            <a:r>
              <a:rPr lang="de-DE" sz="1600" dirty="0"/>
              <a:t> </a:t>
            </a:r>
            <a:r>
              <a:rPr lang="de-DE" sz="1600" dirty="0" err="1"/>
              <a:t>business</a:t>
            </a:r>
            <a:r>
              <a:rPr lang="de-DE" sz="1600" dirty="0"/>
              <a:t> </a:t>
            </a:r>
            <a:r>
              <a:rPr lang="de-DE" sz="1600" dirty="0" err="1"/>
              <a:t>this</a:t>
            </a:r>
            <a:r>
              <a:rPr lang="de-DE" sz="1600" dirty="0"/>
              <a:t> </a:t>
            </a:r>
            <a:r>
              <a:rPr lang="de-DE" sz="1600" dirty="0" err="1"/>
              <a:t>is</a:t>
            </a:r>
            <a:r>
              <a:rPr lang="de-DE" sz="1600" dirty="0"/>
              <a:t> ?</a:t>
            </a:r>
            <a:endParaRPr lang="en-US" sz="1600" dirty="0"/>
          </a:p>
        </p:txBody>
      </p:sp>
      <p:sp>
        <p:nvSpPr>
          <p:cNvPr id="7" name="TextBox 6">
            <a:extLst>
              <a:ext uri="{FF2B5EF4-FFF2-40B4-BE49-F238E27FC236}">
                <a16:creationId xmlns:a16="http://schemas.microsoft.com/office/drawing/2014/main" id="{5A625C53-40F4-46CB-8A62-6879858674A4}"/>
              </a:ext>
            </a:extLst>
          </p:cNvPr>
          <p:cNvSpPr txBox="1"/>
          <p:nvPr/>
        </p:nvSpPr>
        <p:spPr>
          <a:xfrm>
            <a:off x="8017496" y="664539"/>
            <a:ext cx="914400" cy="914400"/>
          </a:xfrm>
          <a:prstGeom prst="rect">
            <a:avLst/>
          </a:prstGeom>
          <a:solidFill>
            <a:schemeClr val="bg1"/>
          </a:solidFill>
        </p:spPr>
        <p:txBody>
          <a:bodyPr wrap="none" lIns="108000" tIns="46800" rIns="108000" bIns="46800" rtlCol="0">
            <a:noAutofit/>
          </a:bodyPr>
          <a:lstStyle/>
          <a:p>
            <a:endParaRPr lang="en-US" sz="1200" dirty="0"/>
          </a:p>
        </p:txBody>
      </p:sp>
    </p:spTree>
    <p:extLst>
      <p:ext uri="{BB962C8B-B14F-4D97-AF65-F5344CB8AC3E}">
        <p14:creationId xmlns:p14="http://schemas.microsoft.com/office/powerpoint/2010/main" val="2357027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BF4B-5860-4040-8623-CDCEFD5F32C4}"/>
              </a:ext>
            </a:extLst>
          </p:cNvPr>
          <p:cNvSpPr>
            <a:spLocks noGrp="1"/>
          </p:cNvSpPr>
          <p:nvPr>
            <p:ph type="title"/>
          </p:nvPr>
        </p:nvSpPr>
        <p:spPr/>
        <p:txBody>
          <a:bodyPr/>
          <a:lstStyle/>
          <a:p>
            <a:r>
              <a:rPr lang="de-DE" sz="3200" dirty="0" err="1"/>
              <a:t>Introduction</a:t>
            </a:r>
            <a:r>
              <a:rPr lang="de-DE" sz="3200" dirty="0"/>
              <a:t> </a:t>
            </a:r>
            <a:r>
              <a:rPr lang="de-DE" sz="3200" dirty="0" err="1"/>
              <a:t>round</a:t>
            </a:r>
            <a:endParaRPr lang="en-US" sz="3200" dirty="0"/>
          </a:p>
        </p:txBody>
      </p:sp>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3</a:t>
            </a:fld>
            <a:endParaRPr lang="de-DE"/>
          </a:p>
        </p:txBody>
      </p:sp>
      <p:sp>
        <p:nvSpPr>
          <p:cNvPr id="4" name="Content Placeholder 3">
            <a:extLst>
              <a:ext uri="{FF2B5EF4-FFF2-40B4-BE49-F238E27FC236}">
                <a16:creationId xmlns:a16="http://schemas.microsoft.com/office/drawing/2014/main" id="{DC0498C8-83AA-4E06-A3F7-07CDB8C7CB17}"/>
              </a:ext>
            </a:extLst>
          </p:cNvPr>
          <p:cNvSpPr>
            <a:spLocks noGrp="1"/>
          </p:cNvSpPr>
          <p:nvPr>
            <p:ph sz="quarter" idx="13"/>
          </p:nvPr>
        </p:nvSpPr>
        <p:spPr/>
        <p:txBody>
          <a:bodyPr/>
          <a:lstStyle/>
          <a:p>
            <a:r>
              <a:rPr lang="de-DE" dirty="0"/>
              <a:t>Quick </a:t>
            </a:r>
            <a:r>
              <a:rPr lang="de-DE" dirty="0" err="1"/>
              <a:t>roundabout</a:t>
            </a:r>
            <a:r>
              <a:rPr lang="de-DE" dirty="0"/>
              <a:t> </a:t>
            </a:r>
            <a:r>
              <a:rPr lang="de-DE" dirty="0" err="1"/>
              <a:t>introduction</a:t>
            </a:r>
            <a:r>
              <a:rPr lang="de-DE" dirty="0"/>
              <a:t> </a:t>
            </a:r>
            <a:r>
              <a:rPr lang="de-DE" dirty="0" err="1"/>
              <a:t>of</a:t>
            </a:r>
            <a:r>
              <a:rPr lang="de-DE" dirty="0"/>
              <a:t> </a:t>
            </a:r>
            <a:r>
              <a:rPr lang="de-DE" dirty="0" err="1"/>
              <a:t>yourself</a:t>
            </a:r>
            <a:r>
              <a:rPr lang="de-DE" dirty="0"/>
              <a:t> – after </a:t>
            </a:r>
            <a:r>
              <a:rPr lang="de-DE" dirty="0" err="1"/>
              <a:t>you</a:t>
            </a:r>
            <a:r>
              <a:rPr lang="de-DE" dirty="0"/>
              <a:t> </a:t>
            </a:r>
            <a:r>
              <a:rPr lang="de-DE" dirty="0" err="1"/>
              <a:t>finished</a:t>
            </a:r>
            <a:r>
              <a:rPr lang="de-DE" dirty="0"/>
              <a:t> </a:t>
            </a:r>
            <a:r>
              <a:rPr lang="de-DE" dirty="0">
                <a:sym typeface="Wingdings" panose="05000000000000000000" pitchFamily="2" charset="2"/>
              </a:rPr>
              <a:t> </a:t>
            </a:r>
            <a:r>
              <a:rPr lang="de-DE" dirty="0" err="1"/>
              <a:t>name</a:t>
            </a:r>
            <a:r>
              <a:rPr lang="de-DE" dirty="0"/>
              <a:t> </a:t>
            </a:r>
            <a:r>
              <a:rPr lang="de-DE" dirty="0" err="1"/>
              <a:t>someone</a:t>
            </a:r>
            <a:r>
              <a:rPr lang="de-DE" dirty="0"/>
              <a:t> </a:t>
            </a:r>
            <a:r>
              <a:rPr lang="de-DE" dirty="0" err="1"/>
              <a:t>who</a:t>
            </a:r>
            <a:r>
              <a:rPr lang="de-DE" dirty="0"/>
              <a:t> will follow </a:t>
            </a:r>
            <a:r>
              <a:rPr lang="de-DE" dirty="0" err="1"/>
              <a:t>up</a:t>
            </a:r>
            <a:endParaRPr lang="de-DE" dirty="0"/>
          </a:p>
        </p:txBody>
      </p:sp>
    </p:spTree>
    <p:extLst>
      <p:ext uri="{BB962C8B-B14F-4D97-AF65-F5344CB8AC3E}">
        <p14:creationId xmlns:p14="http://schemas.microsoft.com/office/powerpoint/2010/main" val="286470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00063-4F9F-4577-B88F-4CAECE052898}"/>
              </a:ext>
            </a:extLst>
          </p:cNvPr>
          <p:cNvSpPr>
            <a:spLocks noGrp="1"/>
          </p:cNvSpPr>
          <p:nvPr>
            <p:ph type="sldNum" sz="quarter" idx="12"/>
          </p:nvPr>
        </p:nvSpPr>
        <p:spPr/>
        <p:txBody>
          <a:bodyPr/>
          <a:lstStyle/>
          <a:p>
            <a:fld id="{84FDC53A-3975-DE4E-9A2C-B3DD4C55E4D4}" type="slidenum">
              <a:rPr lang="de-DE" smtClean="0"/>
              <a:pPr/>
              <a:t>30</a:t>
            </a:fld>
            <a:endParaRPr lang="de-DE"/>
          </a:p>
        </p:txBody>
      </p:sp>
      <p:pic>
        <p:nvPicPr>
          <p:cNvPr id="4" name="Picture 3" descr="A picture containing website&#10;&#10;Description automatically generated">
            <a:extLst>
              <a:ext uri="{FF2B5EF4-FFF2-40B4-BE49-F238E27FC236}">
                <a16:creationId xmlns:a16="http://schemas.microsoft.com/office/drawing/2014/main" id="{5539525B-34F2-4F0A-881F-E3F95CC19F03}"/>
              </a:ext>
            </a:extLst>
          </p:cNvPr>
          <p:cNvPicPr>
            <a:picLocks noChangeAspect="1"/>
          </p:cNvPicPr>
          <p:nvPr/>
        </p:nvPicPr>
        <p:blipFill>
          <a:blip r:embed="rId2"/>
          <a:stretch>
            <a:fillRect/>
          </a:stretch>
        </p:blipFill>
        <p:spPr>
          <a:xfrm>
            <a:off x="0" y="731586"/>
            <a:ext cx="9144000" cy="5225143"/>
          </a:xfrm>
          <a:prstGeom prst="rect">
            <a:avLst/>
          </a:prstGeom>
        </p:spPr>
      </p:pic>
      <p:sp>
        <p:nvSpPr>
          <p:cNvPr id="5" name="TextBox 4">
            <a:extLst>
              <a:ext uri="{FF2B5EF4-FFF2-40B4-BE49-F238E27FC236}">
                <a16:creationId xmlns:a16="http://schemas.microsoft.com/office/drawing/2014/main" id="{54460A5F-FEE9-4228-89B1-0BE779D50E00}"/>
              </a:ext>
            </a:extLst>
          </p:cNvPr>
          <p:cNvSpPr txBox="1"/>
          <p:nvPr/>
        </p:nvSpPr>
        <p:spPr>
          <a:xfrm>
            <a:off x="2865746" y="452419"/>
            <a:ext cx="3572761" cy="424241"/>
          </a:xfrm>
          <a:prstGeom prst="rect">
            <a:avLst/>
          </a:prstGeom>
          <a:noFill/>
        </p:spPr>
        <p:txBody>
          <a:bodyPr wrap="none" lIns="108000" tIns="46800" rIns="108000" bIns="46800" rtlCol="0">
            <a:noAutofit/>
          </a:bodyPr>
          <a:lstStyle/>
          <a:p>
            <a:r>
              <a:rPr lang="de-DE" sz="1600" dirty="0"/>
              <a:t>Do </a:t>
            </a:r>
            <a:r>
              <a:rPr lang="de-DE" sz="1600" dirty="0" err="1"/>
              <a:t>you</a:t>
            </a:r>
            <a:r>
              <a:rPr lang="de-DE" sz="1600" dirty="0"/>
              <a:t> </a:t>
            </a:r>
            <a:r>
              <a:rPr lang="de-DE" sz="1600" dirty="0" err="1"/>
              <a:t>know</a:t>
            </a:r>
            <a:r>
              <a:rPr lang="de-DE" sz="1600" dirty="0"/>
              <a:t> </a:t>
            </a:r>
            <a:r>
              <a:rPr lang="de-DE" sz="1600" dirty="0" err="1"/>
              <a:t>what</a:t>
            </a:r>
            <a:r>
              <a:rPr lang="de-DE" sz="1600" dirty="0"/>
              <a:t> </a:t>
            </a:r>
            <a:r>
              <a:rPr lang="de-DE" sz="1600" dirty="0" err="1"/>
              <a:t>business</a:t>
            </a:r>
            <a:r>
              <a:rPr lang="de-DE" sz="1600" dirty="0"/>
              <a:t> </a:t>
            </a:r>
            <a:r>
              <a:rPr lang="de-DE" sz="1600" dirty="0" err="1"/>
              <a:t>this</a:t>
            </a:r>
            <a:r>
              <a:rPr lang="de-DE" sz="1600" dirty="0"/>
              <a:t> </a:t>
            </a:r>
            <a:r>
              <a:rPr lang="de-DE" sz="1600" dirty="0" err="1"/>
              <a:t>is</a:t>
            </a:r>
            <a:r>
              <a:rPr lang="de-DE" sz="1600" dirty="0"/>
              <a:t> ?</a:t>
            </a:r>
            <a:endParaRPr lang="en-US" sz="1600" dirty="0"/>
          </a:p>
        </p:txBody>
      </p:sp>
    </p:spTree>
    <p:extLst>
      <p:ext uri="{BB962C8B-B14F-4D97-AF65-F5344CB8AC3E}">
        <p14:creationId xmlns:p14="http://schemas.microsoft.com/office/powerpoint/2010/main" val="144157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00063-4F9F-4577-B88F-4CAECE052898}"/>
              </a:ext>
            </a:extLst>
          </p:cNvPr>
          <p:cNvSpPr>
            <a:spLocks noGrp="1"/>
          </p:cNvSpPr>
          <p:nvPr>
            <p:ph type="sldNum" sz="quarter" idx="12"/>
          </p:nvPr>
        </p:nvSpPr>
        <p:spPr/>
        <p:txBody>
          <a:bodyPr/>
          <a:lstStyle/>
          <a:p>
            <a:fld id="{84FDC53A-3975-DE4E-9A2C-B3DD4C55E4D4}" type="slidenum">
              <a:rPr lang="de-DE" smtClean="0"/>
              <a:pPr/>
              <a:t>31</a:t>
            </a:fld>
            <a:endParaRPr lang="de-DE"/>
          </a:p>
        </p:txBody>
      </p:sp>
      <p:sp>
        <p:nvSpPr>
          <p:cNvPr id="5" name="TextBox 4">
            <a:extLst>
              <a:ext uri="{FF2B5EF4-FFF2-40B4-BE49-F238E27FC236}">
                <a16:creationId xmlns:a16="http://schemas.microsoft.com/office/drawing/2014/main" id="{54460A5F-FEE9-4228-89B1-0BE779D50E00}"/>
              </a:ext>
            </a:extLst>
          </p:cNvPr>
          <p:cNvSpPr txBox="1"/>
          <p:nvPr/>
        </p:nvSpPr>
        <p:spPr>
          <a:xfrm>
            <a:off x="2865746" y="452419"/>
            <a:ext cx="3572761" cy="424241"/>
          </a:xfrm>
          <a:prstGeom prst="rect">
            <a:avLst/>
          </a:prstGeom>
          <a:noFill/>
        </p:spPr>
        <p:txBody>
          <a:bodyPr wrap="none" lIns="108000" tIns="46800" rIns="108000" bIns="46800" rtlCol="0">
            <a:noAutofit/>
          </a:bodyPr>
          <a:lstStyle/>
          <a:p>
            <a:r>
              <a:rPr lang="de-DE" sz="1600" dirty="0"/>
              <a:t>Do </a:t>
            </a:r>
            <a:r>
              <a:rPr lang="de-DE" sz="1600" dirty="0" err="1"/>
              <a:t>you</a:t>
            </a:r>
            <a:r>
              <a:rPr lang="de-DE" sz="1600" dirty="0"/>
              <a:t> </a:t>
            </a:r>
            <a:r>
              <a:rPr lang="de-DE" sz="1600" dirty="0" err="1"/>
              <a:t>know</a:t>
            </a:r>
            <a:r>
              <a:rPr lang="de-DE" sz="1600" dirty="0"/>
              <a:t> </a:t>
            </a:r>
            <a:r>
              <a:rPr lang="de-DE" sz="1600" dirty="0" err="1"/>
              <a:t>what</a:t>
            </a:r>
            <a:r>
              <a:rPr lang="de-DE" sz="1600" dirty="0"/>
              <a:t> </a:t>
            </a:r>
            <a:r>
              <a:rPr lang="de-DE" sz="1600" dirty="0" err="1"/>
              <a:t>business</a:t>
            </a:r>
            <a:r>
              <a:rPr lang="de-DE" sz="1600" dirty="0"/>
              <a:t> </a:t>
            </a:r>
            <a:r>
              <a:rPr lang="de-DE" sz="1600" dirty="0" err="1"/>
              <a:t>this</a:t>
            </a:r>
            <a:r>
              <a:rPr lang="de-DE" sz="1600" dirty="0"/>
              <a:t> </a:t>
            </a:r>
            <a:r>
              <a:rPr lang="de-DE" sz="1600" dirty="0" err="1"/>
              <a:t>is</a:t>
            </a:r>
            <a:r>
              <a:rPr lang="de-DE" sz="1600" dirty="0"/>
              <a:t> ?</a:t>
            </a:r>
            <a:endParaRPr lang="en-US" sz="1600" dirty="0"/>
          </a:p>
        </p:txBody>
      </p:sp>
      <p:pic>
        <p:nvPicPr>
          <p:cNvPr id="6" name="Picture 5" descr="A picture containing calendar&#10;&#10;Description automatically generated">
            <a:extLst>
              <a:ext uri="{FF2B5EF4-FFF2-40B4-BE49-F238E27FC236}">
                <a16:creationId xmlns:a16="http://schemas.microsoft.com/office/drawing/2014/main" id="{6B9F379E-0E79-4B9D-942F-AFA35BCB4102}"/>
              </a:ext>
            </a:extLst>
          </p:cNvPr>
          <p:cNvPicPr>
            <a:picLocks noChangeAspect="1"/>
          </p:cNvPicPr>
          <p:nvPr/>
        </p:nvPicPr>
        <p:blipFill>
          <a:blip r:embed="rId2"/>
          <a:stretch>
            <a:fillRect/>
          </a:stretch>
        </p:blipFill>
        <p:spPr>
          <a:xfrm>
            <a:off x="0" y="1020182"/>
            <a:ext cx="9144000" cy="5225143"/>
          </a:xfrm>
          <a:prstGeom prst="rect">
            <a:avLst/>
          </a:prstGeom>
        </p:spPr>
      </p:pic>
      <p:sp>
        <p:nvSpPr>
          <p:cNvPr id="7" name="TextBox 6">
            <a:extLst>
              <a:ext uri="{FF2B5EF4-FFF2-40B4-BE49-F238E27FC236}">
                <a16:creationId xmlns:a16="http://schemas.microsoft.com/office/drawing/2014/main" id="{5A625C53-40F4-46CB-8A62-6879858674A4}"/>
              </a:ext>
            </a:extLst>
          </p:cNvPr>
          <p:cNvSpPr txBox="1"/>
          <p:nvPr/>
        </p:nvSpPr>
        <p:spPr>
          <a:xfrm>
            <a:off x="8036350" y="1020182"/>
            <a:ext cx="914400" cy="914400"/>
          </a:xfrm>
          <a:prstGeom prst="rect">
            <a:avLst/>
          </a:prstGeom>
          <a:solidFill>
            <a:schemeClr val="bg1"/>
          </a:solidFill>
        </p:spPr>
        <p:txBody>
          <a:bodyPr wrap="none" lIns="108000" tIns="46800" rIns="108000" bIns="46800" rtlCol="0">
            <a:noAutofit/>
          </a:bodyPr>
          <a:lstStyle/>
          <a:p>
            <a:endParaRPr lang="en-US" sz="1200" dirty="0"/>
          </a:p>
        </p:txBody>
      </p:sp>
    </p:spTree>
    <p:extLst>
      <p:ext uri="{BB962C8B-B14F-4D97-AF65-F5344CB8AC3E}">
        <p14:creationId xmlns:p14="http://schemas.microsoft.com/office/powerpoint/2010/main" val="1798981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00063-4F9F-4577-B88F-4CAECE052898}"/>
              </a:ext>
            </a:extLst>
          </p:cNvPr>
          <p:cNvSpPr>
            <a:spLocks noGrp="1"/>
          </p:cNvSpPr>
          <p:nvPr>
            <p:ph type="sldNum" sz="quarter" idx="12"/>
          </p:nvPr>
        </p:nvSpPr>
        <p:spPr/>
        <p:txBody>
          <a:bodyPr/>
          <a:lstStyle/>
          <a:p>
            <a:fld id="{84FDC53A-3975-DE4E-9A2C-B3DD4C55E4D4}" type="slidenum">
              <a:rPr lang="de-DE" smtClean="0"/>
              <a:pPr/>
              <a:t>32</a:t>
            </a:fld>
            <a:endParaRPr lang="de-DE"/>
          </a:p>
        </p:txBody>
      </p:sp>
      <p:sp>
        <p:nvSpPr>
          <p:cNvPr id="5" name="TextBox 4">
            <a:extLst>
              <a:ext uri="{FF2B5EF4-FFF2-40B4-BE49-F238E27FC236}">
                <a16:creationId xmlns:a16="http://schemas.microsoft.com/office/drawing/2014/main" id="{54460A5F-FEE9-4228-89B1-0BE779D50E00}"/>
              </a:ext>
            </a:extLst>
          </p:cNvPr>
          <p:cNvSpPr txBox="1"/>
          <p:nvPr/>
        </p:nvSpPr>
        <p:spPr>
          <a:xfrm>
            <a:off x="2865746" y="452419"/>
            <a:ext cx="3572761" cy="424241"/>
          </a:xfrm>
          <a:prstGeom prst="rect">
            <a:avLst/>
          </a:prstGeom>
          <a:noFill/>
        </p:spPr>
        <p:txBody>
          <a:bodyPr wrap="none" lIns="108000" tIns="46800" rIns="108000" bIns="46800" rtlCol="0">
            <a:noAutofit/>
          </a:bodyPr>
          <a:lstStyle/>
          <a:p>
            <a:r>
              <a:rPr lang="de-DE" sz="1600" dirty="0"/>
              <a:t>Do </a:t>
            </a:r>
            <a:r>
              <a:rPr lang="de-DE" sz="1600" dirty="0" err="1"/>
              <a:t>you</a:t>
            </a:r>
            <a:r>
              <a:rPr lang="de-DE" sz="1600" dirty="0"/>
              <a:t> </a:t>
            </a:r>
            <a:r>
              <a:rPr lang="de-DE" sz="1600" dirty="0" err="1"/>
              <a:t>know</a:t>
            </a:r>
            <a:r>
              <a:rPr lang="de-DE" sz="1600" dirty="0"/>
              <a:t> </a:t>
            </a:r>
            <a:r>
              <a:rPr lang="de-DE" sz="1600" dirty="0" err="1"/>
              <a:t>what</a:t>
            </a:r>
            <a:r>
              <a:rPr lang="de-DE" sz="1600" dirty="0"/>
              <a:t> </a:t>
            </a:r>
            <a:r>
              <a:rPr lang="de-DE" sz="1600" dirty="0" err="1"/>
              <a:t>business</a:t>
            </a:r>
            <a:r>
              <a:rPr lang="de-DE" sz="1600" dirty="0"/>
              <a:t> </a:t>
            </a:r>
            <a:r>
              <a:rPr lang="de-DE" sz="1600" dirty="0" err="1"/>
              <a:t>this</a:t>
            </a:r>
            <a:r>
              <a:rPr lang="de-DE" sz="1600" dirty="0"/>
              <a:t> </a:t>
            </a:r>
            <a:r>
              <a:rPr lang="de-DE" sz="1600" dirty="0" err="1"/>
              <a:t>is</a:t>
            </a:r>
            <a:r>
              <a:rPr lang="de-DE" sz="1600" dirty="0"/>
              <a:t> ?</a:t>
            </a:r>
            <a:endParaRPr lang="en-US" sz="1600" dirty="0"/>
          </a:p>
        </p:txBody>
      </p:sp>
      <p:pic>
        <p:nvPicPr>
          <p:cNvPr id="6" name="Picture 5" descr="A picture containing calendar&#10;&#10;Description automatically generated">
            <a:extLst>
              <a:ext uri="{FF2B5EF4-FFF2-40B4-BE49-F238E27FC236}">
                <a16:creationId xmlns:a16="http://schemas.microsoft.com/office/drawing/2014/main" id="{6B9F379E-0E79-4B9D-942F-AFA35BCB4102}"/>
              </a:ext>
            </a:extLst>
          </p:cNvPr>
          <p:cNvPicPr>
            <a:picLocks noChangeAspect="1"/>
          </p:cNvPicPr>
          <p:nvPr/>
        </p:nvPicPr>
        <p:blipFill>
          <a:blip r:embed="rId2"/>
          <a:stretch>
            <a:fillRect/>
          </a:stretch>
        </p:blipFill>
        <p:spPr>
          <a:xfrm>
            <a:off x="0" y="1020182"/>
            <a:ext cx="9144000" cy="5225143"/>
          </a:xfrm>
          <a:prstGeom prst="rect">
            <a:avLst/>
          </a:prstGeom>
        </p:spPr>
      </p:pic>
    </p:spTree>
    <p:extLst>
      <p:ext uri="{BB962C8B-B14F-4D97-AF65-F5344CB8AC3E}">
        <p14:creationId xmlns:p14="http://schemas.microsoft.com/office/powerpoint/2010/main" val="3561439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97CB37-1E80-4D70-B3F6-903C958F657C}"/>
              </a:ext>
            </a:extLst>
          </p:cNvPr>
          <p:cNvSpPr txBox="1"/>
          <p:nvPr/>
        </p:nvSpPr>
        <p:spPr>
          <a:xfrm>
            <a:off x="3364871" y="2543577"/>
            <a:ext cx="5356332" cy="3881822"/>
          </a:xfrm>
          <a:prstGeom prst="rect">
            <a:avLst/>
          </a:prstGeom>
          <a:noFill/>
        </p:spPr>
        <p:txBody>
          <a:bodyPr wrap="none" lIns="108000" tIns="46800" rIns="108000" bIns="46800" rtlCol="0">
            <a:noAutofit/>
          </a:bodyPr>
          <a:lstStyle/>
          <a:p>
            <a:pPr marL="171450" indent="-171450">
              <a:buFont typeface="Arial" panose="020B0604020202020204" pitchFamily="34" charset="0"/>
              <a:buChar char="•"/>
            </a:pPr>
            <a:r>
              <a:rPr lang="de-DE" sz="1200" dirty="0"/>
              <a:t>Gather all </a:t>
            </a:r>
            <a:r>
              <a:rPr lang="de-DE" sz="1200" dirty="0" err="1"/>
              <a:t>the</a:t>
            </a:r>
            <a:r>
              <a:rPr lang="de-DE" sz="1200" dirty="0"/>
              <a:t> </a:t>
            </a:r>
            <a:r>
              <a:rPr lang="de-DE" sz="1200" dirty="0" err="1"/>
              <a:t>information</a:t>
            </a:r>
            <a:r>
              <a:rPr lang="de-DE" sz="1200" dirty="0"/>
              <a:t> </a:t>
            </a:r>
            <a:r>
              <a:rPr lang="de-DE" sz="1200" dirty="0" err="1"/>
              <a:t>you</a:t>
            </a:r>
            <a:r>
              <a:rPr lang="de-DE" sz="1200" dirty="0"/>
              <a:t> </a:t>
            </a:r>
            <a:r>
              <a:rPr lang="de-DE" sz="1200" dirty="0" err="1"/>
              <a:t>can</a:t>
            </a:r>
            <a:r>
              <a:rPr lang="de-DE" sz="1200" dirty="0"/>
              <a:t>, </a:t>
            </a:r>
            <a:r>
              <a:rPr lang="de-DE" sz="1200" u="sng" dirty="0" err="1"/>
              <a:t>before</a:t>
            </a:r>
            <a:r>
              <a:rPr lang="de-DE" sz="1200" dirty="0"/>
              <a:t> </a:t>
            </a:r>
            <a:r>
              <a:rPr lang="de-DE" sz="1200" dirty="0" err="1"/>
              <a:t>meeting</a:t>
            </a:r>
            <a:r>
              <a:rPr lang="de-DE" sz="1200" dirty="0"/>
              <a:t> </a:t>
            </a:r>
            <a:r>
              <a:rPr lang="de-DE" sz="1200" dirty="0" err="1"/>
              <a:t>your</a:t>
            </a:r>
            <a:r>
              <a:rPr lang="de-DE" sz="1200" dirty="0"/>
              <a:t> </a:t>
            </a:r>
            <a:r>
              <a:rPr lang="de-DE" sz="1200" dirty="0" err="1"/>
              <a:t>customer</a:t>
            </a:r>
            <a:endParaRPr lang="de-DE" sz="1200" dirty="0"/>
          </a:p>
          <a:p>
            <a:pPr marL="171450" indent="-171450">
              <a:buFont typeface="Arial" panose="020B0604020202020204" pitchFamily="34" charset="0"/>
              <a:buChar char="•"/>
            </a:pPr>
            <a:endParaRPr lang="de-DE" sz="1200" dirty="0"/>
          </a:p>
          <a:p>
            <a:pPr marL="171450" indent="-171450">
              <a:buFont typeface="Wingdings" panose="05000000000000000000" pitchFamily="2" charset="2"/>
              <a:buChar char="à"/>
            </a:pPr>
            <a:r>
              <a:rPr lang="de-DE" sz="1200" dirty="0">
                <a:sym typeface="Wingdings" panose="05000000000000000000" pitchFamily="2" charset="2"/>
              </a:rPr>
              <a:t>Valuable </a:t>
            </a:r>
            <a:r>
              <a:rPr lang="de-DE" sz="1200" dirty="0" err="1">
                <a:sym typeface="Wingdings" panose="05000000000000000000" pitchFamily="2" charset="2"/>
              </a:rPr>
              <a:t>sources</a:t>
            </a:r>
            <a:r>
              <a:rPr lang="de-DE" sz="1200" dirty="0">
                <a:sym typeface="Wingdings" panose="05000000000000000000" pitchFamily="2" charset="2"/>
              </a:rPr>
              <a:t> </a:t>
            </a:r>
            <a:r>
              <a:rPr lang="de-DE" sz="1200" dirty="0" err="1">
                <a:sym typeface="Wingdings" panose="05000000000000000000" pitchFamily="2" charset="2"/>
              </a:rPr>
              <a:t>are</a:t>
            </a:r>
            <a:r>
              <a:rPr lang="de-DE" sz="1200" dirty="0">
                <a:sym typeface="Wingdings" panose="05000000000000000000" pitchFamily="2" charset="2"/>
              </a:rPr>
              <a:t> (</a:t>
            </a:r>
            <a:r>
              <a:rPr lang="de-DE" sz="1200" dirty="0" err="1">
                <a:sym typeface="Wingdings" panose="05000000000000000000" pitchFamily="2" charset="2"/>
              </a:rPr>
              <a:t>for</a:t>
            </a:r>
            <a:r>
              <a:rPr lang="de-DE" sz="1200" dirty="0">
                <a:sym typeface="Wingdings" panose="05000000000000000000" pitchFamily="2" charset="2"/>
              </a:rPr>
              <a:t> </a:t>
            </a:r>
            <a:r>
              <a:rPr lang="de-DE" sz="1200" dirty="0" err="1">
                <a:sym typeface="Wingdings" panose="05000000000000000000" pitchFamily="2" charset="2"/>
              </a:rPr>
              <a:t>example</a:t>
            </a:r>
            <a:r>
              <a:rPr lang="de-DE" sz="1200" dirty="0">
                <a:sym typeface="Wingdings" panose="05000000000000000000" pitchFamily="2" charset="2"/>
              </a:rPr>
              <a:t>):</a:t>
            </a:r>
          </a:p>
          <a:p>
            <a:r>
              <a:rPr lang="de-DE" sz="1200" dirty="0">
                <a:sym typeface="Wingdings" panose="05000000000000000000" pitchFamily="2" charset="2"/>
              </a:rPr>
              <a:t>	</a:t>
            </a:r>
          </a:p>
          <a:p>
            <a:r>
              <a:rPr lang="de-DE" sz="1200" dirty="0">
                <a:sym typeface="Wingdings" panose="05000000000000000000" pitchFamily="2" charset="2"/>
              </a:rPr>
              <a:t>Online: 	</a:t>
            </a:r>
            <a:endParaRPr lang="en-US"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r>
              <a:rPr lang="de-DE" sz="1200" dirty="0"/>
              <a:t>Personal:</a:t>
            </a:r>
          </a:p>
          <a:p>
            <a:pPr marL="171450" indent="-171450">
              <a:buFontTx/>
              <a:buChar char="-"/>
            </a:pPr>
            <a:r>
              <a:rPr lang="de-DE" sz="1200" dirty="0" err="1"/>
              <a:t>Have</a:t>
            </a:r>
            <a:r>
              <a:rPr lang="de-DE" sz="1200" dirty="0"/>
              <a:t> </a:t>
            </a:r>
            <a:r>
              <a:rPr lang="de-DE" sz="1200" dirty="0" err="1"/>
              <a:t>you</a:t>
            </a:r>
            <a:r>
              <a:rPr lang="de-DE" sz="1200" dirty="0"/>
              <a:t> </a:t>
            </a:r>
            <a:r>
              <a:rPr lang="de-DE" sz="1200" dirty="0" err="1"/>
              <a:t>heared</a:t>
            </a:r>
            <a:r>
              <a:rPr lang="de-DE" sz="1200" dirty="0"/>
              <a:t> </a:t>
            </a:r>
            <a:r>
              <a:rPr lang="de-DE" sz="1200" dirty="0" err="1"/>
              <a:t>about</a:t>
            </a:r>
            <a:r>
              <a:rPr lang="de-DE" sz="1200" dirty="0"/>
              <a:t> </a:t>
            </a:r>
            <a:r>
              <a:rPr lang="de-DE" sz="1200" dirty="0" err="1"/>
              <a:t>the</a:t>
            </a:r>
            <a:r>
              <a:rPr lang="de-DE" sz="1200" dirty="0"/>
              <a:t> </a:t>
            </a:r>
            <a:r>
              <a:rPr lang="de-DE" sz="1200" dirty="0" err="1"/>
              <a:t>client</a:t>
            </a:r>
            <a:r>
              <a:rPr lang="de-DE" sz="1200" dirty="0"/>
              <a:t> </a:t>
            </a:r>
            <a:r>
              <a:rPr lang="de-DE" sz="1200" dirty="0" err="1"/>
              <a:t>before</a:t>
            </a:r>
            <a:r>
              <a:rPr lang="de-DE" sz="1200" dirty="0"/>
              <a:t> ?</a:t>
            </a:r>
          </a:p>
          <a:p>
            <a:pPr marL="171450" indent="-171450">
              <a:buFontTx/>
              <a:buChar char="-"/>
            </a:pPr>
            <a:r>
              <a:rPr lang="de-DE" sz="1200" dirty="0"/>
              <a:t>Do </a:t>
            </a:r>
            <a:r>
              <a:rPr lang="de-DE" sz="1200" dirty="0" err="1"/>
              <a:t>you</a:t>
            </a:r>
            <a:r>
              <a:rPr lang="de-DE" sz="1200" dirty="0"/>
              <a:t> </a:t>
            </a:r>
            <a:r>
              <a:rPr lang="de-DE" sz="1200" dirty="0" err="1"/>
              <a:t>or</a:t>
            </a:r>
            <a:r>
              <a:rPr lang="de-DE" sz="1200" dirty="0"/>
              <a:t> </a:t>
            </a:r>
            <a:r>
              <a:rPr lang="de-DE" sz="1200" dirty="0" err="1"/>
              <a:t>could</a:t>
            </a:r>
            <a:r>
              <a:rPr lang="de-DE" sz="1200" dirty="0"/>
              <a:t> </a:t>
            </a:r>
            <a:r>
              <a:rPr lang="de-DE" sz="1200" dirty="0" err="1"/>
              <a:t>someone</a:t>
            </a:r>
            <a:r>
              <a:rPr lang="de-DE" sz="1200" dirty="0"/>
              <a:t> in </a:t>
            </a:r>
            <a:r>
              <a:rPr lang="de-DE" sz="1200" dirty="0" err="1"/>
              <a:t>your</a:t>
            </a:r>
            <a:r>
              <a:rPr lang="de-DE" sz="1200" dirty="0"/>
              <a:t> personal network / </a:t>
            </a:r>
            <a:r>
              <a:rPr lang="de-DE" sz="1200" dirty="0" err="1"/>
              <a:t>family</a:t>
            </a:r>
            <a:r>
              <a:rPr lang="de-DE" sz="1200" dirty="0"/>
              <a:t> </a:t>
            </a:r>
            <a:r>
              <a:rPr lang="de-DE" sz="1200" dirty="0" err="1"/>
              <a:t>know</a:t>
            </a:r>
            <a:r>
              <a:rPr lang="de-DE" sz="1200" dirty="0"/>
              <a:t> </a:t>
            </a:r>
            <a:r>
              <a:rPr lang="de-DE" sz="1200" dirty="0" err="1"/>
              <a:t>the</a:t>
            </a:r>
            <a:r>
              <a:rPr lang="de-DE" sz="1200" dirty="0"/>
              <a:t> </a:t>
            </a:r>
            <a:r>
              <a:rPr lang="de-DE" sz="1200" dirty="0" err="1"/>
              <a:t>person</a:t>
            </a:r>
            <a:r>
              <a:rPr lang="de-DE" sz="1200" dirty="0"/>
              <a:t> ?</a:t>
            </a:r>
          </a:p>
          <a:p>
            <a:pPr marL="171450" indent="-171450">
              <a:buFontTx/>
              <a:buChar char="-"/>
            </a:pPr>
            <a:r>
              <a:rPr lang="de-DE" sz="1200" dirty="0"/>
              <a:t>Do </a:t>
            </a:r>
            <a:r>
              <a:rPr lang="de-DE" sz="1200" dirty="0" err="1"/>
              <a:t>you</a:t>
            </a:r>
            <a:r>
              <a:rPr lang="de-DE" sz="1200" dirty="0"/>
              <a:t> </a:t>
            </a:r>
            <a:r>
              <a:rPr lang="de-DE" sz="1200" dirty="0" err="1"/>
              <a:t>know</a:t>
            </a:r>
            <a:r>
              <a:rPr lang="de-DE" sz="1200" dirty="0"/>
              <a:t> </a:t>
            </a:r>
            <a:r>
              <a:rPr lang="de-DE" sz="1200" dirty="0" err="1"/>
              <a:t>someone</a:t>
            </a:r>
            <a:r>
              <a:rPr lang="de-DE" sz="1200" dirty="0"/>
              <a:t> </a:t>
            </a:r>
            <a:r>
              <a:rPr lang="de-DE" sz="1200" dirty="0" err="1"/>
              <a:t>who</a:t>
            </a:r>
            <a:r>
              <a:rPr lang="de-DE" sz="1200" dirty="0"/>
              <a:t> </a:t>
            </a:r>
            <a:r>
              <a:rPr lang="de-DE" sz="1200" dirty="0" err="1"/>
              <a:t>worked</a:t>
            </a:r>
            <a:r>
              <a:rPr lang="de-DE" sz="1200" dirty="0"/>
              <a:t> </a:t>
            </a:r>
            <a:r>
              <a:rPr lang="de-DE" sz="1200" dirty="0" err="1"/>
              <a:t>with</a:t>
            </a:r>
            <a:r>
              <a:rPr lang="de-DE" sz="1200" dirty="0"/>
              <a:t> </a:t>
            </a:r>
            <a:r>
              <a:rPr lang="de-DE" sz="1200" dirty="0" err="1"/>
              <a:t>that</a:t>
            </a:r>
            <a:r>
              <a:rPr lang="de-DE" sz="1200" dirty="0"/>
              <a:t> </a:t>
            </a:r>
            <a:r>
              <a:rPr lang="de-DE" sz="1200" dirty="0" err="1"/>
              <a:t>business</a:t>
            </a:r>
            <a:r>
              <a:rPr lang="de-DE" sz="1200" dirty="0"/>
              <a:t> </a:t>
            </a:r>
            <a:r>
              <a:rPr lang="de-DE" sz="1200" dirty="0" err="1"/>
              <a:t>before</a:t>
            </a:r>
            <a:r>
              <a:rPr lang="de-DE" sz="1200" dirty="0"/>
              <a:t> ?</a:t>
            </a:r>
          </a:p>
          <a:p>
            <a:endParaRPr lang="de-DE" sz="1200" dirty="0"/>
          </a:p>
          <a:p>
            <a:pPr marL="171450" indent="-171450">
              <a:buFontTx/>
              <a:buChar char="-"/>
            </a:pPr>
            <a:endParaRPr lang="de-DE" sz="1200" dirty="0"/>
          </a:p>
          <a:p>
            <a:r>
              <a:rPr lang="de-DE" sz="1200" dirty="0"/>
              <a:t>Check </a:t>
            </a:r>
            <a:r>
              <a:rPr lang="de-DE" sz="1200" dirty="0" err="1"/>
              <a:t>your</a:t>
            </a:r>
            <a:r>
              <a:rPr lang="de-DE" sz="1200" dirty="0"/>
              <a:t> </a:t>
            </a:r>
            <a:r>
              <a:rPr lang="de-DE" sz="1200" dirty="0" err="1"/>
              <a:t>banking</a:t>
            </a:r>
            <a:r>
              <a:rPr lang="de-DE" sz="1200" dirty="0"/>
              <a:t> </a:t>
            </a:r>
            <a:r>
              <a:rPr lang="de-DE" sz="1200" dirty="0" err="1"/>
              <a:t>software</a:t>
            </a:r>
            <a:r>
              <a:rPr lang="de-DE" sz="1200" dirty="0"/>
              <a:t>, </a:t>
            </a:r>
            <a:r>
              <a:rPr lang="de-DE" sz="1200" dirty="0" err="1"/>
              <a:t>ask</a:t>
            </a:r>
            <a:r>
              <a:rPr lang="de-DE" sz="1200" dirty="0"/>
              <a:t> </a:t>
            </a:r>
            <a:r>
              <a:rPr lang="de-DE" sz="1200" dirty="0" err="1"/>
              <a:t>your</a:t>
            </a:r>
            <a:r>
              <a:rPr lang="de-DE" sz="1200" dirty="0"/>
              <a:t> </a:t>
            </a:r>
            <a:r>
              <a:rPr lang="de-DE" sz="1200" dirty="0" err="1"/>
              <a:t>colleagues</a:t>
            </a:r>
            <a:r>
              <a:rPr lang="de-DE" sz="1200" dirty="0"/>
              <a:t> </a:t>
            </a:r>
            <a:r>
              <a:rPr lang="de-DE" sz="1200" dirty="0" err="1"/>
              <a:t>about</a:t>
            </a:r>
            <a:r>
              <a:rPr lang="de-DE" sz="1200" dirty="0"/>
              <a:t> a possible</a:t>
            </a:r>
          </a:p>
          <a:p>
            <a:r>
              <a:rPr lang="de-DE" sz="1200" dirty="0" err="1"/>
              <a:t>history</a:t>
            </a:r>
            <a:r>
              <a:rPr lang="de-DE" sz="1200" dirty="0"/>
              <a:t> </a:t>
            </a:r>
            <a:r>
              <a:rPr lang="de-DE" sz="1200" dirty="0" err="1"/>
              <a:t>with</a:t>
            </a:r>
            <a:r>
              <a:rPr lang="de-DE" sz="1200" dirty="0"/>
              <a:t> </a:t>
            </a:r>
            <a:r>
              <a:rPr lang="de-DE" sz="1200" dirty="0" err="1"/>
              <a:t>your</a:t>
            </a:r>
            <a:r>
              <a:rPr lang="de-DE" sz="1200" dirty="0"/>
              <a:t> </a:t>
            </a:r>
            <a:r>
              <a:rPr lang="de-DE" sz="1200" dirty="0" err="1"/>
              <a:t>institution</a:t>
            </a:r>
            <a:endParaRPr lang="de-DE" sz="1200" dirty="0"/>
          </a:p>
          <a:p>
            <a:pPr marL="171450" indent="-171450">
              <a:buFontTx/>
              <a:buChar char="-"/>
            </a:pPr>
            <a:endParaRPr lang="de-DE" sz="1200" dirty="0"/>
          </a:p>
          <a:p>
            <a:pPr marL="171450" indent="-171450">
              <a:buFontTx/>
              <a:buChar char="-"/>
            </a:pPr>
            <a:endParaRPr lang="de-DE" sz="1200" dirty="0"/>
          </a:p>
          <a:p>
            <a:r>
              <a:rPr lang="de-DE" sz="1600" dirty="0" err="1">
                <a:solidFill>
                  <a:srgbClr val="FF0000"/>
                </a:solidFill>
              </a:rPr>
              <a:t>Remember</a:t>
            </a:r>
            <a:r>
              <a:rPr lang="de-DE" sz="1600" dirty="0">
                <a:solidFill>
                  <a:srgbClr val="FF0000"/>
                </a:solidFill>
              </a:rPr>
              <a:t>! Every </a:t>
            </a:r>
            <a:r>
              <a:rPr lang="de-DE" sz="1600" dirty="0" err="1">
                <a:solidFill>
                  <a:srgbClr val="FF0000"/>
                </a:solidFill>
              </a:rPr>
              <a:t>business</a:t>
            </a:r>
            <a:r>
              <a:rPr lang="de-DE" sz="1600" dirty="0">
                <a:solidFill>
                  <a:srgbClr val="FF0000"/>
                </a:solidFill>
              </a:rPr>
              <a:t> </a:t>
            </a:r>
            <a:r>
              <a:rPr lang="de-DE" sz="1600" dirty="0" err="1">
                <a:solidFill>
                  <a:srgbClr val="FF0000"/>
                </a:solidFill>
              </a:rPr>
              <a:t>is</a:t>
            </a:r>
            <a:r>
              <a:rPr lang="de-DE" sz="1600" dirty="0">
                <a:solidFill>
                  <a:srgbClr val="FF0000"/>
                </a:solidFill>
              </a:rPr>
              <a:t> </a:t>
            </a:r>
            <a:r>
              <a:rPr lang="de-DE" sz="1600" dirty="0" err="1">
                <a:solidFill>
                  <a:srgbClr val="FF0000"/>
                </a:solidFill>
              </a:rPr>
              <a:t>run</a:t>
            </a:r>
            <a:r>
              <a:rPr lang="de-DE" sz="1600" dirty="0">
                <a:solidFill>
                  <a:srgbClr val="FF0000"/>
                </a:solidFill>
              </a:rPr>
              <a:t> </a:t>
            </a:r>
            <a:r>
              <a:rPr lang="de-DE" sz="1600" dirty="0" err="1">
                <a:solidFill>
                  <a:srgbClr val="FF0000"/>
                </a:solidFill>
              </a:rPr>
              <a:t>by</a:t>
            </a:r>
            <a:r>
              <a:rPr lang="de-DE" sz="1600" dirty="0">
                <a:solidFill>
                  <a:srgbClr val="FF0000"/>
                </a:solidFill>
              </a:rPr>
              <a:t> </a:t>
            </a:r>
            <a:r>
              <a:rPr lang="de-DE" sz="1600" dirty="0" err="1">
                <a:solidFill>
                  <a:srgbClr val="FF0000"/>
                </a:solidFill>
              </a:rPr>
              <a:t>people</a:t>
            </a:r>
            <a:r>
              <a:rPr lang="de-DE" sz="1600" dirty="0">
                <a:solidFill>
                  <a:srgbClr val="FF0000"/>
                </a:solidFill>
              </a:rPr>
              <a:t>! </a:t>
            </a:r>
          </a:p>
          <a:p>
            <a:pPr marL="171450" indent="-171450">
              <a:buFontTx/>
              <a:buChar char="-"/>
            </a:pPr>
            <a:endParaRPr lang="de-DE" sz="1200" dirty="0"/>
          </a:p>
        </p:txBody>
      </p:sp>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dirty="0"/>
              <a:t>ECPCGC Training</a:t>
            </a:r>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endParaRPr lang="de-DE" sz="4000" dirty="0"/>
          </a:p>
          <a:p>
            <a:r>
              <a:rPr lang="de-DE" sz="4000" dirty="0"/>
              <a:t>Module 1</a:t>
            </a:r>
          </a:p>
          <a:p>
            <a:r>
              <a:rPr lang="en-US" sz="4000" dirty="0">
                <a:solidFill>
                  <a:srgbClr val="00B050"/>
                </a:solidFill>
              </a:rPr>
              <a:t>Presales</a:t>
            </a:r>
            <a:endParaRPr lang="en-US" dirty="0">
              <a:solidFill>
                <a:srgbClr val="00B050"/>
              </a:solidFill>
            </a:endParaRPr>
          </a:p>
          <a:p>
            <a:endParaRPr lang="de-DE" sz="2800" dirty="0"/>
          </a:p>
        </p:txBody>
      </p:sp>
      <p:graphicFrame>
        <p:nvGraphicFramePr>
          <p:cNvPr id="5" name="Diagram 4">
            <a:extLst>
              <a:ext uri="{FF2B5EF4-FFF2-40B4-BE49-F238E27FC236}">
                <a16:creationId xmlns:a16="http://schemas.microsoft.com/office/drawing/2014/main" id="{C4FCEC09-BA7D-4C58-93D6-DA349C2F2B45}"/>
              </a:ext>
            </a:extLst>
          </p:cNvPr>
          <p:cNvGraphicFramePr/>
          <p:nvPr/>
        </p:nvGraphicFramePr>
        <p:xfrm>
          <a:off x="3388174" y="239697"/>
          <a:ext cx="5647877" cy="2139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CA6E105-8B84-432C-AF95-3299E2B097AB}"/>
              </a:ext>
            </a:extLst>
          </p:cNvPr>
          <p:cNvSpPr txBox="1"/>
          <p:nvPr/>
        </p:nvSpPr>
        <p:spPr>
          <a:xfrm>
            <a:off x="233211" y="2736455"/>
            <a:ext cx="2768416" cy="1098822"/>
          </a:xfrm>
          <a:prstGeom prst="rect">
            <a:avLst/>
          </a:prstGeom>
          <a:noFill/>
        </p:spPr>
        <p:txBody>
          <a:bodyPr wrap="none" lIns="108000" tIns="46800" rIns="108000" bIns="46800" rtlCol="0">
            <a:noAutofit/>
          </a:bodyPr>
          <a:lstStyle/>
          <a:p>
            <a:endParaRPr lang="en-US" sz="1200" dirty="0">
              <a:solidFill>
                <a:schemeClr val="bg1"/>
              </a:solidFill>
            </a:endParaRPr>
          </a:p>
        </p:txBody>
      </p:sp>
      <p:sp>
        <p:nvSpPr>
          <p:cNvPr id="11" name="Content Placeholder 3">
            <a:extLst>
              <a:ext uri="{FF2B5EF4-FFF2-40B4-BE49-F238E27FC236}">
                <a16:creationId xmlns:a16="http://schemas.microsoft.com/office/drawing/2014/main" id="{AD995C67-5FE7-40EE-8EC6-05D6213F41DD}"/>
              </a:ext>
            </a:extLst>
          </p:cNvPr>
          <p:cNvSpPr txBox="1">
            <a:spLocks/>
          </p:cNvSpPr>
          <p:nvPr/>
        </p:nvSpPr>
        <p:spPr>
          <a:xfrm>
            <a:off x="3060026" y="2443517"/>
            <a:ext cx="6075362" cy="3981882"/>
          </a:xfrm>
          <a:prstGeom prst="rect">
            <a:avLst/>
          </a:prstGeom>
        </p:spPr>
        <p:txBody>
          <a:bodyPr vert="horz" lIns="360000" tIns="360000" rIns="360000" bIns="0" rtlCol="0">
            <a:noAutofit/>
          </a:bodyPr>
          <a:lstStyle>
            <a:lvl1pPr marL="0" indent="0" algn="l" defTabSz="457200" rtl="0" eaLnBrk="1" latinLnBrk="0" hangingPunct="1">
              <a:spcBef>
                <a:spcPts val="600"/>
              </a:spcBef>
              <a:buClr>
                <a:schemeClr val="tx2"/>
              </a:buClr>
              <a:buFont typeface="Wingdings" charset="2"/>
              <a:buNone/>
              <a:defRPr lang="de-DE" sz="1600" b="0" i="0" kern="100" baseline="0">
                <a:solidFill>
                  <a:srgbClr val="505050"/>
                </a:solidFill>
                <a:latin typeface="Sparkasse Rg"/>
                <a:ea typeface="+mn-ea"/>
                <a:cs typeface="Sparkasse Rg"/>
              </a:defRPr>
            </a:lvl1pPr>
            <a:lvl2pPr marL="0" indent="0" algn="l" defTabSz="457200" rtl="0" eaLnBrk="1" latinLnBrk="0" hangingPunct="1">
              <a:spcBef>
                <a:spcPts val="600"/>
              </a:spcBef>
              <a:buClr>
                <a:srgbClr val="FF0000"/>
              </a:buClr>
              <a:buFont typeface="Wingdings" charset="2"/>
              <a:buNone/>
              <a:defRPr sz="1600" b="0" i="0" kern="1200" baseline="0">
                <a:solidFill>
                  <a:srgbClr val="505050"/>
                </a:solidFill>
                <a:latin typeface="Sparkasse Rg"/>
                <a:ea typeface="+mn-ea"/>
                <a:cs typeface="Sparkasse Rg"/>
              </a:defRPr>
            </a:lvl2pPr>
            <a:lvl3pPr marL="17938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3pPr>
            <a:lvl4pPr marL="358775" indent="-179388" algn="l" defTabSz="166688"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4pPr>
            <a:lvl5pPr marL="539750" indent="-180975" algn="l" defTabSz="457200" rtl="0" eaLnBrk="1" latinLnBrk="0" hangingPunct="1">
              <a:spcBef>
                <a:spcPts val="600"/>
              </a:spcBef>
              <a:buClr>
                <a:schemeClr val="tx2"/>
              </a:buClr>
              <a:buFont typeface="Arial"/>
              <a:buChar char="•"/>
              <a:defRPr sz="1600" b="0" i="0" kern="100" baseline="0">
                <a:solidFill>
                  <a:srgbClr val="505050"/>
                </a:solidFill>
                <a:latin typeface="Sparkasse Rg"/>
                <a:ea typeface="+mn-ea"/>
                <a:cs typeface="Sparkasse Rg"/>
              </a:defRPr>
            </a:lvl5pPr>
            <a:lvl6pPr marL="71913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p>
        </p:txBody>
      </p:sp>
      <p:pic>
        <p:nvPicPr>
          <p:cNvPr id="9" name="Picture 8" descr="Icon&#10;&#10;Description automatically generated">
            <a:extLst>
              <a:ext uri="{FF2B5EF4-FFF2-40B4-BE49-F238E27FC236}">
                <a16:creationId xmlns:a16="http://schemas.microsoft.com/office/drawing/2014/main" id="{C35E29BE-C27E-450E-B4A3-C28641179A93}"/>
              </a:ext>
            </a:extLst>
          </p:cNvPr>
          <p:cNvPicPr>
            <a:picLocks noChangeAspect="1"/>
          </p:cNvPicPr>
          <p:nvPr/>
        </p:nvPicPr>
        <p:blipFill>
          <a:blip r:embed="rId7"/>
          <a:stretch>
            <a:fillRect/>
          </a:stretch>
        </p:blipFill>
        <p:spPr>
          <a:xfrm>
            <a:off x="4166263" y="3429000"/>
            <a:ext cx="669848" cy="669848"/>
          </a:xfrm>
          <a:prstGeom prst="rect">
            <a:avLst/>
          </a:prstGeom>
        </p:spPr>
      </p:pic>
      <p:pic>
        <p:nvPicPr>
          <p:cNvPr id="14" name="Picture 13" descr="Icon&#10;&#10;Description automatically generated">
            <a:extLst>
              <a:ext uri="{FF2B5EF4-FFF2-40B4-BE49-F238E27FC236}">
                <a16:creationId xmlns:a16="http://schemas.microsoft.com/office/drawing/2014/main" id="{EC2FBA19-2DE5-4EEF-BD49-ECB5E421F923}"/>
              </a:ext>
            </a:extLst>
          </p:cNvPr>
          <p:cNvPicPr>
            <a:picLocks noChangeAspect="1"/>
          </p:cNvPicPr>
          <p:nvPr/>
        </p:nvPicPr>
        <p:blipFill>
          <a:blip r:embed="rId8"/>
          <a:stretch>
            <a:fillRect/>
          </a:stretch>
        </p:blipFill>
        <p:spPr>
          <a:xfrm>
            <a:off x="6214336" y="3419545"/>
            <a:ext cx="669849" cy="669849"/>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F2CD02D5-7949-42E9-B984-31FEF877CD3B}"/>
              </a:ext>
            </a:extLst>
          </p:cNvPr>
          <p:cNvPicPr>
            <a:picLocks noChangeAspect="1"/>
          </p:cNvPicPr>
          <p:nvPr/>
        </p:nvPicPr>
        <p:blipFill>
          <a:blip r:embed="rId9"/>
          <a:stretch>
            <a:fillRect/>
          </a:stretch>
        </p:blipFill>
        <p:spPr>
          <a:xfrm>
            <a:off x="6988502" y="3419545"/>
            <a:ext cx="669849" cy="697252"/>
          </a:xfrm>
          <a:prstGeom prst="rect">
            <a:avLst/>
          </a:prstGeom>
        </p:spPr>
      </p:pic>
      <p:pic>
        <p:nvPicPr>
          <p:cNvPr id="12" name="Picture 11" descr="Logo, company name&#10;&#10;Description automatically generated">
            <a:extLst>
              <a:ext uri="{FF2B5EF4-FFF2-40B4-BE49-F238E27FC236}">
                <a16:creationId xmlns:a16="http://schemas.microsoft.com/office/drawing/2014/main" id="{9940B5E9-927C-4173-A9A2-86F23E83C16B}"/>
              </a:ext>
            </a:extLst>
          </p:cNvPr>
          <p:cNvPicPr>
            <a:picLocks noChangeAspect="1"/>
          </p:cNvPicPr>
          <p:nvPr/>
        </p:nvPicPr>
        <p:blipFill>
          <a:blip r:embed="rId10"/>
          <a:stretch>
            <a:fillRect/>
          </a:stretch>
        </p:blipFill>
        <p:spPr>
          <a:xfrm>
            <a:off x="5081327" y="3344081"/>
            <a:ext cx="961710" cy="961710"/>
          </a:xfrm>
          <a:prstGeom prst="rect">
            <a:avLst/>
          </a:prstGeom>
        </p:spPr>
      </p:pic>
      <p:sp>
        <p:nvSpPr>
          <p:cNvPr id="3" name="Content Placeholder 2">
            <a:extLst>
              <a:ext uri="{FF2B5EF4-FFF2-40B4-BE49-F238E27FC236}">
                <a16:creationId xmlns:a16="http://schemas.microsoft.com/office/drawing/2014/main" id="{ED9670B3-5967-45A7-9272-E6EE2D2F3445}"/>
              </a:ext>
            </a:extLst>
          </p:cNvPr>
          <p:cNvSpPr>
            <a:spLocks noGrp="1"/>
          </p:cNvSpPr>
          <p:nvPr>
            <p:ph sz="quarter" idx="13"/>
          </p:nvPr>
        </p:nvSpPr>
        <p:spPr>
          <a:xfrm>
            <a:off x="-1270" y="1309456"/>
            <a:ext cx="2025379" cy="803429"/>
          </a:xfrm>
        </p:spPr>
        <p:txBody>
          <a:bodyPr/>
          <a:lstStyle/>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endParaRPr lang="de-DE" dirty="0"/>
          </a:p>
          <a:p>
            <a:endParaRPr lang="de-DE" dirty="0"/>
          </a:p>
        </p:txBody>
      </p:sp>
    </p:spTree>
    <p:extLst>
      <p:ext uri="{BB962C8B-B14F-4D97-AF65-F5344CB8AC3E}">
        <p14:creationId xmlns:p14="http://schemas.microsoft.com/office/powerpoint/2010/main" val="301072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0" y="517957"/>
            <a:ext cx="3060026" cy="5940425"/>
          </a:xfrm>
        </p:spPr>
        <p:txBody>
          <a:bodyPr/>
          <a:lstStyle/>
          <a:p>
            <a:r>
              <a:rPr lang="de-DE" dirty="0"/>
              <a:t>Module 1</a:t>
            </a:r>
            <a:br>
              <a:rPr lang="de-DE" dirty="0"/>
            </a:br>
            <a:r>
              <a:rPr lang="de-DE" dirty="0">
                <a:solidFill>
                  <a:srgbClr val="00B050"/>
                </a:solidFill>
              </a:rPr>
              <a:t>Presales</a:t>
            </a: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34</a:t>
            </a:fld>
            <a:endParaRPr lang="de-DE"/>
          </a:p>
        </p:txBody>
      </p:sp>
      <p:grpSp>
        <p:nvGrpSpPr>
          <p:cNvPr id="5" name="Group 4">
            <a:extLst>
              <a:ext uri="{FF2B5EF4-FFF2-40B4-BE49-F238E27FC236}">
                <a16:creationId xmlns:a16="http://schemas.microsoft.com/office/drawing/2014/main" id="{F8D0B75F-DB3E-4270-8CC8-C4E7866F1457}"/>
              </a:ext>
            </a:extLst>
          </p:cNvPr>
          <p:cNvGrpSpPr/>
          <p:nvPr/>
        </p:nvGrpSpPr>
        <p:grpSpPr>
          <a:xfrm>
            <a:off x="772609" y="189722"/>
            <a:ext cx="1514808" cy="2164010"/>
            <a:chOff x="0" y="4056"/>
            <a:chExt cx="1514808" cy="2164010"/>
          </a:xfrm>
        </p:grpSpPr>
        <p:sp>
          <p:nvSpPr>
            <p:cNvPr id="6" name="Arrow: Chevron 5">
              <a:extLst>
                <a:ext uri="{FF2B5EF4-FFF2-40B4-BE49-F238E27FC236}">
                  <a16:creationId xmlns:a16="http://schemas.microsoft.com/office/drawing/2014/main" id="{8CC723F2-B86F-4655-A38D-4E8FA5413AD9}"/>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Arrow: Chevron 4">
              <a:extLst>
                <a:ext uri="{FF2B5EF4-FFF2-40B4-BE49-F238E27FC236}">
                  <a16:creationId xmlns:a16="http://schemas.microsoft.com/office/drawing/2014/main" id="{9E34B837-C072-477E-99CB-1FF9EC2FB23E}"/>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sp>
        <p:nvSpPr>
          <p:cNvPr id="8" name="TextBox 7">
            <a:extLst>
              <a:ext uri="{FF2B5EF4-FFF2-40B4-BE49-F238E27FC236}">
                <a16:creationId xmlns:a16="http://schemas.microsoft.com/office/drawing/2014/main" id="{CF695925-3BA4-4A52-97CF-B353DEB8C347}"/>
              </a:ext>
            </a:extLst>
          </p:cNvPr>
          <p:cNvSpPr txBox="1"/>
          <p:nvPr/>
        </p:nvSpPr>
        <p:spPr>
          <a:xfrm>
            <a:off x="3222595" y="368300"/>
            <a:ext cx="5549930" cy="6094644"/>
          </a:xfrm>
          <a:prstGeom prst="rect">
            <a:avLst/>
          </a:prstGeom>
          <a:noFill/>
        </p:spPr>
        <p:txBody>
          <a:bodyPr wrap="square" lIns="108000" tIns="46800" rIns="108000" bIns="46800" rtlCol="0">
            <a:noAutofit/>
          </a:bodyPr>
          <a:lstStyle/>
          <a:p>
            <a:endParaRPr lang="de-DE" sz="1400" dirty="0"/>
          </a:p>
          <a:p>
            <a:r>
              <a:rPr lang="de-DE" sz="1400" dirty="0"/>
              <a:t>After </a:t>
            </a:r>
            <a:r>
              <a:rPr lang="de-DE" sz="1400" dirty="0" err="1"/>
              <a:t>we</a:t>
            </a:r>
            <a:r>
              <a:rPr lang="de-DE" sz="1400" dirty="0"/>
              <a:t> </a:t>
            </a:r>
            <a:r>
              <a:rPr lang="de-DE" sz="1400" dirty="0" err="1"/>
              <a:t>gathered</a:t>
            </a:r>
            <a:r>
              <a:rPr lang="de-DE" sz="1400" dirty="0"/>
              <a:t> </a:t>
            </a:r>
            <a:r>
              <a:rPr lang="de-DE" sz="1400" dirty="0" err="1"/>
              <a:t>the</a:t>
            </a:r>
            <a:r>
              <a:rPr lang="de-DE" sz="1400" dirty="0"/>
              <a:t> </a:t>
            </a:r>
            <a:r>
              <a:rPr lang="de-DE" sz="1400" dirty="0" err="1"/>
              <a:t>information</a:t>
            </a:r>
            <a:r>
              <a:rPr lang="de-DE" sz="1400" dirty="0"/>
              <a:t> </a:t>
            </a:r>
            <a:r>
              <a:rPr lang="de-DE" sz="1400" dirty="0" err="1"/>
              <a:t>necessary</a:t>
            </a:r>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r>
              <a:rPr lang="de-DE" sz="1400" dirty="0">
                <a:sym typeface="Wingdings" panose="05000000000000000000" pitchFamily="2" charset="2"/>
              </a:rPr>
              <a:t> </a:t>
            </a:r>
            <a:r>
              <a:rPr lang="de-DE" sz="1400" dirty="0" err="1"/>
              <a:t>Compile</a:t>
            </a:r>
            <a:r>
              <a:rPr lang="de-DE" sz="1400" dirty="0"/>
              <a:t> </a:t>
            </a:r>
            <a:r>
              <a:rPr lang="de-DE" sz="1400" dirty="0" err="1"/>
              <a:t>your</a:t>
            </a:r>
            <a:r>
              <a:rPr lang="de-DE" sz="1400" dirty="0"/>
              <a:t> </a:t>
            </a:r>
            <a:r>
              <a:rPr lang="de-DE" sz="1400" dirty="0" err="1"/>
              <a:t>existing</a:t>
            </a:r>
            <a:r>
              <a:rPr lang="de-DE" sz="1400" dirty="0"/>
              <a:t> </a:t>
            </a:r>
            <a:r>
              <a:rPr lang="de-DE" sz="1400" dirty="0" err="1"/>
              <a:t>information</a:t>
            </a:r>
            <a:r>
              <a:rPr lang="de-DE" sz="1400" dirty="0"/>
              <a:t> </a:t>
            </a:r>
            <a:r>
              <a:rPr lang="de-DE" sz="1400" dirty="0" err="1"/>
              <a:t>to</a:t>
            </a:r>
            <a:r>
              <a:rPr lang="de-DE" sz="1400" dirty="0"/>
              <a:t> </a:t>
            </a:r>
            <a:r>
              <a:rPr lang="de-DE" sz="1400" dirty="0" err="1"/>
              <a:t>get</a:t>
            </a:r>
            <a:r>
              <a:rPr lang="de-DE" sz="1400" dirty="0"/>
              <a:t> an </a:t>
            </a:r>
            <a:r>
              <a:rPr lang="de-DE" sz="1400" dirty="0" err="1"/>
              <a:t>idea</a:t>
            </a:r>
            <a:r>
              <a:rPr lang="de-DE" sz="1400" dirty="0"/>
              <a:t> </a:t>
            </a:r>
            <a:r>
              <a:rPr lang="de-DE" sz="1400" dirty="0" err="1"/>
              <a:t>of</a:t>
            </a:r>
            <a:r>
              <a:rPr lang="de-DE" sz="1400" dirty="0"/>
              <a:t> </a:t>
            </a:r>
            <a:r>
              <a:rPr lang="de-DE" sz="1400" dirty="0" err="1"/>
              <a:t>the</a:t>
            </a:r>
            <a:r>
              <a:rPr lang="de-DE" sz="1400" dirty="0"/>
              <a:t> </a:t>
            </a:r>
            <a:r>
              <a:rPr lang="de-DE" sz="1400" dirty="0" err="1"/>
              <a:t>customer</a:t>
            </a:r>
            <a:r>
              <a:rPr lang="de-DE" sz="1400" dirty="0"/>
              <a:t> and </a:t>
            </a:r>
            <a:r>
              <a:rPr lang="de-DE" sz="1400" dirty="0" err="1"/>
              <a:t>his</a:t>
            </a:r>
            <a:r>
              <a:rPr lang="de-DE" sz="1400" dirty="0"/>
              <a:t>/her </a:t>
            </a:r>
            <a:r>
              <a:rPr lang="de-DE" sz="1400" dirty="0" err="1"/>
              <a:t>business</a:t>
            </a:r>
            <a:endParaRPr lang="de-DE" sz="1400" dirty="0"/>
          </a:p>
          <a:p>
            <a:endParaRPr lang="de-DE" sz="1400" dirty="0"/>
          </a:p>
          <a:p>
            <a:r>
              <a:rPr lang="de-DE" sz="1400" dirty="0" err="1">
                <a:solidFill>
                  <a:srgbClr val="FF0000"/>
                </a:solidFill>
              </a:rPr>
              <a:t>Although</a:t>
            </a:r>
            <a:r>
              <a:rPr lang="de-DE" sz="1400" dirty="0">
                <a:solidFill>
                  <a:srgbClr val="FF0000"/>
                </a:solidFill>
              </a:rPr>
              <a:t> </a:t>
            </a:r>
            <a:r>
              <a:rPr lang="de-DE" sz="1400" dirty="0" err="1">
                <a:solidFill>
                  <a:srgbClr val="FF0000"/>
                </a:solidFill>
              </a:rPr>
              <a:t>important</a:t>
            </a:r>
            <a:r>
              <a:rPr lang="de-DE" sz="1400" dirty="0">
                <a:solidFill>
                  <a:srgbClr val="FF0000"/>
                </a:solidFill>
              </a:rPr>
              <a:t> </a:t>
            </a:r>
            <a:r>
              <a:rPr lang="de-DE" sz="1400" dirty="0" err="1">
                <a:solidFill>
                  <a:srgbClr val="FF0000"/>
                </a:solidFill>
              </a:rPr>
              <a:t>to</a:t>
            </a:r>
            <a:r>
              <a:rPr lang="de-DE" sz="1400" dirty="0">
                <a:solidFill>
                  <a:srgbClr val="FF0000"/>
                </a:solidFill>
              </a:rPr>
              <a:t> </a:t>
            </a:r>
            <a:r>
              <a:rPr lang="de-DE" sz="1400" dirty="0" err="1">
                <a:solidFill>
                  <a:srgbClr val="FF0000"/>
                </a:solidFill>
              </a:rPr>
              <a:t>make</a:t>
            </a:r>
            <a:r>
              <a:rPr lang="de-DE" sz="1400" dirty="0">
                <a:solidFill>
                  <a:srgbClr val="FF0000"/>
                </a:solidFill>
              </a:rPr>
              <a:t> </a:t>
            </a:r>
            <a:r>
              <a:rPr lang="de-DE" sz="1400" dirty="0">
                <a:solidFill>
                  <a:srgbClr val="FF0000"/>
                </a:solidFill>
                <a:sym typeface="Wingdings" panose="05000000000000000000" pitchFamily="2" charset="2"/>
              </a:rPr>
              <a:t> </a:t>
            </a:r>
            <a:r>
              <a:rPr lang="de-DE" sz="1400" dirty="0">
                <a:solidFill>
                  <a:srgbClr val="FF0000"/>
                </a:solidFill>
              </a:rPr>
              <a:t>Be </a:t>
            </a:r>
            <a:r>
              <a:rPr lang="de-DE" sz="1400" dirty="0" err="1">
                <a:solidFill>
                  <a:srgbClr val="FF0000"/>
                </a:solidFill>
              </a:rPr>
              <a:t>careful</a:t>
            </a:r>
            <a:r>
              <a:rPr lang="de-DE" sz="1400" dirty="0">
                <a:solidFill>
                  <a:srgbClr val="FF0000"/>
                </a:solidFill>
              </a:rPr>
              <a:t> </a:t>
            </a:r>
            <a:r>
              <a:rPr lang="de-DE" sz="1400" dirty="0" err="1">
                <a:solidFill>
                  <a:srgbClr val="FF0000"/>
                </a:solidFill>
              </a:rPr>
              <a:t>with</a:t>
            </a:r>
            <a:r>
              <a:rPr lang="de-DE" sz="1400" dirty="0">
                <a:solidFill>
                  <a:srgbClr val="FF0000"/>
                </a:solidFill>
              </a:rPr>
              <a:t> </a:t>
            </a:r>
            <a:r>
              <a:rPr lang="de-DE" sz="1400" dirty="0" err="1">
                <a:solidFill>
                  <a:srgbClr val="FF0000"/>
                </a:solidFill>
              </a:rPr>
              <a:t>assumptions</a:t>
            </a:r>
            <a:r>
              <a:rPr lang="de-DE" sz="1400" dirty="0">
                <a:solidFill>
                  <a:srgbClr val="FF0000"/>
                </a:solidFill>
              </a:rPr>
              <a:t> !</a:t>
            </a:r>
          </a:p>
          <a:p>
            <a:endParaRPr lang="de-DE" sz="1400" dirty="0">
              <a:solidFill>
                <a:srgbClr val="FF0000"/>
              </a:solidFill>
            </a:endParaRPr>
          </a:p>
          <a:p>
            <a:endParaRPr lang="de-DE" sz="1400" dirty="0">
              <a:solidFill>
                <a:srgbClr val="FF0000"/>
              </a:solidFill>
            </a:endParaRPr>
          </a:p>
          <a:p>
            <a:endParaRPr lang="de-DE" sz="1400" dirty="0">
              <a:solidFill>
                <a:srgbClr val="FF0000"/>
              </a:solidFill>
            </a:endParaRPr>
          </a:p>
          <a:p>
            <a:r>
              <a:rPr lang="de-DE" sz="1400" dirty="0">
                <a:sym typeface="Wingdings" panose="05000000000000000000" pitchFamily="2" charset="2"/>
              </a:rPr>
              <a:t> </a:t>
            </a:r>
            <a:r>
              <a:rPr lang="de-DE" sz="1400" dirty="0" err="1">
                <a:sym typeface="Wingdings" panose="05000000000000000000" pitchFamily="2" charset="2"/>
              </a:rPr>
              <a:t>Identify</a:t>
            </a:r>
            <a:r>
              <a:rPr lang="de-DE" sz="1400" dirty="0">
                <a:sym typeface="Wingdings" panose="05000000000000000000" pitchFamily="2" charset="2"/>
              </a:rPr>
              <a:t> </a:t>
            </a:r>
            <a:r>
              <a:rPr lang="de-DE" sz="1400" dirty="0" err="1">
                <a:sym typeface="Wingdings" panose="05000000000000000000" pitchFamily="2" charset="2"/>
              </a:rPr>
              <a:t>missing</a:t>
            </a:r>
            <a:r>
              <a:rPr lang="de-DE" sz="1400" dirty="0">
                <a:sym typeface="Wingdings" panose="05000000000000000000" pitchFamily="2" charset="2"/>
              </a:rPr>
              <a:t> </a:t>
            </a:r>
            <a:r>
              <a:rPr lang="de-DE" sz="1400" dirty="0" err="1">
                <a:sym typeface="Wingdings" panose="05000000000000000000" pitchFamily="2" charset="2"/>
              </a:rPr>
              <a:t>parts</a:t>
            </a:r>
            <a:r>
              <a:rPr lang="de-DE" sz="1400" dirty="0">
                <a:sym typeface="Wingdings" panose="05000000000000000000" pitchFamily="2" charset="2"/>
              </a:rPr>
              <a:t> in </a:t>
            </a:r>
            <a:r>
              <a:rPr lang="de-DE" sz="1400" dirty="0" err="1">
                <a:sym typeface="Wingdings" panose="05000000000000000000" pitchFamily="2" charset="2"/>
              </a:rPr>
              <a:t>preparation</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meeting</a:t>
            </a:r>
            <a:r>
              <a:rPr lang="de-DE" sz="1400" dirty="0">
                <a:sym typeface="Wingdings" panose="05000000000000000000" pitchFamily="2" charset="2"/>
              </a:rPr>
              <a:t> </a:t>
            </a:r>
            <a:r>
              <a:rPr lang="de-DE" sz="1400" dirty="0" err="1">
                <a:sym typeface="Wingdings" panose="05000000000000000000" pitchFamily="2" charset="2"/>
              </a:rPr>
              <a:t>your</a:t>
            </a:r>
            <a:r>
              <a:rPr lang="de-DE" sz="1400" dirty="0">
                <a:sym typeface="Wingdings" panose="05000000000000000000" pitchFamily="2" charset="2"/>
              </a:rPr>
              <a:t> </a:t>
            </a:r>
            <a:r>
              <a:rPr lang="de-DE" sz="1400" dirty="0" err="1">
                <a:sym typeface="Wingdings" panose="05000000000000000000" pitchFamily="2" charset="2"/>
              </a:rPr>
              <a:t>client</a:t>
            </a:r>
            <a:endParaRPr lang="de-DE" sz="1400" dirty="0"/>
          </a:p>
        </p:txBody>
      </p:sp>
      <p:pic>
        <p:nvPicPr>
          <p:cNvPr id="9" name="Picture 8" descr="Heart-shaped puzzle missing one piece at the centre">
            <a:extLst>
              <a:ext uri="{FF2B5EF4-FFF2-40B4-BE49-F238E27FC236}">
                <a16:creationId xmlns:a16="http://schemas.microsoft.com/office/drawing/2014/main" id="{2EED44AC-5EC0-49CF-8613-28653F900566}"/>
              </a:ext>
            </a:extLst>
          </p:cNvPr>
          <p:cNvPicPr>
            <a:picLocks noChangeAspect="1"/>
          </p:cNvPicPr>
          <p:nvPr/>
        </p:nvPicPr>
        <p:blipFill>
          <a:blip r:embed="rId2"/>
          <a:stretch>
            <a:fillRect/>
          </a:stretch>
        </p:blipFill>
        <p:spPr>
          <a:xfrm>
            <a:off x="5024900" y="947126"/>
            <a:ext cx="1945320" cy="1296880"/>
          </a:xfrm>
          <a:prstGeom prst="rect">
            <a:avLst/>
          </a:prstGeom>
        </p:spPr>
      </p:pic>
    </p:spTree>
    <p:extLst>
      <p:ext uri="{BB962C8B-B14F-4D97-AF65-F5344CB8AC3E}">
        <p14:creationId xmlns:p14="http://schemas.microsoft.com/office/powerpoint/2010/main" val="327651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35</a:t>
            </a:fld>
            <a:endParaRPr lang="de-DE"/>
          </a:p>
        </p:txBody>
      </p:sp>
      <p:sp>
        <p:nvSpPr>
          <p:cNvPr id="4" name="Content Placeholder 3">
            <a:extLst>
              <a:ext uri="{FF2B5EF4-FFF2-40B4-BE49-F238E27FC236}">
                <a16:creationId xmlns:a16="http://schemas.microsoft.com/office/drawing/2014/main" id="{DC0498C8-83AA-4E06-A3F7-07CDB8C7CB17}"/>
              </a:ext>
            </a:extLst>
          </p:cNvPr>
          <p:cNvSpPr>
            <a:spLocks noGrp="1"/>
          </p:cNvSpPr>
          <p:nvPr>
            <p:ph sz="quarter" idx="13"/>
          </p:nvPr>
        </p:nvSpPr>
        <p:spPr/>
        <p:txBody>
          <a:bodyPr/>
          <a:lstStyle/>
          <a:p>
            <a:pPr marL="285750" indent="-285750">
              <a:buFont typeface="Arial" panose="020B0604020202020204" pitchFamily="34" charset="0"/>
              <a:buChar char="•"/>
            </a:pPr>
            <a:r>
              <a:rPr lang="de-DE" dirty="0"/>
              <a:t>Open </a:t>
            </a:r>
            <a:r>
              <a:rPr lang="de-DE" dirty="0" err="1"/>
              <a:t>your</a:t>
            </a:r>
            <a:r>
              <a:rPr lang="de-DE" dirty="0"/>
              <a:t> „</a:t>
            </a:r>
            <a:r>
              <a:rPr lang="de-DE" dirty="0" err="1"/>
              <a:t>Participants_Excel</a:t>
            </a:r>
            <a:r>
              <a:rPr lang="de-DE" dirty="0"/>
              <a:t>“ </a:t>
            </a:r>
            <a:r>
              <a:rPr lang="de-DE" dirty="0" err="1"/>
              <a:t>sheet</a:t>
            </a:r>
            <a:r>
              <a:rPr lang="de-DE" dirty="0"/>
              <a:t> </a:t>
            </a:r>
            <a:r>
              <a:rPr lang="de-DE" dirty="0" err="1"/>
              <a:t>you</a:t>
            </a:r>
            <a:r>
              <a:rPr lang="de-DE" dirty="0"/>
              <a:t> </a:t>
            </a:r>
            <a:r>
              <a:rPr lang="de-DE" dirty="0" err="1"/>
              <a:t>got</a:t>
            </a:r>
            <a:r>
              <a:rPr lang="de-DE" dirty="0"/>
              <a:t> </a:t>
            </a:r>
            <a:r>
              <a:rPr lang="de-DE" dirty="0" err="1"/>
              <a:t>with</a:t>
            </a:r>
            <a:r>
              <a:rPr lang="de-DE" dirty="0"/>
              <a:t> </a:t>
            </a:r>
            <a:r>
              <a:rPr lang="de-DE" dirty="0" err="1"/>
              <a:t>the</a:t>
            </a:r>
            <a:r>
              <a:rPr lang="de-DE" dirty="0"/>
              <a:t> </a:t>
            </a:r>
            <a:r>
              <a:rPr lang="de-DE" dirty="0" err="1"/>
              <a:t>invitation</a:t>
            </a:r>
            <a:r>
              <a:rPr lang="de-DE" dirty="0"/>
              <a:t> on </a:t>
            </a:r>
            <a:r>
              <a:rPr lang="de-DE" dirty="0" err="1"/>
              <a:t>the</a:t>
            </a:r>
            <a:r>
              <a:rPr lang="de-DE" dirty="0"/>
              <a:t> </a:t>
            </a:r>
            <a:r>
              <a:rPr lang="de-DE" dirty="0" err="1"/>
              <a:t>training</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Open </a:t>
            </a:r>
            <a:r>
              <a:rPr lang="de-DE" dirty="0" err="1"/>
              <a:t>your</a:t>
            </a:r>
            <a:r>
              <a:rPr lang="de-DE" dirty="0"/>
              <a:t> </a:t>
            </a:r>
            <a:r>
              <a:rPr lang="de-DE" dirty="0" err="1"/>
              <a:t>Participants</a:t>
            </a:r>
            <a:r>
              <a:rPr lang="de-DE" dirty="0"/>
              <a:t> Tab „Information P1, P2, P3“on </a:t>
            </a:r>
            <a:r>
              <a:rPr lang="de-DE" dirty="0" err="1"/>
              <a:t>the</a:t>
            </a:r>
            <a:r>
              <a:rPr lang="de-DE" dirty="0"/>
              <a:t> </a:t>
            </a:r>
            <a:r>
              <a:rPr lang="de-DE" dirty="0" err="1"/>
              <a:t>bottom</a:t>
            </a:r>
            <a:r>
              <a:rPr lang="de-DE" dirty="0"/>
              <a:t> </a:t>
            </a:r>
            <a:r>
              <a:rPr lang="de-DE" dirty="0" err="1"/>
              <a:t>of</a:t>
            </a:r>
            <a:r>
              <a:rPr lang="de-DE" dirty="0"/>
              <a:t> </a:t>
            </a:r>
            <a:r>
              <a:rPr lang="de-DE" dirty="0" err="1"/>
              <a:t>the</a:t>
            </a:r>
            <a:r>
              <a:rPr lang="de-DE" dirty="0"/>
              <a:t> </a:t>
            </a:r>
            <a:r>
              <a:rPr lang="de-DE" dirty="0" err="1"/>
              <a:t>sheet</a:t>
            </a:r>
            <a:endParaRPr lang="de-DE" dirty="0"/>
          </a:p>
          <a:p>
            <a:endParaRPr lang="de-DE" dirty="0"/>
          </a:p>
          <a:p>
            <a:pPr marL="285750" indent="-285750">
              <a:buFont typeface="Arial" panose="020B0604020202020204" pitchFamily="34" charset="0"/>
              <a:buChar char="•"/>
            </a:pPr>
            <a:r>
              <a:rPr lang="de-DE" dirty="0" err="1"/>
              <a:t>You</a:t>
            </a:r>
            <a:r>
              <a:rPr lang="de-DE" dirty="0"/>
              <a:t> will </a:t>
            </a:r>
            <a:r>
              <a:rPr lang="de-DE" dirty="0" err="1"/>
              <a:t>have</a:t>
            </a:r>
            <a:r>
              <a:rPr lang="de-DE" dirty="0"/>
              <a:t> 5 </a:t>
            </a:r>
            <a:r>
              <a:rPr lang="de-DE" dirty="0" err="1"/>
              <a:t>Minutes</a:t>
            </a:r>
            <a:r>
              <a:rPr lang="de-DE" dirty="0"/>
              <a:t> </a:t>
            </a:r>
            <a:r>
              <a:rPr lang="de-DE" dirty="0" err="1"/>
              <a:t>to</a:t>
            </a:r>
            <a:r>
              <a:rPr lang="de-DE" dirty="0"/>
              <a:t> </a:t>
            </a:r>
            <a:r>
              <a:rPr lang="de-DE" dirty="0" err="1"/>
              <a:t>note</a:t>
            </a:r>
            <a:r>
              <a:rPr lang="de-DE" dirty="0"/>
              <a:t> all </a:t>
            </a:r>
            <a:r>
              <a:rPr lang="de-DE" dirty="0" err="1"/>
              <a:t>the</a:t>
            </a:r>
            <a:r>
              <a:rPr lang="de-DE" dirty="0"/>
              <a:t> </a:t>
            </a:r>
            <a:r>
              <a:rPr lang="de-DE" dirty="0" err="1"/>
              <a:t>information</a:t>
            </a:r>
            <a:r>
              <a:rPr lang="de-DE" dirty="0"/>
              <a:t> </a:t>
            </a:r>
            <a:r>
              <a:rPr lang="de-DE" dirty="0" err="1"/>
              <a:t>you</a:t>
            </a:r>
            <a:r>
              <a:rPr lang="de-DE" dirty="0"/>
              <a:t> find </a:t>
            </a:r>
            <a:r>
              <a:rPr lang="de-DE" dirty="0" err="1"/>
              <a:t>useful</a:t>
            </a:r>
            <a:r>
              <a:rPr lang="de-DE" dirty="0"/>
              <a:t> </a:t>
            </a:r>
            <a:r>
              <a:rPr lang="de-DE" dirty="0" err="1"/>
              <a:t>about</a:t>
            </a:r>
            <a:r>
              <a:rPr lang="de-DE" dirty="0"/>
              <a:t> a </a:t>
            </a:r>
            <a:r>
              <a:rPr lang="de-DE" dirty="0" err="1"/>
              <a:t>client</a:t>
            </a:r>
            <a:r>
              <a:rPr lang="de-DE" dirty="0"/>
              <a:t> and </a:t>
            </a:r>
            <a:r>
              <a:rPr lang="de-DE" dirty="0" err="1"/>
              <a:t>what</a:t>
            </a:r>
            <a:r>
              <a:rPr lang="de-DE" dirty="0"/>
              <a:t> </a:t>
            </a:r>
            <a:r>
              <a:rPr lang="de-DE" dirty="0" err="1"/>
              <a:t>information</a:t>
            </a:r>
            <a:r>
              <a:rPr lang="de-DE" dirty="0"/>
              <a:t> </a:t>
            </a:r>
            <a:r>
              <a:rPr lang="de-DE" dirty="0" err="1"/>
              <a:t>you</a:t>
            </a:r>
            <a:r>
              <a:rPr lang="de-DE" dirty="0"/>
              <a:t> </a:t>
            </a:r>
            <a:r>
              <a:rPr lang="de-DE" dirty="0" err="1"/>
              <a:t>might</a:t>
            </a:r>
            <a:r>
              <a:rPr lang="de-DE" dirty="0"/>
              <a:t> </a:t>
            </a:r>
            <a:r>
              <a:rPr lang="de-DE" dirty="0" err="1"/>
              <a:t>need</a:t>
            </a:r>
            <a:r>
              <a:rPr lang="de-DE" dirty="0"/>
              <a:t> in a </a:t>
            </a:r>
            <a:r>
              <a:rPr lang="de-DE" dirty="0" err="1"/>
              <a:t>credit</a:t>
            </a:r>
            <a:r>
              <a:rPr lang="de-DE" dirty="0"/>
              <a:t> </a:t>
            </a:r>
            <a:r>
              <a:rPr lang="de-DE" dirty="0" err="1"/>
              <a:t>application</a:t>
            </a:r>
            <a:endParaRPr lang="de-DE" dirty="0"/>
          </a:p>
          <a:p>
            <a:pPr marL="285750" indent="-285750">
              <a:buFont typeface="Arial" panose="020B0604020202020204" pitchFamily="34" charset="0"/>
              <a:buChar char="•"/>
            </a:pPr>
            <a:r>
              <a:rPr lang="de-DE" dirty="0"/>
              <a:t>The </a:t>
            </a:r>
            <a:r>
              <a:rPr lang="de-DE" dirty="0" err="1"/>
              <a:t>information</a:t>
            </a:r>
            <a:r>
              <a:rPr lang="de-DE" dirty="0"/>
              <a:t> </a:t>
            </a:r>
            <a:r>
              <a:rPr lang="de-DE" dirty="0" err="1"/>
              <a:t>can</a:t>
            </a:r>
            <a:r>
              <a:rPr lang="de-DE" dirty="0"/>
              <a:t> </a:t>
            </a:r>
            <a:r>
              <a:rPr lang="de-DE" dirty="0" err="1"/>
              <a:t>be</a:t>
            </a:r>
            <a:r>
              <a:rPr lang="de-DE" dirty="0"/>
              <a:t> </a:t>
            </a:r>
            <a:r>
              <a:rPr lang="de-DE" dirty="0" err="1"/>
              <a:t>whatever</a:t>
            </a:r>
            <a:r>
              <a:rPr lang="de-DE" dirty="0"/>
              <a:t> </a:t>
            </a:r>
            <a:r>
              <a:rPr lang="de-DE" dirty="0" err="1"/>
              <a:t>you</a:t>
            </a:r>
            <a:r>
              <a:rPr lang="de-DE" dirty="0"/>
              <a:t> </a:t>
            </a:r>
            <a:r>
              <a:rPr lang="de-DE" dirty="0" err="1"/>
              <a:t>can</a:t>
            </a:r>
            <a:r>
              <a:rPr lang="de-DE" dirty="0"/>
              <a:t> </a:t>
            </a:r>
            <a:r>
              <a:rPr lang="de-DE" dirty="0" err="1"/>
              <a:t>think</a:t>
            </a:r>
            <a:r>
              <a:rPr lang="de-DE" dirty="0"/>
              <a:t> </a:t>
            </a:r>
            <a:r>
              <a:rPr lang="de-DE" dirty="0" err="1"/>
              <a:t>of</a:t>
            </a:r>
            <a:r>
              <a:rPr lang="de-DE" dirty="0"/>
              <a:t> (Personal, Financial, Business Model etc.)</a:t>
            </a:r>
          </a:p>
        </p:txBody>
      </p:sp>
      <p:sp>
        <p:nvSpPr>
          <p:cNvPr id="5" name="TextBox 4">
            <a:extLst>
              <a:ext uri="{FF2B5EF4-FFF2-40B4-BE49-F238E27FC236}">
                <a16:creationId xmlns:a16="http://schemas.microsoft.com/office/drawing/2014/main" id="{8E3F39C0-AAE7-40B4-869F-0E5119E16329}"/>
              </a:ext>
            </a:extLst>
          </p:cNvPr>
          <p:cNvSpPr txBox="1"/>
          <p:nvPr/>
        </p:nvSpPr>
        <p:spPr>
          <a:xfrm>
            <a:off x="3619725" y="636973"/>
            <a:ext cx="2696066" cy="914400"/>
          </a:xfrm>
          <a:prstGeom prst="rect">
            <a:avLst/>
          </a:prstGeom>
          <a:noFill/>
        </p:spPr>
        <p:txBody>
          <a:bodyPr wrap="none" lIns="108000" tIns="46800" rIns="108000" bIns="46800" rtlCol="0">
            <a:noAutofit/>
          </a:bodyPr>
          <a:lstStyle/>
          <a:p>
            <a:r>
              <a:rPr lang="de-DE" sz="3200" dirty="0"/>
              <a:t>Solo </a:t>
            </a:r>
            <a:r>
              <a:rPr lang="de-DE" sz="3200" dirty="0" err="1"/>
              <a:t>work</a:t>
            </a:r>
            <a:r>
              <a:rPr lang="de-DE" sz="3200" dirty="0"/>
              <a:t>:</a:t>
            </a:r>
            <a:endParaRPr lang="en-US" sz="3200" dirty="0"/>
          </a:p>
        </p:txBody>
      </p:sp>
      <p:pic>
        <p:nvPicPr>
          <p:cNvPr id="8" name="Graphic 7" descr="Person with idea outline">
            <a:extLst>
              <a:ext uri="{FF2B5EF4-FFF2-40B4-BE49-F238E27FC236}">
                <a16:creationId xmlns:a16="http://schemas.microsoft.com/office/drawing/2014/main" id="{87F59D79-9D43-4442-8EF9-B8C2362871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5495" y="636973"/>
            <a:ext cx="914400" cy="914400"/>
          </a:xfrm>
          <a:prstGeom prst="rect">
            <a:avLst/>
          </a:prstGeom>
        </p:spPr>
      </p:pic>
      <p:sp>
        <p:nvSpPr>
          <p:cNvPr id="11" name="Title 1">
            <a:extLst>
              <a:ext uri="{FF2B5EF4-FFF2-40B4-BE49-F238E27FC236}">
                <a16:creationId xmlns:a16="http://schemas.microsoft.com/office/drawing/2014/main" id="{52F405F1-EE68-4B49-8F46-CE5E3E9FA309}"/>
              </a:ext>
            </a:extLst>
          </p:cNvPr>
          <p:cNvSpPr txBox="1">
            <a:spLocks/>
          </p:cNvSpPr>
          <p:nvPr/>
        </p:nvSpPr>
        <p:spPr>
          <a:xfrm>
            <a:off x="59995" y="458787"/>
            <a:ext cx="3060026"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1</a:t>
            </a:r>
            <a:br>
              <a:rPr lang="de-DE" dirty="0"/>
            </a:br>
            <a:r>
              <a:rPr lang="de-DE" dirty="0">
                <a:solidFill>
                  <a:srgbClr val="00B050"/>
                </a:solidFill>
              </a:rPr>
              <a:t>Presales</a:t>
            </a:r>
          </a:p>
        </p:txBody>
      </p:sp>
      <p:grpSp>
        <p:nvGrpSpPr>
          <p:cNvPr id="12" name="Group 11">
            <a:extLst>
              <a:ext uri="{FF2B5EF4-FFF2-40B4-BE49-F238E27FC236}">
                <a16:creationId xmlns:a16="http://schemas.microsoft.com/office/drawing/2014/main" id="{B760963B-1850-43AD-B516-6B8D06EE88E2}"/>
              </a:ext>
            </a:extLst>
          </p:cNvPr>
          <p:cNvGrpSpPr/>
          <p:nvPr/>
        </p:nvGrpSpPr>
        <p:grpSpPr>
          <a:xfrm>
            <a:off x="772609" y="189722"/>
            <a:ext cx="1514808" cy="2164010"/>
            <a:chOff x="0" y="4056"/>
            <a:chExt cx="1514808" cy="2164010"/>
          </a:xfrm>
        </p:grpSpPr>
        <p:sp>
          <p:nvSpPr>
            <p:cNvPr id="13" name="Arrow: Chevron 12">
              <a:extLst>
                <a:ext uri="{FF2B5EF4-FFF2-40B4-BE49-F238E27FC236}">
                  <a16:creationId xmlns:a16="http://schemas.microsoft.com/office/drawing/2014/main" id="{43FEABDB-6288-4ED5-9CD8-ECBEEB6296F7}"/>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4064F37B-E4CA-4D3F-B5FD-50D1D6A2B623}"/>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spTree>
    <p:extLst>
      <p:ext uri="{BB962C8B-B14F-4D97-AF65-F5344CB8AC3E}">
        <p14:creationId xmlns:p14="http://schemas.microsoft.com/office/powerpoint/2010/main" val="212100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36</a:t>
            </a:fld>
            <a:endParaRPr lang="de-DE"/>
          </a:p>
        </p:txBody>
      </p:sp>
      <p:sp>
        <p:nvSpPr>
          <p:cNvPr id="11" name="Title 1">
            <a:extLst>
              <a:ext uri="{FF2B5EF4-FFF2-40B4-BE49-F238E27FC236}">
                <a16:creationId xmlns:a16="http://schemas.microsoft.com/office/drawing/2014/main" id="{52F405F1-EE68-4B49-8F46-CE5E3E9FA309}"/>
              </a:ext>
            </a:extLst>
          </p:cNvPr>
          <p:cNvSpPr txBox="1">
            <a:spLocks/>
          </p:cNvSpPr>
          <p:nvPr/>
        </p:nvSpPr>
        <p:spPr>
          <a:xfrm>
            <a:off x="59995" y="458787"/>
            <a:ext cx="3060026"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1</a:t>
            </a:r>
            <a:br>
              <a:rPr lang="de-DE" dirty="0"/>
            </a:br>
            <a:r>
              <a:rPr lang="de-DE" dirty="0">
                <a:solidFill>
                  <a:srgbClr val="00B050"/>
                </a:solidFill>
              </a:rPr>
              <a:t>Presales</a:t>
            </a:r>
          </a:p>
        </p:txBody>
      </p:sp>
      <p:grpSp>
        <p:nvGrpSpPr>
          <p:cNvPr id="12" name="Group 11">
            <a:extLst>
              <a:ext uri="{FF2B5EF4-FFF2-40B4-BE49-F238E27FC236}">
                <a16:creationId xmlns:a16="http://schemas.microsoft.com/office/drawing/2014/main" id="{B760963B-1850-43AD-B516-6B8D06EE88E2}"/>
              </a:ext>
            </a:extLst>
          </p:cNvPr>
          <p:cNvGrpSpPr/>
          <p:nvPr/>
        </p:nvGrpSpPr>
        <p:grpSpPr>
          <a:xfrm>
            <a:off x="772609" y="189722"/>
            <a:ext cx="1514808" cy="2164010"/>
            <a:chOff x="0" y="4056"/>
            <a:chExt cx="1514808" cy="2164010"/>
          </a:xfrm>
        </p:grpSpPr>
        <p:sp>
          <p:nvSpPr>
            <p:cNvPr id="13" name="Arrow: Chevron 12">
              <a:extLst>
                <a:ext uri="{FF2B5EF4-FFF2-40B4-BE49-F238E27FC236}">
                  <a16:creationId xmlns:a16="http://schemas.microsoft.com/office/drawing/2014/main" id="{43FEABDB-6288-4ED5-9CD8-ECBEEB6296F7}"/>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4064F37B-E4CA-4D3F-B5FD-50D1D6A2B623}"/>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pic>
        <p:nvPicPr>
          <p:cNvPr id="9" name="Picture 8" descr="Text&#10;&#10;Description automatically generated with low confidence">
            <a:extLst>
              <a:ext uri="{FF2B5EF4-FFF2-40B4-BE49-F238E27FC236}">
                <a16:creationId xmlns:a16="http://schemas.microsoft.com/office/drawing/2014/main" id="{565FD47A-0E17-4654-B83F-8BF6A719C4C9}"/>
              </a:ext>
            </a:extLst>
          </p:cNvPr>
          <p:cNvPicPr>
            <a:picLocks noChangeAspect="1"/>
          </p:cNvPicPr>
          <p:nvPr/>
        </p:nvPicPr>
        <p:blipFill>
          <a:blip r:embed="rId2"/>
          <a:stretch>
            <a:fillRect/>
          </a:stretch>
        </p:blipFill>
        <p:spPr>
          <a:xfrm>
            <a:off x="3195537" y="430761"/>
            <a:ext cx="5656887" cy="3749161"/>
          </a:xfrm>
          <a:prstGeom prst="rect">
            <a:avLst/>
          </a:prstGeom>
        </p:spPr>
      </p:pic>
      <p:sp>
        <p:nvSpPr>
          <p:cNvPr id="10" name="TextBox 9">
            <a:extLst>
              <a:ext uri="{FF2B5EF4-FFF2-40B4-BE49-F238E27FC236}">
                <a16:creationId xmlns:a16="http://schemas.microsoft.com/office/drawing/2014/main" id="{16A0D6E3-8770-4957-B5CC-BBB7A0B56D0B}"/>
              </a:ext>
            </a:extLst>
          </p:cNvPr>
          <p:cNvSpPr txBox="1"/>
          <p:nvPr/>
        </p:nvSpPr>
        <p:spPr>
          <a:xfrm>
            <a:off x="3435657" y="4358936"/>
            <a:ext cx="4714043" cy="852256"/>
          </a:xfrm>
          <a:prstGeom prst="rect">
            <a:avLst/>
          </a:prstGeom>
          <a:noFill/>
        </p:spPr>
        <p:txBody>
          <a:bodyPr wrap="none" lIns="108000" tIns="46800" rIns="108000" bIns="46800" rtlCol="0">
            <a:noAutofit/>
          </a:bodyPr>
          <a:lstStyle/>
          <a:p>
            <a:r>
              <a:rPr lang="de-DE" sz="1200" dirty="0"/>
              <a:t>These </a:t>
            </a:r>
            <a:r>
              <a:rPr lang="de-DE" sz="1200" dirty="0" err="1"/>
              <a:t>are</a:t>
            </a:r>
            <a:r>
              <a:rPr lang="de-DE" sz="1200" dirty="0"/>
              <a:t> just </a:t>
            </a:r>
            <a:r>
              <a:rPr lang="de-DE" sz="1200" dirty="0" err="1"/>
              <a:t>topics</a:t>
            </a:r>
            <a:r>
              <a:rPr lang="de-DE" sz="1200" dirty="0"/>
              <a:t> and </a:t>
            </a:r>
            <a:r>
              <a:rPr lang="de-DE" sz="1200" dirty="0" err="1"/>
              <a:t>focused</a:t>
            </a:r>
            <a:r>
              <a:rPr lang="de-DE" sz="1200" dirty="0"/>
              <a:t> on </a:t>
            </a:r>
            <a:r>
              <a:rPr lang="de-DE" sz="1200" dirty="0" err="1"/>
              <a:t>business</a:t>
            </a:r>
            <a:endParaRPr lang="de-DE" sz="1200" dirty="0"/>
          </a:p>
          <a:p>
            <a:endParaRPr lang="de-DE" sz="1200" dirty="0"/>
          </a:p>
          <a:p>
            <a:endParaRPr lang="de-DE" sz="1200" dirty="0"/>
          </a:p>
          <a:p>
            <a:r>
              <a:rPr lang="de-DE" sz="1200" dirty="0"/>
              <a:t>So </a:t>
            </a:r>
            <a:r>
              <a:rPr lang="de-DE" sz="1200" dirty="0" err="1"/>
              <a:t>there</a:t>
            </a:r>
            <a:r>
              <a:rPr lang="de-DE" sz="1200" dirty="0"/>
              <a:t> </a:t>
            </a:r>
            <a:r>
              <a:rPr lang="de-DE" sz="1200" dirty="0" err="1"/>
              <a:t>is</a:t>
            </a:r>
            <a:r>
              <a:rPr lang="de-DE" sz="1200" dirty="0"/>
              <a:t> a </a:t>
            </a:r>
            <a:r>
              <a:rPr lang="de-DE" sz="1200" dirty="0" err="1"/>
              <a:t>lot</a:t>
            </a:r>
            <a:r>
              <a:rPr lang="de-DE" sz="1200" dirty="0"/>
              <a:t>….</a:t>
            </a:r>
          </a:p>
        </p:txBody>
      </p:sp>
    </p:spTree>
    <p:extLst>
      <p:ext uri="{BB962C8B-B14F-4D97-AF65-F5344CB8AC3E}">
        <p14:creationId xmlns:p14="http://schemas.microsoft.com/office/powerpoint/2010/main" val="3235141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37</a:t>
            </a:fld>
            <a:endParaRPr lang="de-DE"/>
          </a:p>
        </p:txBody>
      </p:sp>
      <mc:AlternateContent xmlns:mc="http://schemas.openxmlformats.org/markup-compatibility/2006">
        <mc:Choice xmlns:am3d="http://schemas.microsoft.com/office/drawing/2017/model3d" Requires="am3d">
          <p:graphicFrame>
            <p:nvGraphicFramePr>
              <p:cNvPr id="2" name="Content Placeholder 1" descr="Female icon">
                <a:extLst>
                  <a:ext uri="{FF2B5EF4-FFF2-40B4-BE49-F238E27FC236}">
                    <a16:creationId xmlns:a16="http://schemas.microsoft.com/office/drawing/2014/main" id="{3BE90921-7C52-4ABF-A288-4CF3DB5A36BC}"/>
                  </a:ext>
                </a:extLst>
              </p:cNvPr>
              <p:cNvGraphicFramePr>
                <a:graphicFrameLocks noGrp="1" noChangeAspect="1"/>
              </p:cNvGraphicFramePr>
              <p:nvPr>
                <p:ph sz="quarter" idx="13"/>
              </p:nvPr>
            </p:nvGraphicFramePr>
            <p:xfrm>
              <a:off x="3266856" y="858223"/>
              <a:ext cx="857589" cy="1948350"/>
            </p:xfrm>
            <a:graphic>
              <a:graphicData uri="http://schemas.microsoft.com/office/drawing/2017/model3d">
                <am3d:model3d r:embed="rId2">
                  <am3d:spPr>
                    <a:xfrm>
                      <a:off x="0" y="0"/>
                      <a:ext cx="857589" cy="1948350"/>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1200000" ay="1800000" az="600000"/>
                    <am3d:postTrans dx="0" dy="0" dz="0"/>
                  </am3d:trans>
                  <am3d:raster rName="Office3DRenderer" rVer="16.0.8326">
                    <am3d:blip r:embed="rId3"/>
                  </am3d:raster>
                  <am3d:objViewport viewportSz="21403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Content Placeholder 1" descr="Female icon">
                <a:extLst>
                  <a:ext uri="{FF2B5EF4-FFF2-40B4-BE49-F238E27FC236}">
                    <a16:creationId xmlns:a16="http://schemas.microsoft.com/office/drawing/2014/main" id="{3BE90921-7C52-4ABF-A288-4CF3DB5A36BC}"/>
                  </a:ext>
                </a:extLst>
              </p:cNvPr>
              <p:cNvPicPr>
                <a:picLocks noGrp="1" noRot="1" noChangeAspect="1" noMove="1" noResize="1" noEditPoints="1" noAdjustHandles="1" noChangeArrowheads="1" noChangeShapeType="1" noCrop="1"/>
              </p:cNvPicPr>
              <p:nvPr/>
            </p:nvPicPr>
            <p:blipFill>
              <a:blip r:embed="rId3"/>
              <a:stretch>
                <a:fillRect/>
              </a:stretch>
            </p:blipFill>
            <p:spPr>
              <a:xfrm>
                <a:off x="3266856" y="858223"/>
                <a:ext cx="857589" cy="1948350"/>
              </a:xfrm>
              <a:prstGeom prst="rect">
                <a:avLst/>
              </a:prstGeom>
            </p:spPr>
          </p:pic>
        </mc:Fallback>
      </mc:AlternateContent>
      <p:sp>
        <p:nvSpPr>
          <p:cNvPr id="5" name="TextBox 4">
            <a:extLst>
              <a:ext uri="{FF2B5EF4-FFF2-40B4-BE49-F238E27FC236}">
                <a16:creationId xmlns:a16="http://schemas.microsoft.com/office/drawing/2014/main" id="{8E3F39C0-AAE7-40B4-869F-0E5119E16329}"/>
              </a:ext>
            </a:extLst>
          </p:cNvPr>
          <p:cNvSpPr txBox="1"/>
          <p:nvPr/>
        </p:nvSpPr>
        <p:spPr>
          <a:xfrm>
            <a:off x="3351038" y="336633"/>
            <a:ext cx="5464280" cy="914400"/>
          </a:xfrm>
          <a:prstGeom prst="rect">
            <a:avLst/>
          </a:prstGeom>
          <a:noFill/>
        </p:spPr>
        <p:txBody>
          <a:bodyPr wrap="none" lIns="108000" tIns="46800" rIns="108000" bIns="46800" rtlCol="0">
            <a:noAutofit/>
          </a:bodyPr>
          <a:lstStyle/>
          <a:p>
            <a:r>
              <a:rPr lang="de-DE" sz="2400" dirty="0"/>
              <a:t>Skills &amp; Knowledge in MSME Banking:</a:t>
            </a:r>
            <a:endParaRPr lang="en-US" sz="2400" dirty="0"/>
          </a:p>
        </p:txBody>
      </p:sp>
      <p:sp>
        <p:nvSpPr>
          <p:cNvPr id="11" name="Title 1">
            <a:extLst>
              <a:ext uri="{FF2B5EF4-FFF2-40B4-BE49-F238E27FC236}">
                <a16:creationId xmlns:a16="http://schemas.microsoft.com/office/drawing/2014/main" id="{52F405F1-EE68-4B49-8F46-CE5E3E9FA309}"/>
              </a:ext>
            </a:extLst>
          </p:cNvPr>
          <p:cNvSpPr txBox="1">
            <a:spLocks/>
          </p:cNvSpPr>
          <p:nvPr/>
        </p:nvSpPr>
        <p:spPr>
          <a:xfrm>
            <a:off x="59995" y="458787"/>
            <a:ext cx="3060026"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1</a:t>
            </a:r>
            <a:br>
              <a:rPr lang="de-DE" dirty="0"/>
            </a:br>
            <a:r>
              <a:rPr lang="de-DE" dirty="0">
                <a:solidFill>
                  <a:srgbClr val="00B050"/>
                </a:solidFill>
              </a:rPr>
              <a:t>Presales</a:t>
            </a:r>
          </a:p>
        </p:txBody>
      </p:sp>
      <p:grpSp>
        <p:nvGrpSpPr>
          <p:cNvPr id="12" name="Group 11">
            <a:extLst>
              <a:ext uri="{FF2B5EF4-FFF2-40B4-BE49-F238E27FC236}">
                <a16:creationId xmlns:a16="http://schemas.microsoft.com/office/drawing/2014/main" id="{B760963B-1850-43AD-B516-6B8D06EE88E2}"/>
              </a:ext>
            </a:extLst>
          </p:cNvPr>
          <p:cNvGrpSpPr/>
          <p:nvPr/>
        </p:nvGrpSpPr>
        <p:grpSpPr>
          <a:xfrm>
            <a:off x="772609" y="189722"/>
            <a:ext cx="1514808" cy="2164010"/>
            <a:chOff x="0" y="4056"/>
            <a:chExt cx="1514808" cy="2164010"/>
          </a:xfrm>
        </p:grpSpPr>
        <p:sp>
          <p:nvSpPr>
            <p:cNvPr id="13" name="Arrow: Chevron 12">
              <a:extLst>
                <a:ext uri="{FF2B5EF4-FFF2-40B4-BE49-F238E27FC236}">
                  <a16:creationId xmlns:a16="http://schemas.microsoft.com/office/drawing/2014/main" id="{43FEABDB-6288-4ED5-9CD8-ECBEEB6296F7}"/>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4064F37B-E4CA-4D3F-B5FD-50D1D6A2B623}"/>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mc:AlternateContent xmlns:mc="http://schemas.openxmlformats.org/markup-compatibility/2006">
        <mc:Choice xmlns:am3d="http://schemas.microsoft.com/office/drawing/2017/model3d" Requires="am3d">
          <p:graphicFrame>
            <p:nvGraphicFramePr>
              <p:cNvPr id="6" name="3D Model 5" descr="Male icon">
                <a:extLst>
                  <a:ext uri="{FF2B5EF4-FFF2-40B4-BE49-F238E27FC236}">
                    <a16:creationId xmlns:a16="http://schemas.microsoft.com/office/drawing/2014/main" id="{9E4C79AC-3023-489D-9F1F-8C33C9533052}"/>
                  </a:ext>
                </a:extLst>
              </p:cNvPr>
              <p:cNvGraphicFramePr>
                <a:graphicFrameLocks noChangeAspect="1"/>
              </p:cNvGraphicFramePr>
              <p:nvPr/>
            </p:nvGraphicFramePr>
            <p:xfrm>
              <a:off x="7594359" y="858223"/>
              <a:ext cx="756090" cy="2062530"/>
            </p:xfrm>
            <a:graphic>
              <a:graphicData uri="http://schemas.microsoft.com/office/drawing/2017/model3d">
                <am3d:model3d r:embed="rId4">
                  <am3d:spPr>
                    <a:xfrm>
                      <a:off x="0" y="0"/>
                      <a:ext cx="756090" cy="2062530"/>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8700000" ay="1800000" az="9600000"/>
                    <am3d:postTrans dx="0" dy="0" dz="0"/>
                  </am3d:trans>
                  <am3d:raster rName="Office3DRenderer" rVer="16.0.8326">
                    <am3d:blip r:embed="rId5"/>
                  </am3d:raster>
                  <am3d:objViewport viewportSz="21962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Male icon">
                <a:extLst>
                  <a:ext uri="{FF2B5EF4-FFF2-40B4-BE49-F238E27FC236}">
                    <a16:creationId xmlns:a16="http://schemas.microsoft.com/office/drawing/2014/main" id="{9E4C79AC-3023-489D-9F1F-8C33C9533052}"/>
                  </a:ext>
                </a:extLst>
              </p:cNvPr>
              <p:cNvPicPr>
                <a:picLocks noGrp="1" noRot="1" noChangeAspect="1" noMove="1" noResize="1" noEditPoints="1" noAdjustHandles="1" noChangeArrowheads="1" noChangeShapeType="1" noCrop="1"/>
              </p:cNvPicPr>
              <p:nvPr/>
            </p:nvPicPr>
            <p:blipFill>
              <a:blip r:embed="rId5"/>
              <a:stretch>
                <a:fillRect/>
              </a:stretch>
            </p:blipFill>
            <p:spPr>
              <a:xfrm>
                <a:off x="7594359" y="858223"/>
                <a:ext cx="756090" cy="2062530"/>
              </a:xfrm>
              <a:prstGeom prst="rect">
                <a:avLst/>
              </a:prstGeom>
            </p:spPr>
          </p:pic>
        </mc:Fallback>
      </mc:AlternateContent>
      <p:sp>
        <p:nvSpPr>
          <p:cNvPr id="7" name="TextBox 6">
            <a:extLst>
              <a:ext uri="{FF2B5EF4-FFF2-40B4-BE49-F238E27FC236}">
                <a16:creationId xmlns:a16="http://schemas.microsoft.com/office/drawing/2014/main" id="{E4CD5A2E-460D-44F0-84F6-B8732F641257}"/>
              </a:ext>
            </a:extLst>
          </p:cNvPr>
          <p:cNvSpPr txBox="1"/>
          <p:nvPr/>
        </p:nvSpPr>
        <p:spPr>
          <a:xfrm>
            <a:off x="4579316" y="3319101"/>
            <a:ext cx="3200045" cy="710699"/>
          </a:xfrm>
          <a:prstGeom prst="rect">
            <a:avLst/>
          </a:prstGeom>
          <a:noFill/>
        </p:spPr>
        <p:txBody>
          <a:bodyPr wrap="square" lIns="108000" tIns="46800" rIns="108000" bIns="46800" rtlCol="0">
            <a:noAutofit/>
          </a:bodyPr>
          <a:lstStyle/>
          <a:p>
            <a:r>
              <a:rPr lang="de-DE" sz="1400" dirty="0"/>
              <a:t>What </a:t>
            </a:r>
            <a:r>
              <a:rPr lang="de-DE" sz="1400" u="sng" dirty="0" err="1"/>
              <a:t>general</a:t>
            </a:r>
            <a:r>
              <a:rPr lang="de-DE" sz="1400" dirty="0"/>
              <a:t> and </a:t>
            </a:r>
            <a:r>
              <a:rPr lang="de-DE" sz="1400" u="sng" dirty="0" err="1"/>
              <a:t>specific</a:t>
            </a:r>
            <a:r>
              <a:rPr lang="de-DE" sz="1400" dirty="0"/>
              <a:t> </a:t>
            </a:r>
            <a:r>
              <a:rPr lang="de-DE" sz="1400" dirty="0" err="1"/>
              <a:t>skills</a:t>
            </a:r>
            <a:r>
              <a:rPr lang="de-DE" sz="1400" dirty="0"/>
              <a:t> </a:t>
            </a:r>
            <a:r>
              <a:rPr lang="de-DE" sz="1400" dirty="0" err="1"/>
              <a:t>are</a:t>
            </a:r>
            <a:r>
              <a:rPr lang="de-DE" sz="1400" dirty="0"/>
              <a:t> </a:t>
            </a:r>
            <a:r>
              <a:rPr lang="de-DE" sz="1400" dirty="0" err="1"/>
              <a:t>helpfull</a:t>
            </a:r>
            <a:r>
              <a:rPr lang="de-DE" sz="1400" dirty="0"/>
              <a:t> </a:t>
            </a:r>
            <a:r>
              <a:rPr lang="de-DE" sz="1400" dirty="0" err="1"/>
              <a:t>when</a:t>
            </a:r>
            <a:r>
              <a:rPr lang="de-DE" sz="1400" dirty="0"/>
              <a:t> </a:t>
            </a:r>
            <a:r>
              <a:rPr lang="de-DE" sz="1400" dirty="0" err="1"/>
              <a:t>working</a:t>
            </a:r>
            <a:r>
              <a:rPr lang="de-DE" sz="1400" dirty="0"/>
              <a:t> in an MSME </a:t>
            </a:r>
            <a:r>
              <a:rPr lang="de-DE" sz="1400" dirty="0" err="1"/>
              <a:t>banking</a:t>
            </a:r>
            <a:r>
              <a:rPr lang="de-DE" sz="1400" dirty="0"/>
              <a:t> </a:t>
            </a:r>
            <a:r>
              <a:rPr lang="de-DE" sz="1400" dirty="0" err="1"/>
              <a:t>environment</a:t>
            </a:r>
            <a:r>
              <a:rPr lang="de-DE" sz="1400" dirty="0"/>
              <a:t> ?</a:t>
            </a:r>
            <a:endParaRPr lang="en-US" sz="1400" dirty="0"/>
          </a:p>
        </p:txBody>
      </p:sp>
      <p:sp>
        <p:nvSpPr>
          <p:cNvPr id="10" name="TextBox 9">
            <a:extLst>
              <a:ext uri="{FF2B5EF4-FFF2-40B4-BE49-F238E27FC236}">
                <a16:creationId xmlns:a16="http://schemas.microsoft.com/office/drawing/2014/main" id="{655D5D60-6D7C-4B06-8C33-99866F47B67C}"/>
              </a:ext>
            </a:extLst>
          </p:cNvPr>
          <p:cNvSpPr txBox="1"/>
          <p:nvPr/>
        </p:nvSpPr>
        <p:spPr>
          <a:xfrm>
            <a:off x="3513996" y="4499843"/>
            <a:ext cx="1926455" cy="830064"/>
          </a:xfrm>
          <a:prstGeom prst="rect">
            <a:avLst/>
          </a:prstGeom>
          <a:noFill/>
        </p:spPr>
        <p:txBody>
          <a:bodyPr wrap="none" lIns="108000" tIns="46800" rIns="108000" bIns="46800" rtlCol="0">
            <a:noAutofit/>
          </a:bodyPr>
          <a:lstStyle/>
          <a:p>
            <a:r>
              <a:rPr lang="de-DE" sz="1200" dirty="0"/>
              <a:t>General </a:t>
            </a:r>
            <a:r>
              <a:rPr lang="de-DE" sz="1200" dirty="0" err="1"/>
              <a:t>skills</a:t>
            </a:r>
            <a:r>
              <a:rPr lang="de-DE" sz="1200" dirty="0"/>
              <a:t>:</a:t>
            </a:r>
          </a:p>
          <a:p>
            <a:pPr marL="171450" indent="-171450">
              <a:buFont typeface="Arial" panose="020B0604020202020204" pitchFamily="34" charset="0"/>
              <a:buChar char="•"/>
            </a:pPr>
            <a:r>
              <a:rPr lang="de-DE" sz="1200" dirty="0"/>
              <a:t>Time </a:t>
            </a:r>
            <a:r>
              <a:rPr lang="de-DE" sz="1200" dirty="0" err="1"/>
              <a:t>management</a:t>
            </a:r>
            <a:endParaRPr lang="de-DE" sz="1200" dirty="0"/>
          </a:p>
          <a:p>
            <a:pPr marL="171450" indent="-171450">
              <a:buFont typeface="Arial" panose="020B0604020202020204" pitchFamily="34" charset="0"/>
              <a:buChar char="•"/>
            </a:pPr>
            <a:r>
              <a:rPr lang="de-DE" sz="1200" dirty="0"/>
              <a:t>Conflict </a:t>
            </a:r>
            <a:r>
              <a:rPr lang="de-DE" sz="1200" dirty="0" err="1"/>
              <a:t>management</a:t>
            </a:r>
            <a:endParaRPr lang="de-DE" sz="1200" dirty="0"/>
          </a:p>
          <a:p>
            <a:pPr marL="171450" indent="-171450">
              <a:buFont typeface="Arial" panose="020B0604020202020204" pitchFamily="34" charset="0"/>
              <a:buChar char="•"/>
            </a:pPr>
            <a:r>
              <a:rPr lang="de-DE" sz="1200" dirty="0"/>
              <a:t>Communication </a:t>
            </a:r>
            <a:r>
              <a:rPr lang="de-DE" sz="1200" dirty="0" err="1"/>
              <a:t>skills</a:t>
            </a:r>
            <a:endParaRPr lang="de-DE" sz="1200" dirty="0"/>
          </a:p>
          <a:p>
            <a:pPr marL="171450" indent="-171450">
              <a:buFont typeface="Arial" panose="020B0604020202020204" pitchFamily="34" charset="0"/>
              <a:buChar char="•"/>
            </a:pPr>
            <a:endParaRPr lang="de-DE" sz="1200" dirty="0"/>
          </a:p>
          <a:p>
            <a:endParaRPr lang="en-US" sz="1200" dirty="0"/>
          </a:p>
        </p:txBody>
      </p:sp>
      <p:sp>
        <p:nvSpPr>
          <p:cNvPr id="15" name="TextBox 14">
            <a:extLst>
              <a:ext uri="{FF2B5EF4-FFF2-40B4-BE49-F238E27FC236}">
                <a16:creationId xmlns:a16="http://schemas.microsoft.com/office/drawing/2014/main" id="{2E9FF68B-22AE-4AD4-8A37-A7F8403FBA07}"/>
              </a:ext>
            </a:extLst>
          </p:cNvPr>
          <p:cNvSpPr txBox="1"/>
          <p:nvPr/>
        </p:nvSpPr>
        <p:spPr>
          <a:xfrm>
            <a:off x="6083178" y="4481635"/>
            <a:ext cx="2884987" cy="1208952"/>
          </a:xfrm>
          <a:prstGeom prst="rect">
            <a:avLst/>
          </a:prstGeom>
          <a:noFill/>
        </p:spPr>
        <p:txBody>
          <a:bodyPr wrap="none" lIns="108000" tIns="46800" rIns="108000" bIns="46800" rtlCol="0">
            <a:noAutofit/>
          </a:bodyPr>
          <a:lstStyle/>
          <a:p>
            <a:r>
              <a:rPr lang="de-DE" sz="1200" dirty="0" err="1"/>
              <a:t>Specific</a:t>
            </a:r>
            <a:r>
              <a:rPr lang="de-DE" sz="1200" dirty="0"/>
              <a:t> </a:t>
            </a:r>
            <a:r>
              <a:rPr lang="de-DE" sz="1200" dirty="0" err="1"/>
              <a:t>skills</a:t>
            </a:r>
            <a:r>
              <a:rPr lang="de-DE" sz="1200" dirty="0"/>
              <a:t>:</a:t>
            </a:r>
          </a:p>
          <a:p>
            <a:pPr marL="171450" indent="-171450">
              <a:buFont typeface="Arial" panose="020B0604020202020204" pitchFamily="34" charset="0"/>
              <a:buChar char="•"/>
            </a:pPr>
            <a:r>
              <a:rPr lang="de-DE" sz="1200" dirty="0" err="1"/>
              <a:t>Active</a:t>
            </a:r>
            <a:r>
              <a:rPr lang="de-DE" sz="1200" dirty="0"/>
              <a:t> </a:t>
            </a:r>
            <a:r>
              <a:rPr lang="de-DE" sz="1200" dirty="0" err="1"/>
              <a:t>listening</a:t>
            </a:r>
            <a:endParaRPr lang="de-DE" sz="1200" dirty="0"/>
          </a:p>
          <a:p>
            <a:pPr marL="171450" indent="-171450">
              <a:buFont typeface="Arial" panose="020B0604020202020204" pitchFamily="34" charset="0"/>
              <a:buChar char="•"/>
            </a:pPr>
            <a:r>
              <a:rPr lang="de-DE" sz="1200" dirty="0" err="1"/>
              <a:t>Detect</a:t>
            </a:r>
            <a:r>
              <a:rPr lang="de-DE" sz="1200" dirty="0"/>
              <a:t> </a:t>
            </a:r>
            <a:r>
              <a:rPr lang="de-DE" sz="1200" dirty="0" err="1"/>
              <a:t>client‘s</a:t>
            </a:r>
            <a:r>
              <a:rPr lang="de-DE" sz="1200" dirty="0"/>
              <a:t> </a:t>
            </a:r>
            <a:r>
              <a:rPr lang="de-DE" sz="1200" dirty="0" err="1"/>
              <a:t>needs</a:t>
            </a:r>
            <a:endParaRPr lang="de-DE" sz="1200" dirty="0"/>
          </a:p>
          <a:p>
            <a:pPr marL="171450" indent="-171450">
              <a:buFont typeface="Arial" panose="020B0604020202020204" pitchFamily="34" charset="0"/>
              <a:buChar char="•"/>
            </a:pPr>
            <a:r>
              <a:rPr lang="de-DE" sz="1200" dirty="0"/>
              <a:t>Note </a:t>
            </a:r>
            <a:r>
              <a:rPr lang="de-DE" sz="1200" dirty="0" err="1"/>
              <a:t>taking</a:t>
            </a:r>
            <a:endParaRPr lang="de-DE" sz="1200" dirty="0"/>
          </a:p>
          <a:p>
            <a:pPr marL="171450" indent="-171450">
              <a:buFont typeface="Arial" panose="020B0604020202020204" pitchFamily="34" charset="0"/>
              <a:buChar char="•"/>
            </a:pPr>
            <a:r>
              <a:rPr lang="de-DE" sz="1200" dirty="0" err="1"/>
              <a:t>Obeservation</a:t>
            </a:r>
            <a:r>
              <a:rPr lang="de-DE" sz="1200" dirty="0"/>
              <a:t> </a:t>
            </a:r>
            <a:r>
              <a:rPr lang="de-DE" sz="1200" dirty="0" err="1"/>
              <a:t>of</a:t>
            </a:r>
            <a:r>
              <a:rPr lang="de-DE" sz="1200" dirty="0"/>
              <a:t> </a:t>
            </a:r>
            <a:r>
              <a:rPr lang="de-DE" sz="1200" dirty="0" err="1"/>
              <a:t>information</a:t>
            </a:r>
            <a:r>
              <a:rPr lang="de-DE" sz="1200" dirty="0"/>
              <a:t> vs. Reality</a:t>
            </a:r>
          </a:p>
          <a:p>
            <a:pPr marL="171450" indent="-171450">
              <a:buFont typeface="Arial" panose="020B0604020202020204" pitchFamily="34" charset="0"/>
              <a:buChar char="•"/>
            </a:pPr>
            <a:r>
              <a:rPr lang="de-DE" sz="1200" dirty="0" err="1"/>
              <a:t>When</a:t>
            </a:r>
            <a:r>
              <a:rPr lang="de-DE" sz="1200" dirty="0"/>
              <a:t> </a:t>
            </a:r>
            <a:r>
              <a:rPr lang="de-DE" sz="1200" dirty="0" err="1"/>
              <a:t>to</a:t>
            </a:r>
            <a:r>
              <a:rPr lang="de-DE" sz="1200" dirty="0"/>
              <a:t> </a:t>
            </a:r>
            <a:r>
              <a:rPr lang="de-DE" sz="1200" dirty="0" err="1"/>
              <a:t>address</a:t>
            </a:r>
            <a:r>
              <a:rPr lang="de-DE" sz="1200" dirty="0"/>
              <a:t> </a:t>
            </a:r>
            <a:r>
              <a:rPr lang="de-DE" sz="1200" dirty="0" err="1"/>
              <a:t>the</a:t>
            </a:r>
            <a:r>
              <a:rPr lang="de-DE" sz="1200" dirty="0"/>
              <a:t> </a:t>
            </a:r>
            <a:r>
              <a:rPr lang="de-DE" sz="1200" dirty="0" err="1"/>
              <a:t>correct</a:t>
            </a:r>
            <a:r>
              <a:rPr lang="de-DE" sz="1200" dirty="0"/>
              <a:t> </a:t>
            </a:r>
            <a:r>
              <a:rPr lang="de-DE" sz="1200" dirty="0" err="1"/>
              <a:t>question</a:t>
            </a:r>
            <a:endParaRPr lang="de-DE" sz="1200" dirty="0"/>
          </a:p>
          <a:p>
            <a:pPr marL="628650" lvl="1" indent="-171450">
              <a:buFont typeface="Arial" panose="020B0604020202020204" pitchFamily="34" charset="0"/>
              <a:buChar char="•"/>
            </a:pPr>
            <a:endParaRPr lang="de-DE" sz="1200" dirty="0"/>
          </a:p>
          <a:p>
            <a:endParaRPr lang="en-US" sz="1200" dirty="0"/>
          </a:p>
        </p:txBody>
      </p:sp>
      <p:sp>
        <p:nvSpPr>
          <p:cNvPr id="16" name="TextBox 15">
            <a:extLst>
              <a:ext uri="{FF2B5EF4-FFF2-40B4-BE49-F238E27FC236}">
                <a16:creationId xmlns:a16="http://schemas.microsoft.com/office/drawing/2014/main" id="{55F6D96F-6244-46C0-8AD8-6DDB6206631B}"/>
              </a:ext>
            </a:extLst>
          </p:cNvPr>
          <p:cNvSpPr txBox="1"/>
          <p:nvPr/>
        </p:nvSpPr>
        <p:spPr>
          <a:xfrm>
            <a:off x="4571999" y="1050097"/>
            <a:ext cx="3022359" cy="1870656"/>
          </a:xfrm>
          <a:prstGeom prst="rect">
            <a:avLst/>
          </a:prstGeom>
          <a:noFill/>
        </p:spPr>
        <p:txBody>
          <a:bodyPr wrap="square" lIns="108000" tIns="46800" rIns="108000" bIns="46800" rtlCol="0">
            <a:noAutofit/>
          </a:bodyPr>
          <a:lstStyle/>
          <a:p>
            <a:r>
              <a:rPr lang="de-DE" sz="1200" dirty="0"/>
              <a:t>Knowledge </a:t>
            </a:r>
            <a:r>
              <a:rPr lang="de-DE" sz="1200" dirty="0" err="1"/>
              <a:t>about</a:t>
            </a:r>
            <a:r>
              <a:rPr lang="de-DE" sz="1200" dirty="0"/>
              <a:t>:</a:t>
            </a:r>
          </a:p>
          <a:p>
            <a:endParaRPr lang="de-DE" sz="1200" dirty="0"/>
          </a:p>
          <a:p>
            <a:pPr marL="171450" indent="-171450">
              <a:buFont typeface="Arial" panose="020B0604020202020204" pitchFamily="34" charset="0"/>
              <a:buChar char="•"/>
            </a:pPr>
            <a:r>
              <a:rPr lang="en-US" sz="1200" dirty="0"/>
              <a:t>Guideline / Procedures / Manuals / Policies</a:t>
            </a:r>
          </a:p>
          <a:p>
            <a:pPr marL="171450" indent="-171450">
              <a:buFont typeface="Arial" panose="020B0604020202020204" pitchFamily="34" charset="0"/>
              <a:buChar char="•"/>
            </a:pPr>
            <a:r>
              <a:rPr lang="en-US" sz="1200" dirty="0"/>
              <a:t>Assessment of financial data</a:t>
            </a:r>
          </a:p>
          <a:p>
            <a:pPr marL="171450" indent="-171450">
              <a:buFont typeface="Arial" panose="020B0604020202020204" pitchFamily="34" charset="0"/>
              <a:buChar char="•"/>
            </a:pPr>
            <a:r>
              <a:rPr lang="en-US" sz="1200" dirty="0"/>
              <a:t>Assessment of qualitative information</a:t>
            </a:r>
          </a:p>
          <a:p>
            <a:pPr marL="171450" indent="-171450">
              <a:buFont typeface="Arial" panose="020B0604020202020204" pitchFamily="34" charset="0"/>
              <a:buChar char="•"/>
            </a:pPr>
            <a:r>
              <a:rPr lang="en-US" sz="1200" dirty="0"/>
              <a:t>Forecast assessment</a:t>
            </a:r>
          </a:p>
        </p:txBody>
      </p:sp>
      <p:sp>
        <p:nvSpPr>
          <p:cNvPr id="25" name="Oval 24">
            <a:extLst>
              <a:ext uri="{FF2B5EF4-FFF2-40B4-BE49-F238E27FC236}">
                <a16:creationId xmlns:a16="http://schemas.microsoft.com/office/drawing/2014/main" id="{51A0C31A-0E4D-4EBD-9993-94868B4FF01F}"/>
              </a:ext>
            </a:extLst>
          </p:cNvPr>
          <p:cNvSpPr/>
          <p:nvPr/>
        </p:nvSpPr>
        <p:spPr>
          <a:xfrm>
            <a:off x="5962342" y="5329907"/>
            <a:ext cx="3126658" cy="54711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27" name="Graphic 26" descr="Artificial Intelligence outline">
            <a:extLst>
              <a:ext uri="{FF2B5EF4-FFF2-40B4-BE49-F238E27FC236}">
                <a16:creationId xmlns:a16="http://schemas.microsoft.com/office/drawing/2014/main" id="{58373611-8B04-466A-A607-010A621735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5671" y="3301864"/>
            <a:ext cx="914400" cy="914400"/>
          </a:xfrm>
          <a:prstGeom prst="rect">
            <a:avLst/>
          </a:prstGeom>
        </p:spPr>
      </p:pic>
      <p:pic>
        <p:nvPicPr>
          <p:cNvPr id="29" name="Graphic 28" descr="Artist male outline">
            <a:extLst>
              <a:ext uri="{FF2B5EF4-FFF2-40B4-BE49-F238E27FC236}">
                <a16:creationId xmlns:a16="http://schemas.microsoft.com/office/drawing/2014/main" id="{352EB353-F398-4F56-85A2-7A73A5D7FD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67455" y="3319101"/>
            <a:ext cx="914400" cy="914400"/>
          </a:xfrm>
          <a:prstGeom prst="rect">
            <a:avLst/>
          </a:prstGeom>
        </p:spPr>
      </p:pic>
    </p:spTree>
    <p:extLst>
      <p:ext uri="{BB962C8B-B14F-4D97-AF65-F5344CB8AC3E}">
        <p14:creationId xmlns:p14="http://schemas.microsoft.com/office/powerpoint/2010/main" val="16901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6"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38</a:t>
            </a:fld>
            <a:endParaRPr lang="de-DE"/>
          </a:p>
        </p:txBody>
      </p:sp>
      <p:sp>
        <p:nvSpPr>
          <p:cNvPr id="5" name="TextBox 4">
            <a:extLst>
              <a:ext uri="{FF2B5EF4-FFF2-40B4-BE49-F238E27FC236}">
                <a16:creationId xmlns:a16="http://schemas.microsoft.com/office/drawing/2014/main" id="{8E3F39C0-AAE7-40B4-869F-0E5119E16329}"/>
              </a:ext>
            </a:extLst>
          </p:cNvPr>
          <p:cNvSpPr txBox="1"/>
          <p:nvPr/>
        </p:nvSpPr>
        <p:spPr>
          <a:xfrm>
            <a:off x="3291841" y="296399"/>
            <a:ext cx="5464280" cy="914400"/>
          </a:xfrm>
          <a:prstGeom prst="rect">
            <a:avLst/>
          </a:prstGeom>
          <a:noFill/>
        </p:spPr>
        <p:txBody>
          <a:bodyPr wrap="none" lIns="108000" tIns="46800" rIns="108000" bIns="46800" rtlCol="0">
            <a:noAutofit/>
          </a:bodyPr>
          <a:lstStyle/>
          <a:p>
            <a:r>
              <a:rPr lang="de-DE" sz="3200" dirty="0" err="1"/>
              <a:t>Conclusion</a:t>
            </a:r>
            <a:endParaRPr lang="en-US" sz="3200" dirty="0"/>
          </a:p>
        </p:txBody>
      </p:sp>
      <p:sp>
        <p:nvSpPr>
          <p:cNvPr id="11" name="Title 1">
            <a:extLst>
              <a:ext uri="{FF2B5EF4-FFF2-40B4-BE49-F238E27FC236}">
                <a16:creationId xmlns:a16="http://schemas.microsoft.com/office/drawing/2014/main" id="{52F405F1-EE68-4B49-8F46-CE5E3E9FA309}"/>
              </a:ext>
            </a:extLst>
          </p:cNvPr>
          <p:cNvSpPr txBox="1">
            <a:spLocks/>
          </p:cNvSpPr>
          <p:nvPr/>
        </p:nvSpPr>
        <p:spPr>
          <a:xfrm>
            <a:off x="59995" y="458787"/>
            <a:ext cx="3060026"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1</a:t>
            </a:r>
            <a:br>
              <a:rPr lang="de-DE" dirty="0"/>
            </a:br>
            <a:r>
              <a:rPr lang="de-DE" dirty="0">
                <a:solidFill>
                  <a:srgbClr val="00B050"/>
                </a:solidFill>
              </a:rPr>
              <a:t>Presales</a:t>
            </a:r>
          </a:p>
        </p:txBody>
      </p:sp>
      <p:grpSp>
        <p:nvGrpSpPr>
          <p:cNvPr id="12" name="Group 11">
            <a:extLst>
              <a:ext uri="{FF2B5EF4-FFF2-40B4-BE49-F238E27FC236}">
                <a16:creationId xmlns:a16="http://schemas.microsoft.com/office/drawing/2014/main" id="{B760963B-1850-43AD-B516-6B8D06EE88E2}"/>
              </a:ext>
            </a:extLst>
          </p:cNvPr>
          <p:cNvGrpSpPr/>
          <p:nvPr/>
        </p:nvGrpSpPr>
        <p:grpSpPr>
          <a:xfrm>
            <a:off x="772609" y="189722"/>
            <a:ext cx="1514808" cy="2164010"/>
            <a:chOff x="0" y="4056"/>
            <a:chExt cx="1514808" cy="2164010"/>
          </a:xfrm>
        </p:grpSpPr>
        <p:sp>
          <p:nvSpPr>
            <p:cNvPr id="13" name="Arrow: Chevron 12">
              <a:extLst>
                <a:ext uri="{FF2B5EF4-FFF2-40B4-BE49-F238E27FC236}">
                  <a16:creationId xmlns:a16="http://schemas.microsoft.com/office/drawing/2014/main" id="{43FEABDB-6288-4ED5-9CD8-ECBEEB6296F7}"/>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4064F37B-E4CA-4D3F-B5FD-50D1D6A2B623}"/>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spTree>
    <p:extLst>
      <p:ext uri="{BB962C8B-B14F-4D97-AF65-F5344CB8AC3E}">
        <p14:creationId xmlns:p14="http://schemas.microsoft.com/office/powerpoint/2010/main" val="2569046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a:t>
            </a:r>
            <a:br>
              <a:rPr lang="en-US" sz="3200" dirty="0"/>
            </a:br>
            <a:r>
              <a:rPr lang="en-US" sz="3200" dirty="0"/>
              <a:t>Module 2</a:t>
            </a:r>
            <a:br>
              <a:rPr lang="en-US" sz="3200" dirty="0"/>
            </a:br>
            <a:r>
              <a:rPr lang="en-US" sz="3200" dirty="0">
                <a:solidFill>
                  <a:srgbClr val="00B0F0"/>
                </a:solidFill>
              </a:rPr>
              <a:t>Client Meeting</a:t>
            </a:r>
            <a:br>
              <a:rPr lang="en-US" sz="3200" dirty="0"/>
            </a:br>
            <a:r>
              <a:rPr lang="en-US" sz="2800" dirty="0">
                <a:highlight>
                  <a:srgbClr val="FFFF00"/>
                </a:highlight>
              </a:rPr>
              <a:t>XX.XX.XXXX</a:t>
            </a:r>
            <a:endParaRPr lang="de-DE" sz="3200" dirty="0">
              <a:highlight>
                <a:srgbClr val="FFFF00"/>
              </a:highlight>
            </a:endParaRPr>
          </a:p>
        </p:txBody>
      </p:sp>
    </p:spTree>
    <p:extLst>
      <p:ext uri="{BB962C8B-B14F-4D97-AF65-F5344CB8AC3E}">
        <p14:creationId xmlns:p14="http://schemas.microsoft.com/office/powerpoint/2010/main" val="3941057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BF4B-5860-4040-8623-CDCEFD5F32C4}"/>
              </a:ext>
            </a:extLst>
          </p:cNvPr>
          <p:cNvSpPr>
            <a:spLocks noGrp="1"/>
          </p:cNvSpPr>
          <p:nvPr>
            <p:ph type="title"/>
          </p:nvPr>
        </p:nvSpPr>
        <p:spPr/>
        <p:txBody>
          <a:bodyPr/>
          <a:lstStyle/>
          <a:p>
            <a:r>
              <a:rPr lang="de-DE" sz="3200" dirty="0" err="1"/>
              <a:t>Introduction</a:t>
            </a:r>
            <a:r>
              <a:rPr lang="de-DE" sz="3200" dirty="0"/>
              <a:t> </a:t>
            </a:r>
            <a:r>
              <a:rPr lang="de-DE" sz="3200" dirty="0" err="1"/>
              <a:t>round</a:t>
            </a:r>
            <a:endParaRPr lang="en-US" sz="3200" dirty="0"/>
          </a:p>
        </p:txBody>
      </p:sp>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4</a:t>
            </a:fld>
            <a:endParaRPr lang="de-DE"/>
          </a:p>
        </p:txBody>
      </p:sp>
      <p:sp>
        <p:nvSpPr>
          <p:cNvPr id="4" name="Content Placeholder 3">
            <a:extLst>
              <a:ext uri="{FF2B5EF4-FFF2-40B4-BE49-F238E27FC236}">
                <a16:creationId xmlns:a16="http://schemas.microsoft.com/office/drawing/2014/main" id="{DC0498C8-83AA-4E06-A3F7-07CDB8C7CB17}"/>
              </a:ext>
            </a:extLst>
          </p:cNvPr>
          <p:cNvSpPr>
            <a:spLocks noGrp="1"/>
          </p:cNvSpPr>
          <p:nvPr>
            <p:ph sz="quarter" idx="13"/>
          </p:nvPr>
        </p:nvSpPr>
        <p:spPr/>
        <p:txBody>
          <a:bodyPr/>
          <a:lstStyle/>
          <a:p>
            <a:pPr marL="285750" indent="-285750">
              <a:buFont typeface="Arial" panose="020B0604020202020204" pitchFamily="34" charset="0"/>
              <a:buChar char="•"/>
            </a:pPr>
            <a:r>
              <a:rPr lang="de-DE" dirty="0"/>
              <a:t>Open </a:t>
            </a:r>
            <a:r>
              <a:rPr lang="de-DE" dirty="0" err="1"/>
              <a:t>your</a:t>
            </a:r>
            <a:r>
              <a:rPr lang="de-DE" dirty="0"/>
              <a:t> „</a:t>
            </a:r>
            <a:r>
              <a:rPr lang="de-DE" dirty="0" err="1"/>
              <a:t>Participants_Excel</a:t>
            </a:r>
            <a:r>
              <a:rPr lang="de-DE" dirty="0"/>
              <a:t>“ </a:t>
            </a:r>
            <a:r>
              <a:rPr lang="de-DE" dirty="0" err="1"/>
              <a:t>sheet</a:t>
            </a:r>
            <a:r>
              <a:rPr lang="de-DE" dirty="0"/>
              <a:t> </a:t>
            </a:r>
            <a:r>
              <a:rPr lang="de-DE" dirty="0" err="1"/>
              <a:t>you</a:t>
            </a:r>
            <a:r>
              <a:rPr lang="de-DE" dirty="0"/>
              <a:t> </a:t>
            </a:r>
            <a:r>
              <a:rPr lang="de-DE" dirty="0" err="1"/>
              <a:t>got</a:t>
            </a:r>
            <a:r>
              <a:rPr lang="de-DE" dirty="0"/>
              <a:t> </a:t>
            </a:r>
            <a:r>
              <a:rPr lang="de-DE" dirty="0" err="1"/>
              <a:t>with</a:t>
            </a:r>
            <a:r>
              <a:rPr lang="de-DE" dirty="0"/>
              <a:t> </a:t>
            </a:r>
            <a:r>
              <a:rPr lang="de-DE" dirty="0" err="1"/>
              <a:t>the</a:t>
            </a:r>
            <a:r>
              <a:rPr lang="de-DE" dirty="0"/>
              <a:t> </a:t>
            </a:r>
            <a:r>
              <a:rPr lang="de-DE" dirty="0" err="1"/>
              <a:t>invitation</a:t>
            </a:r>
            <a:r>
              <a:rPr lang="de-DE" dirty="0"/>
              <a:t> on </a:t>
            </a:r>
            <a:r>
              <a:rPr lang="de-DE" dirty="0" err="1"/>
              <a:t>the</a:t>
            </a:r>
            <a:r>
              <a:rPr lang="de-DE" dirty="0"/>
              <a:t> </a:t>
            </a:r>
            <a:r>
              <a:rPr lang="de-DE" dirty="0" err="1"/>
              <a:t>training</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Open </a:t>
            </a:r>
            <a:r>
              <a:rPr lang="de-DE" dirty="0" err="1"/>
              <a:t>the</a:t>
            </a:r>
            <a:r>
              <a:rPr lang="de-DE" dirty="0"/>
              <a:t> Tab „Intro </a:t>
            </a:r>
            <a:r>
              <a:rPr lang="de-DE" dirty="0" err="1"/>
              <a:t>round</a:t>
            </a:r>
            <a:r>
              <a:rPr lang="de-DE" dirty="0"/>
              <a:t>“                                       on </a:t>
            </a:r>
            <a:r>
              <a:rPr lang="de-DE" dirty="0" err="1"/>
              <a:t>the</a:t>
            </a:r>
            <a:r>
              <a:rPr lang="de-DE" dirty="0"/>
              <a:t> </a:t>
            </a:r>
            <a:r>
              <a:rPr lang="de-DE" dirty="0" err="1"/>
              <a:t>bottom</a:t>
            </a:r>
            <a:r>
              <a:rPr lang="de-DE" dirty="0"/>
              <a:t> </a:t>
            </a:r>
            <a:r>
              <a:rPr lang="de-DE" dirty="0" err="1"/>
              <a:t>of</a:t>
            </a:r>
            <a:r>
              <a:rPr lang="de-DE" dirty="0"/>
              <a:t> </a:t>
            </a:r>
            <a:r>
              <a:rPr lang="de-DE" dirty="0" err="1"/>
              <a:t>the</a:t>
            </a:r>
            <a:r>
              <a:rPr lang="de-DE" dirty="0"/>
              <a:t> </a:t>
            </a:r>
            <a:r>
              <a:rPr lang="de-DE" dirty="0" err="1"/>
              <a:t>sheet</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a:t>You</a:t>
            </a:r>
            <a:r>
              <a:rPr lang="de-DE" dirty="0"/>
              <a:t> will </a:t>
            </a:r>
            <a:r>
              <a:rPr lang="de-DE" dirty="0" err="1"/>
              <a:t>have</a:t>
            </a:r>
            <a:r>
              <a:rPr lang="de-DE" dirty="0"/>
              <a:t> 10 </a:t>
            </a:r>
            <a:r>
              <a:rPr lang="de-DE" dirty="0" err="1"/>
              <a:t>Minutes</a:t>
            </a:r>
            <a:r>
              <a:rPr lang="de-DE" dirty="0"/>
              <a:t> in a </a:t>
            </a:r>
            <a:r>
              <a:rPr lang="de-DE" dirty="0" err="1"/>
              <a:t>seperate</a:t>
            </a:r>
            <a:r>
              <a:rPr lang="de-DE" dirty="0"/>
              <a:t> </a:t>
            </a:r>
            <a:r>
              <a:rPr lang="de-DE" dirty="0" err="1"/>
              <a:t>breakout</a:t>
            </a:r>
            <a:r>
              <a:rPr lang="de-DE" dirty="0"/>
              <a:t> </a:t>
            </a:r>
            <a:r>
              <a:rPr lang="de-DE" dirty="0" err="1"/>
              <a:t>room</a:t>
            </a:r>
            <a:r>
              <a:rPr lang="de-DE" dirty="0"/>
              <a:t> </a:t>
            </a:r>
            <a:r>
              <a:rPr lang="de-DE" dirty="0" err="1"/>
              <a:t>with</a:t>
            </a:r>
            <a:r>
              <a:rPr lang="de-DE" dirty="0"/>
              <a:t> 3-4 </a:t>
            </a:r>
            <a:r>
              <a:rPr lang="de-DE" dirty="0" err="1"/>
              <a:t>people</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Note </a:t>
            </a:r>
            <a:r>
              <a:rPr lang="de-DE" dirty="0" err="1"/>
              <a:t>the</a:t>
            </a:r>
            <a:r>
              <a:rPr lang="de-DE" dirty="0"/>
              <a:t> </a:t>
            </a:r>
            <a:r>
              <a:rPr lang="de-DE" dirty="0" err="1"/>
              <a:t>Similarities</a:t>
            </a:r>
            <a:r>
              <a:rPr lang="de-DE" dirty="0"/>
              <a:t> and </a:t>
            </a:r>
            <a:r>
              <a:rPr lang="de-DE" dirty="0" err="1"/>
              <a:t>Differences</a:t>
            </a:r>
            <a:r>
              <a:rPr lang="de-DE" dirty="0"/>
              <a:t> </a:t>
            </a:r>
            <a:r>
              <a:rPr lang="de-DE" dirty="0" err="1"/>
              <a:t>you</a:t>
            </a:r>
            <a:r>
              <a:rPr lang="de-DE" dirty="0"/>
              <a:t> find </a:t>
            </a:r>
            <a:r>
              <a:rPr lang="de-DE" dirty="0" err="1"/>
              <a:t>with</a:t>
            </a:r>
            <a:r>
              <a:rPr lang="de-DE" dirty="0"/>
              <a:t> </a:t>
            </a:r>
            <a:r>
              <a:rPr lang="de-DE" dirty="0" err="1"/>
              <a:t>your</a:t>
            </a:r>
            <a:r>
              <a:rPr lang="de-DE" dirty="0"/>
              <a:t> </a:t>
            </a:r>
            <a:r>
              <a:rPr lang="de-DE" dirty="0" err="1"/>
              <a:t>training</a:t>
            </a:r>
            <a:r>
              <a:rPr lang="de-DE" dirty="0"/>
              <a:t> </a:t>
            </a:r>
            <a:r>
              <a:rPr lang="de-DE" dirty="0" err="1"/>
              <a:t>colleagues</a:t>
            </a:r>
            <a:endParaRPr lang="de-DE" dirty="0"/>
          </a:p>
        </p:txBody>
      </p:sp>
      <p:pic>
        <p:nvPicPr>
          <p:cNvPr id="6" name="Picture 5" descr="A picture containing text&#10;&#10;Description automatically generated">
            <a:extLst>
              <a:ext uri="{FF2B5EF4-FFF2-40B4-BE49-F238E27FC236}">
                <a16:creationId xmlns:a16="http://schemas.microsoft.com/office/drawing/2014/main" id="{609048F2-5325-4663-866D-EFBA8A3DCA24}"/>
              </a:ext>
            </a:extLst>
          </p:cNvPr>
          <p:cNvPicPr>
            <a:picLocks noChangeAspect="1"/>
          </p:cNvPicPr>
          <p:nvPr/>
        </p:nvPicPr>
        <p:blipFill>
          <a:blip r:embed="rId2"/>
          <a:stretch>
            <a:fillRect/>
          </a:stretch>
        </p:blipFill>
        <p:spPr>
          <a:xfrm>
            <a:off x="6273696" y="2501188"/>
            <a:ext cx="1550551" cy="714602"/>
          </a:xfrm>
          <a:prstGeom prst="rect">
            <a:avLst/>
          </a:prstGeom>
        </p:spPr>
      </p:pic>
      <p:sp>
        <p:nvSpPr>
          <p:cNvPr id="5" name="TextBox 4">
            <a:extLst>
              <a:ext uri="{FF2B5EF4-FFF2-40B4-BE49-F238E27FC236}">
                <a16:creationId xmlns:a16="http://schemas.microsoft.com/office/drawing/2014/main" id="{8E3F39C0-AAE7-40B4-869F-0E5119E16329}"/>
              </a:ext>
            </a:extLst>
          </p:cNvPr>
          <p:cNvSpPr txBox="1"/>
          <p:nvPr/>
        </p:nvSpPr>
        <p:spPr>
          <a:xfrm>
            <a:off x="3577630" y="520344"/>
            <a:ext cx="2696066" cy="914400"/>
          </a:xfrm>
          <a:prstGeom prst="rect">
            <a:avLst/>
          </a:prstGeom>
          <a:noFill/>
        </p:spPr>
        <p:txBody>
          <a:bodyPr wrap="none" lIns="108000" tIns="46800" rIns="108000" bIns="46800" rtlCol="0">
            <a:noAutofit/>
          </a:bodyPr>
          <a:lstStyle/>
          <a:p>
            <a:r>
              <a:rPr lang="de-DE" sz="3200" dirty="0"/>
              <a:t>Group </a:t>
            </a:r>
            <a:r>
              <a:rPr lang="de-DE" sz="3200" dirty="0" err="1"/>
              <a:t>work</a:t>
            </a:r>
            <a:r>
              <a:rPr lang="de-DE" sz="3200" dirty="0"/>
              <a:t>:</a:t>
            </a:r>
            <a:endParaRPr lang="en-US" sz="3200" dirty="0"/>
          </a:p>
        </p:txBody>
      </p:sp>
      <p:pic>
        <p:nvPicPr>
          <p:cNvPr id="8" name="Graphic 7" descr="Group brainstorm outline">
            <a:extLst>
              <a:ext uri="{FF2B5EF4-FFF2-40B4-BE49-F238E27FC236}">
                <a16:creationId xmlns:a16="http://schemas.microsoft.com/office/drawing/2014/main" id="{15AD3ED5-3CE2-4307-8CB6-338F0A22C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9847" y="520344"/>
            <a:ext cx="914400" cy="914400"/>
          </a:xfrm>
          <a:prstGeom prst="rect">
            <a:avLst/>
          </a:prstGeom>
        </p:spPr>
      </p:pic>
    </p:spTree>
    <p:extLst>
      <p:ext uri="{BB962C8B-B14F-4D97-AF65-F5344CB8AC3E}">
        <p14:creationId xmlns:p14="http://schemas.microsoft.com/office/powerpoint/2010/main" val="221442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40</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472623"/>
          </a:xfrm>
          <a:prstGeom prst="rect">
            <a:avLst/>
          </a:prstGeom>
          <a:noFill/>
        </p:spPr>
        <p:txBody>
          <a:bodyPr wrap="none" lIns="108000" tIns="46800" rIns="108000" bIns="46800" rtlCol="0">
            <a:noAutofit/>
          </a:bodyPr>
          <a:lstStyle/>
          <a:p>
            <a:r>
              <a:rPr lang="de-DE" sz="1600" dirty="0"/>
              <a:t>Quick </a:t>
            </a:r>
            <a:r>
              <a:rPr lang="de-DE" sz="1600" dirty="0" err="1"/>
              <a:t>repeat</a:t>
            </a:r>
            <a:r>
              <a:rPr lang="de-DE" sz="1600" dirty="0"/>
              <a:t> </a:t>
            </a:r>
            <a:r>
              <a:rPr lang="de-DE" sz="1600" dirty="0" err="1"/>
              <a:t>of</a:t>
            </a:r>
            <a:r>
              <a:rPr lang="de-DE" sz="1600" dirty="0"/>
              <a:t> Module 1</a:t>
            </a:r>
          </a:p>
          <a:p>
            <a:endParaRPr lang="en-US" sz="1600" dirty="0"/>
          </a:p>
        </p:txBody>
      </p:sp>
      <p:sp>
        <p:nvSpPr>
          <p:cNvPr id="5" name="TextBox 4">
            <a:extLst>
              <a:ext uri="{FF2B5EF4-FFF2-40B4-BE49-F238E27FC236}">
                <a16:creationId xmlns:a16="http://schemas.microsoft.com/office/drawing/2014/main" id="{29D83E05-34D4-415E-AB7B-1651638378EC}"/>
              </a:ext>
            </a:extLst>
          </p:cNvPr>
          <p:cNvSpPr txBox="1"/>
          <p:nvPr/>
        </p:nvSpPr>
        <p:spPr>
          <a:xfrm>
            <a:off x="3323086" y="4232635"/>
            <a:ext cx="5123330" cy="1008668"/>
          </a:xfrm>
          <a:prstGeom prst="rect">
            <a:avLst/>
          </a:prstGeom>
          <a:noFill/>
        </p:spPr>
        <p:txBody>
          <a:bodyPr wrap="square" lIns="108000" tIns="46800" rIns="108000" bIns="46800" rtlCol="0">
            <a:noAutofit/>
          </a:bodyPr>
          <a:lstStyle/>
          <a:p>
            <a:r>
              <a:rPr lang="en-US" sz="1600" b="1" i="0" dirty="0">
                <a:solidFill>
                  <a:srgbClr val="003300"/>
                </a:solidFill>
                <a:effectLst/>
                <a:latin typeface="source sans pro" panose="020B0503030403020204" pitchFamily="34" charset="0"/>
              </a:rPr>
              <a:t>“The beautiful thing about learning is that nobody can take it away from you.”</a:t>
            </a:r>
          </a:p>
          <a:p>
            <a:endParaRPr lang="en-US" sz="1600" b="1" dirty="0">
              <a:solidFill>
                <a:srgbClr val="003300"/>
              </a:solidFill>
              <a:latin typeface="source sans pro" panose="020B0503030403020204" pitchFamily="34" charset="0"/>
            </a:endParaRPr>
          </a:p>
          <a:p>
            <a:endParaRPr lang="en-US" sz="1600" b="1" dirty="0">
              <a:solidFill>
                <a:srgbClr val="003300"/>
              </a:solidFill>
              <a:latin typeface="source sans pro" panose="020B0503030403020204" pitchFamily="34" charset="0"/>
            </a:endParaRPr>
          </a:p>
          <a:p>
            <a:endParaRPr lang="en-US" sz="1600" b="1" dirty="0">
              <a:solidFill>
                <a:srgbClr val="003300"/>
              </a:solidFill>
              <a:latin typeface="source sans pro" panose="020B0503030403020204" pitchFamily="34" charset="0"/>
            </a:endParaRPr>
          </a:p>
          <a:p>
            <a:endParaRPr lang="en-US" sz="1600" b="1" dirty="0">
              <a:solidFill>
                <a:srgbClr val="003300"/>
              </a:solidFill>
              <a:latin typeface="source sans pro" panose="020B0503030403020204" pitchFamily="34" charset="0"/>
            </a:endParaRPr>
          </a:p>
          <a:p>
            <a:endParaRPr lang="en-US" sz="1600" b="1" dirty="0">
              <a:solidFill>
                <a:srgbClr val="003300"/>
              </a:solidFill>
              <a:latin typeface="source sans pro" panose="020B0503030403020204" pitchFamily="34" charset="0"/>
            </a:endParaRPr>
          </a:p>
          <a:p>
            <a:r>
              <a:rPr lang="en-US" sz="1600" b="1" dirty="0">
                <a:solidFill>
                  <a:srgbClr val="003300"/>
                </a:solidFill>
                <a:latin typeface="source sans pro" panose="020B0503030403020204" pitchFamily="34" charset="0"/>
              </a:rPr>
              <a:t>B.B. King</a:t>
            </a:r>
            <a:endParaRPr lang="en-US" sz="1600" dirty="0"/>
          </a:p>
        </p:txBody>
      </p:sp>
      <p:pic>
        <p:nvPicPr>
          <p:cNvPr id="7" name="Picture 6" descr="A person playing a guitar&#10;&#10;Description automatically generated with medium confidence">
            <a:extLst>
              <a:ext uri="{FF2B5EF4-FFF2-40B4-BE49-F238E27FC236}">
                <a16:creationId xmlns:a16="http://schemas.microsoft.com/office/drawing/2014/main" id="{E5120225-94D6-4575-AFA2-BCBA691AC7B2}"/>
              </a:ext>
            </a:extLst>
          </p:cNvPr>
          <p:cNvPicPr>
            <a:picLocks noChangeAspect="1"/>
          </p:cNvPicPr>
          <p:nvPr/>
        </p:nvPicPr>
        <p:blipFill>
          <a:blip r:embed="rId2"/>
          <a:stretch>
            <a:fillRect/>
          </a:stretch>
        </p:blipFill>
        <p:spPr>
          <a:xfrm>
            <a:off x="6196061" y="4736969"/>
            <a:ext cx="1209631" cy="1726474"/>
          </a:xfrm>
          <a:prstGeom prst="rect">
            <a:avLst/>
          </a:prstGeom>
        </p:spPr>
      </p:pic>
    </p:spTree>
    <p:extLst>
      <p:ext uri="{BB962C8B-B14F-4D97-AF65-F5344CB8AC3E}">
        <p14:creationId xmlns:p14="http://schemas.microsoft.com/office/powerpoint/2010/main" val="90720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41</a:t>
            </a:fld>
            <a:endParaRPr lang="de-DE"/>
          </a:p>
        </p:txBody>
      </p:sp>
      <p:sp>
        <p:nvSpPr>
          <p:cNvPr id="8" name="TextBox 7">
            <a:extLst>
              <a:ext uri="{FF2B5EF4-FFF2-40B4-BE49-F238E27FC236}">
                <a16:creationId xmlns:a16="http://schemas.microsoft.com/office/drawing/2014/main" id="{CF695925-3BA4-4A52-97CF-B353DEB8C347}"/>
              </a:ext>
            </a:extLst>
          </p:cNvPr>
          <p:cNvSpPr txBox="1"/>
          <p:nvPr/>
        </p:nvSpPr>
        <p:spPr>
          <a:xfrm>
            <a:off x="3222595" y="2514599"/>
            <a:ext cx="5549930" cy="3794126"/>
          </a:xfrm>
          <a:prstGeom prst="rect">
            <a:avLst/>
          </a:prstGeom>
          <a:noFill/>
        </p:spPr>
        <p:txBody>
          <a:bodyPr wrap="square" lIns="108000" tIns="46800" rIns="108000" bIns="46800" rtlCol="0">
            <a:noAutofit/>
          </a:bodyPr>
          <a:lstStyle/>
          <a:p>
            <a:r>
              <a:rPr lang="de-DE" sz="1400" dirty="0"/>
              <a:t>General </a:t>
            </a:r>
            <a:r>
              <a:rPr lang="de-DE" sz="1400" dirty="0" err="1"/>
              <a:t>rules</a:t>
            </a:r>
            <a:r>
              <a:rPr lang="de-DE" sz="1400" dirty="0"/>
              <a:t> </a:t>
            </a:r>
            <a:r>
              <a:rPr lang="de-DE" sz="1400" dirty="0" err="1"/>
              <a:t>for</a:t>
            </a:r>
            <a:r>
              <a:rPr lang="de-DE" sz="1400" dirty="0"/>
              <a:t> Client Meetings:</a:t>
            </a:r>
          </a:p>
          <a:p>
            <a:endParaRPr lang="de-DE" sz="1400" dirty="0"/>
          </a:p>
          <a:p>
            <a:pPr marL="171450" indent="-171450">
              <a:lnSpc>
                <a:spcPct val="150000"/>
              </a:lnSpc>
              <a:buFont typeface="Arial" panose="020B0604020202020204" pitchFamily="34" charset="0"/>
              <a:buChar char="•"/>
            </a:pPr>
            <a:r>
              <a:rPr lang="de-DE" sz="1400" dirty="0" err="1"/>
              <a:t>Visit</a:t>
            </a:r>
            <a:r>
              <a:rPr lang="de-DE" sz="1400" dirty="0"/>
              <a:t> </a:t>
            </a:r>
            <a:r>
              <a:rPr lang="de-DE" sz="1400" dirty="0" err="1"/>
              <a:t>the</a:t>
            </a:r>
            <a:r>
              <a:rPr lang="de-DE" sz="1400" dirty="0"/>
              <a:t> </a:t>
            </a:r>
            <a:r>
              <a:rPr lang="de-DE" sz="1400" dirty="0" err="1"/>
              <a:t>business</a:t>
            </a:r>
            <a:r>
              <a:rPr lang="de-DE" sz="1400" dirty="0"/>
              <a:t> </a:t>
            </a:r>
            <a:r>
              <a:rPr lang="de-DE" sz="1400" dirty="0" err="1"/>
              <a:t>place</a:t>
            </a:r>
            <a:r>
              <a:rPr lang="de-DE" sz="1400" dirty="0"/>
              <a:t> </a:t>
            </a:r>
            <a:r>
              <a:rPr lang="de-DE" sz="1400" dirty="0" err="1"/>
              <a:t>whenever</a:t>
            </a:r>
            <a:r>
              <a:rPr lang="de-DE" sz="1400" dirty="0"/>
              <a:t> possible</a:t>
            </a:r>
          </a:p>
          <a:p>
            <a:pPr marL="171450" indent="-171450">
              <a:lnSpc>
                <a:spcPct val="150000"/>
              </a:lnSpc>
              <a:buFont typeface="Arial" panose="020B0604020202020204" pitchFamily="34" charset="0"/>
              <a:buChar char="•"/>
            </a:pPr>
            <a:r>
              <a:rPr lang="de-DE" sz="1400" dirty="0"/>
              <a:t>The </a:t>
            </a:r>
            <a:r>
              <a:rPr lang="de-DE" sz="1400" dirty="0" err="1"/>
              <a:t>client</a:t>
            </a:r>
            <a:r>
              <a:rPr lang="de-DE" sz="1400" dirty="0"/>
              <a:t> </a:t>
            </a:r>
            <a:r>
              <a:rPr lang="de-DE" sz="1400" dirty="0" err="1"/>
              <a:t>should</a:t>
            </a:r>
            <a:r>
              <a:rPr lang="de-DE" sz="1400" dirty="0"/>
              <a:t> </a:t>
            </a:r>
            <a:r>
              <a:rPr lang="de-DE" sz="1400" dirty="0" err="1"/>
              <a:t>speak</a:t>
            </a:r>
            <a:r>
              <a:rPr lang="de-DE" sz="1400" dirty="0"/>
              <a:t> </a:t>
            </a:r>
            <a:r>
              <a:rPr lang="de-DE" sz="1400" dirty="0" err="1"/>
              <a:t>more</a:t>
            </a:r>
            <a:r>
              <a:rPr lang="de-DE" sz="1400" dirty="0"/>
              <a:t> </a:t>
            </a:r>
            <a:r>
              <a:rPr lang="de-DE" sz="1400" dirty="0" err="1"/>
              <a:t>than</a:t>
            </a:r>
            <a:r>
              <a:rPr lang="de-DE" sz="1400" dirty="0"/>
              <a:t> </a:t>
            </a:r>
            <a:r>
              <a:rPr lang="de-DE" sz="1400" dirty="0" err="1"/>
              <a:t>you</a:t>
            </a:r>
            <a:r>
              <a:rPr lang="de-DE" sz="1400" dirty="0"/>
              <a:t> in </a:t>
            </a:r>
            <a:r>
              <a:rPr lang="de-DE" sz="1400" dirty="0" err="1"/>
              <a:t>the</a:t>
            </a:r>
            <a:r>
              <a:rPr lang="de-DE" sz="1400" dirty="0"/>
              <a:t> </a:t>
            </a:r>
            <a:r>
              <a:rPr lang="de-DE" sz="1400" dirty="0" err="1"/>
              <a:t>meeting</a:t>
            </a:r>
            <a:endParaRPr lang="de-DE" sz="1400" dirty="0"/>
          </a:p>
          <a:p>
            <a:pPr marL="171450" indent="-171450">
              <a:lnSpc>
                <a:spcPct val="150000"/>
              </a:lnSpc>
              <a:buFont typeface="Arial" panose="020B0604020202020204" pitchFamily="34" charset="0"/>
              <a:buChar char="•"/>
            </a:pPr>
            <a:r>
              <a:rPr lang="de-DE" sz="1400" dirty="0"/>
              <a:t>Listen </a:t>
            </a:r>
            <a:r>
              <a:rPr lang="de-DE" sz="1400" dirty="0" err="1"/>
              <a:t>actively</a:t>
            </a:r>
            <a:r>
              <a:rPr lang="de-DE" sz="1400" dirty="0"/>
              <a:t> and </a:t>
            </a:r>
            <a:r>
              <a:rPr lang="de-DE" sz="1400" dirty="0" err="1"/>
              <a:t>participate</a:t>
            </a:r>
            <a:endParaRPr lang="de-DE" sz="1400" dirty="0"/>
          </a:p>
          <a:p>
            <a:pPr marL="171450" indent="-171450">
              <a:lnSpc>
                <a:spcPct val="150000"/>
              </a:lnSpc>
              <a:buFont typeface="Arial" panose="020B0604020202020204" pitchFamily="34" charset="0"/>
              <a:buChar char="•"/>
            </a:pPr>
            <a:r>
              <a:rPr lang="de-DE" sz="1400" dirty="0" err="1"/>
              <a:t>If</a:t>
            </a:r>
            <a:r>
              <a:rPr lang="de-DE" sz="1400" dirty="0"/>
              <a:t> </a:t>
            </a:r>
            <a:r>
              <a:rPr lang="de-DE" sz="1400" dirty="0" err="1"/>
              <a:t>the</a:t>
            </a:r>
            <a:r>
              <a:rPr lang="de-DE" sz="1400" dirty="0"/>
              <a:t> </a:t>
            </a:r>
            <a:r>
              <a:rPr lang="de-DE" sz="1400" dirty="0" err="1"/>
              <a:t>meeting</a:t>
            </a:r>
            <a:r>
              <a:rPr lang="de-DE" sz="1400" dirty="0"/>
              <a:t> </a:t>
            </a:r>
            <a:r>
              <a:rPr lang="de-DE" sz="1400" dirty="0" err="1"/>
              <a:t>focus</a:t>
            </a:r>
            <a:r>
              <a:rPr lang="de-DE" sz="1400" dirty="0"/>
              <a:t> </a:t>
            </a:r>
            <a:r>
              <a:rPr lang="de-DE" sz="1400" dirty="0" err="1"/>
              <a:t>drifts</a:t>
            </a:r>
            <a:r>
              <a:rPr lang="de-DE" sz="1400" dirty="0"/>
              <a:t> </a:t>
            </a:r>
            <a:r>
              <a:rPr lang="de-DE" sz="1400" dirty="0" err="1"/>
              <a:t>away</a:t>
            </a:r>
            <a:r>
              <a:rPr lang="de-DE" sz="1400" dirty="0"/>
              <a:t>, bring </a:t>
            </a:r>
            <a:r>
              <a:rPr lang="de-DE" sz="1400" dirty="0" err="1"/>
              <a:t>it</a:t>
            </a:r>
            <a:r>
              <a:rPr lang="de-DE" sz="1400" dirty="0"/>
              <a:t> back on track</a:t>
            </a:r>
          </a:p>
          <a:p>
            <a:pPr>
              <a:lnSpc>
                <a:spcPct val="150000"/>
              </a:lnSpc>
            </a:pPr>
            <a:endParaRPr lang="de-DE" sz="1400" dirty="0"/>
          </a:p>
          <a:p>
            <a:pPr marL="171450" indent="-171450">
              <a:buFont typeface="Arial" panose="020B0604020202020204" pitchFamily="34" charset="0"/>
              <a:buChar char="•"/>
            </a:pPr>
            <a:endParaRPr lang="de-DE" sz="1400" dirty="0"/>
          </a:p>
          <a:p>
            <a:pPr marL="171450" indent="-171450">
              <a:buFont typeface="Arial" panose="020B0604020202020204" pitchFamily="34" charset="0"/>
              <a:buChar char="•"/>
            </a:pPr>
            <a:endParaRPr lang="de-DE" sz="1400" dirty="0"/>
          </a:p>
          <a:p>
            <a:pPr marL="171450" indent="-171450">
              <a:buFont typeface="Arial" panose="020B0604020202020204" pitchFamily="34" charset="0"/>
              <a:buChar char="•"/>
            </a:pPr>
            <a:endParaRPr lang="de-DE" sz="1400" dirty="0"/>
          </a:p>
          <a:p>
            <a:pPr marL="171450" indent="-171450">
              <a:buFont typeface="Arial" panose="020B0604020202020204" pitchFamily="34" charset="0"/>
              <a:buChar char="•"/>
            </a:pPr>
            <a:endParaRPr lang="de-DE" sz="1400" dirty="0"/>
          </a:p>
          <a:p>
            <a:pPr marL="171450" indent="-171450">
              <a:buFont typeface="Arial" panose="020B0604020202020204" pitchFamily="34" charset="0"/>
              <a:buChar char="•"/>
            </a:pPr>
            <a:endParaRPr lang="de-DE" sz="1400" dirty="0"/>
          </a:p>
          <a:p>
            <a:endParaRPr lang="de-DE" sz="1400" dirty="0"/>
          </a:p>
          <a:p>
            <a:pPr marL="171450" indent="-171450">
              <a:buFont typeface="Arial" panose="020B0604020202020204" pitchFamily="34" charset="0"/>
              <a:buChar char="•"/>
            </a:pPr>
            <a:endParaRPr lang="de-DE" sz="14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p:txBody>
      </p:sp>
      <p:grpSp>
        <p:nvGrpSpPr>
          <p:cNvPr id="12" name="Group 11">
            <a:extLst>
              <a:ext uri="{FF2B5EF4-FFF2-40B4-BE49-F238E27FC236}">
                <a16:creationId xmlns:a16="http://schemas.microsoft.com/office/drawing/2014/main" id="{DE529506-B88F-42D8-90BE-84828C925B0D}"/>
              </a:ext>
            </a:extLst>
          </p:cNvPr>
          <p:cNvGrpSpPr/>
          <p:nvPr/>
        </p:nvGrpSpPr>
        <p:grpSpPr>
          <a:xfrm>
            <a:off x="3308568" y="152377"/>
            <a:ext cx="1514808" cy="2164010"/>
            <a:chOff x="0" y="1978695"/>
            <a:chExt cx="1514808" cy="2164010"/>
          </a:xfrm>
        </p:grpSpPr>
        <p:sp>
          <p:nvSpPr>
            <p:cNvPr id="13" name="Arrow: Chevron 12">
              <a:extLst>
                <a:ext uri="{FF2B5EF4-FFF2-40B4-BE49-F238E27FC236}">
                  <a16:creationId xmlns:a16="http://schemas.microsoft.com/office/drawing/2014/main" id="{4F5C7230-15B5-408E-908F-6D84F67BAB0F}"/>
                </a:ext>
              </a:extLst>
            </p:cNvPr>
            <p:cNvSpPr/>
            <p:nvPr/>
          </p:nvSpPr>
          <p:spPr>
            <a:xfrm rot="5400000">
              <a:off x="-324601" y="2303296"/>
              <a:ext cx="2164010" cy="1514807"/>
            </a:xfrm>
            <a:prstGeom prst="chevron">
              <a:avLst/>
            </a:prstGeom>
            <a:solidFill>
              <a:srgbClr val="00B0F0"/>
            </a:solidFill>
            <a:ln>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E27E08C3-61AC-473F-8354-A1841F3E8AAD}"/>
                </a:ext>
              </a:extLst>
            </p:cNvPr>
            <p:cNvSpPr txBox="1"/>
            <p:nvPr/>
          </p:nvSpPr>
          <p:spPr>
            <a:xfrm>
              <a:off x="1" y="2736099"/>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Client Meeting</a:t>
              </a:r>
            </a:p>
          </p:txBody>
        </p:sp>
      </p:grpSp>
      <p:grpSp>
        <p:nvGrpSpPr>
          <p:cNvPr id="15" name="Group 14">
            <a:extLst>
              <a:ext uri="{FF2B5EF4-FFF2-40B4-BE49-F238E27FC236}">
                <a16:creationId xmlns:a16="http://schemas.microsoft.com/office/drawing/2014/main" id="{E33D9985-C4DF-487D-9178-896D26D0AA7D}"/>
              </a:ext>
            </a:extLst>
          </p:cNvPr>
          <p:cNvGrpSpPr/>
          <p:nvPr/>
        </p:nvGrpSpPr>
        <p:grpSpPr>
          <a:xfrm>
            <a:off x="4823376" y="152377"/>
            <a:ext cx="4133069" cy="1406606"/>
            <a:chOff x="3832717" y="-594625"/>
            <a:chExt cx="4133069" cy="1406606"/>
          </a:xfrm>
        </p:grpSpPr>
        <p:sp>
          <p:nvSpPr>
            <p:cNvPr id="16" name="Rectangle: Top Corners Rounded 15">
              <a:extLst>
                <a:ext uri="{FF2B5EF4-FFF2-40B4-BE49-F238E27FC236}">
                  <a16:creationId xmlns:a16="http://schemas.microsoft.com/office/drawing/2014/main" id="{628122E0-9ABB-4CA5-AF62-9C1DF7BEB7E0}"/>
                </a:ext>
              </a:extLst>
            </p:cNvPr>
            <p:cNvSpPr/>
            <p:nvPr/>
          </p:nvSpPr>
          <p:spPr>
            <a:xfrm rot="5400000">
              <a:off x="5195949" y="-1957857"/>
              <a:ext cx="1406606" cy="413306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Top Corners Rounded 4">
              <a:extLst>
                <a:ext uri="{FF2B5EF4-FFF2-40B4-BE49-F238E27FC236}">
                  <a16:creationId xmlns:a16="http://schemas.microsoft.com/office/drawing/2014/main" id="{FC7A6956-78D5-4780-98F0-6643CDB929E8}"/>
                </a:ext>
              </a:extLst>
            </p:cNvPr>
            <p:cNvSpPr txBox="1"/>
            <p:nvPr/>
          </p:nvSpPr>
          <p:spPr>
            <a:xfrm>
              <a:off x="3832717" y="-525961"/>
              <a:ext cx="4064404" cy="1269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Information gathering</a:t>
              </a:r>
            </a:p>
            <a:p>
              <a:pPr marL="228600" lvl="1" indent="-228600" algn="l" defTabSz="977900">
                <a:lnSpc>
                  <a:spcPct val="90000"/>
                </a:lnSpc>
                <a:spcBef>
                  <a:spcPct val="0"/>
                </a:spcBef>
                <a:spcAft>
                  <a:spcPct val="15000"/>
                </a:spcAft>
                <a:buChar char="•"/>
              </a:pPr>
              <a:r>
                <a:rPr lang="en-US" sz="2200" kern="1200" dirty="0"/>
                <a:t>Customer relationship management</a:t>
              </a:r>
            </a:p>
            <a:p>
              <a:pPr marL="228600" lvl="1" indent="-228600" algn="l" defTabSz="977900">
                <a:lnSpc>
                  <a:spcPct val="90000"/>
                </a:lnSpc>
                <a:spcBef>
                  <a:spcPct val="0"/>
                </a:spcBef>
                <a:spcAft>
                  <a:spcPct val="15000"/>
                </a:spcAft>
                <a:buChar char="•"/>
              </a:pPr>
              <a:r>
                <a:rPr lang="en-US" sz="2200" kern="1200" dirty="0"/>
                <a:t>Interviewing methods</a:t>
              </a:r>
            </a:p>
          </p:txBody>
        </p:sp>
      </p:grpSp>
    </p:spTree>
    <p:extLst>
      <p:ext uri="{BB962C8B-B14F-4D97-AF65-F5344CB8AC3E}">
        <p14:creationId xmlns:p14="http://schemas.microsoft.com/office/powerpoint/2010/main" val="106697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42</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297054" y="630314"/>
            <a:ext cx="4923668" cy="852258"/>
          </a:xfrm>
          <a:prstGeom prst="rect">
            <a:avLst/>
          </a:prstGeom>
          <a:noFill/>
        </p:spPr>
        <p:txBody>
          <a:bodyPr wrap="none" lIns="108000" tIns="46800" rIns="108000" bIns="46800" rtlCol="0">
            <a:noAutofit/>
          </a:bodyPr>
          <a:lstStyle/>
          <a:p>
            <a:r>
              <a:rPr lang="de-DE" sz="1400" dirty="0"/>
              <a:t>So </a:t>
            </a:r>
            <a:r>
              <a:rPr lang="de-DE" sz="1400" dirty="0" err="1"/>
              <a:t>we</a:t>
            </a:r>
            <a:r>
              <a:rPr lang="de-DE" sz="1400" dirty="0"/>
              <a:t> </a:t>
            </a:r>
            <a:r>
              <a:rPr lang="de-DE" sz="1400" dirty="0" err="1"/>
              <a:t>know</a:t>
            </a:r>
            <a:r>
              <a:rPr lang="de-DE" sz="1400" dirty="0"/>
              <a:t> </a:t>
            </a:r>
            <a:r>
              <a:rPr lang="de-DE" sz="1400" dirty="0" err="1"/>
              <a:t>what</a:t>
            </a:r>
            <a:r>
              <a:rPr lang="de-DE" sz="1400" dirty="0"/>
              <a:t> </a:t>
            </a:r>
            <a:r>
              <a:rPr lang="de-DE" sz="1400" dirty="0" err="1"/>
              <a:t>we</a:t>
            </a:r>
            <a:r>
              <a:rPr lang="de-DE" sz="1400" dirty="0"/>
              <a:t> </a:t>
            </a:r>
            <a:r>
              <a:rPr lang="de-DE" sz="1400" dirty="0" err="1"/>
              <a:t>know</a:t>
            </a:r>
            <a:r>
              <a:rPr lang="de-DE" sz="1400" dirty="0"/>
              <a:t> and </a:t>
            </a:r>
            <a:r>
              <a:rPr lang="de-DE" sz="1400" dirty="0" err="1"/>
              <a:t>we</a:t>
            </a:r>
            <a:r>
              <a:rPr lang="de-DE" sz="1400" dirty="0"/>
              <a:t> </a:t>
            </a:r>
            <a:r>
              <a:rPr lang="de-DE" sz="1400" dirty="0" err="1"/>
              <a:t>identified</a:t>
            </a:r>
            <a:r>
              <a:rPr lang="de-DE" sz="1400" dirty="0"/>
              <a:t> </a:t>
            </a:r>
            <a:r>
              <a:rPr lang="de-DE" sz="1400" dirty="0" err="1"/>
              <a:t>what</a:t>
            </a:r>
            <a:r>
              <a:rPr lang="de-DE" sz="1400" dirty="0"/>
              <a:t> </a:t>
            </a:r>
            <a:r>
              <a:rPr lang="de-DE" sz="1400" dirty="0" err="1"/>
              <a:t>we</a:t>
            </a:r>
            <a:r>
              <a:rPr lang="de-DE" sz="1400" dirty="0"/>
              <a:t> </a:t>
            </a:r>
            <a:r>
              <a:rPr lang="de-DE" sz="1400" dirty="0" err="1"/>
              <a:t>want</a:t>
            </a:r>
            <a:r>
              <a:rPr lang="de-DE" sz="1400" dirty="0"/>
              <a:t> </a:t>
            </a:r>
            <a:r>
              <a:rPr lang="de-DE" sz="1400" dirty="0" err="1"/>
              <a:t>to</a:t>
            </a:r>
            <a:r>
              <a:rPr lang="de-DE" sz="1400" dirty="0"/>
              <a:t> </a:t>
            </a:r>
            <a:r>
              <a:rPr lang="de-DE" sz="1400" dirty="0" err="1"/>
              <a:t>know</a:t>
            </a:r>
            <a:r>
              <a:rPr lang="de-DE" sz="1400" dirty="0"/>
              <a:t>.</a:t>
            </a:r>
          </a:p>
          <a:p>
            <a:endParaRPr lang="de-DE" sz="1400" dirty="0"/>
          </a:p>
          <a:p>
            <a:r>
              <a:rPr lang="de-DE" sz="1400" dirty="0" err="1"/>
              <a:t>We</a:t>
            </a:r>
            <a:r>
              <a:rPr lang="de-DE" sz="1400" dirty="0"/>
              <a:t> </a:t>
            </a:r>
            <a:r>
              <a:rPr lang="de-DE" sz="1400" dirty="0" err="1"/>
              <a:t>get</a:t>
            </a:r>
            <a:r>
              <a:rPr lang="de-DE" sz="1400" dirty="0"/>
              <a:t> </a:t>
            </a:r>
            <a:r>
              <a:rPr lang="de-DE" sz="1400" dirty="0" err="1"/>
              <a:t>to</a:t>
            </a:r>
            <a:r>
              <a:rPr lang="de-DE" sz="1400" dirty="0"/>
              <a:t> </a:t>
            </a:r>
            <a:r>
              <a:rPr lang="de-DE" sz="1400" dirty="0" err="1"/>
              <a:t>information</a:t>
            </a:r>
            <a:r>
              <a:rPr lang="de-DE" sz="1400" dirty="0"/>
              <a:t> </a:t>
            </a:r>
            <a:r>
              <a:rPr lang="de-DE" sz="1400" dirty="0" err="1"/>
              <a:t>mostly</a:t>
            </a:r>
            <a:r>
              <a:rPr lang="de-DE" sz="1400" dirty="0"/>
              <a:t> </a:t>
            </a:r>
            <a:r>
              <a:rPr lang="de-DE" sz="1400" dirty="0" err="1"/>
              <a:t>through</a:t>
            </a:r>
            <a:r>
              <a:rPr lang="de-DE" sz="1400" dirty="0"/>
              <a:t> </a:t>
            </a:r>
            <a:r>
              <a:rPr lang="de-DE" sz="1400" dirty="0" err="1"/>
              <a:t>questions</a:t>
            </a:r>
            <a:r>
              <a:rPr lang="de-DE" sz="1400" dirty="0"/>
              <a:t> </a:t>
            </a:r>
            <a:r>
              <a:rPr lang="de-DE" sz="1400" dirty="0" err="1"/>
              <a:t>we</a:t>
            </a:r>
            <a:r>
              <a:rPr lang="de-DE" sz="1400" dirty="0"/>
              <a:t> </a:t>
            </a:r>
            <a:r>
              <a:rPr lang="de-DE" sz="1400" dirty="0" err="1"/>
              <a:t>ask</a:t>
            </a:r>
            <a:r>
              <a:rPr lang="de-DE" sz="1400" dirty="0"/>
              <a:t> </a:t>
            </a:r>
            <a:r>
              <a:rPr lang="de-DE" sz="1400" dirty="0" err="1"/>
              <a:t>the</a:t>
            </a:r>
            <a:r>
              <a:rPr lang="de-DE" sz="1400" dirty="0"/>
              <a:t> </a:t>
            </a:r>
            <a:r>
              <a:rPr lang="de-DE" sz="1400" dirty="0" err="1"/>
              <a:t>customer</a:t>
            </a:r>
            <a:r>
              <a:rPr lang="de-DE" sz="1400" dirty="0"/>
              <a:t>.</a:t>
            </a:r>
          </a:p>
          <a:p>
            <a:endParaRPr lang="de-DE" sz="1400" dirty="0"/>
          </a:p>
        </p:txBody>
      </p:sp>
      <p:sp>
        <p:nvSpPr>
          <p:cNvPr id="5" name="TextBox 4">
            <a:extLst>
              <a:ext uri="{FF2B5EF4-FFF2-40B4-BE49-F238E27FC236}">
                <a16:creationId xmlns:a16="http://schemas.microsoft.com/office/drawing/2014/main" id="{AAA6F6F8-D274-4DD4-B5B2-489D3B865041}"/>
              </a:ext>
            </a:extLst>
          </p:cNvPr>
          <p:cNvSpPr txBox="1"/>
          <p:nvPr/>
        </p:nvSpPr>
        <p:spPr>
          <a:xfrm>
            <a:off x="3426781" y="2824102"/>
            <a:ext cx="4793941" cy="3737500"/>
          </a:xfrm>
          <a:prstGeom prst="rect">
            <a:avLst/>
          </a:prstGeom>
          <a:noFill/>
        </p:spPr>
        <p:txBody>
          <a:bodyPr wrap="none" lIns="108000" tIns="46800" rIns="108000" bIns="46800" rtlCol="0">
            <a:noAutofit/>
          </a:bodyPr>
          <a:lstStyle/>
          <a:p>
            <a:r>
              <a:rPr lang="de-DE" sz="1600" dirty="0" err="1"/>
              <a:t>When</a:t>
            </a:r>
            <a:r>
              <a:rPr lang="de-DE" sz="1600" dirty="0"/>
              <a:t> </a:t>
            </a:r>
            <a:r>
              <a:rPr lang="de-DE" sz="1600" dirty="0" err="1"/>
              <a:t>we</a:t>
            </a:r>
            <a:r>
              <a:rPr lang="de-DE" sz="1600" dirty="0"/>
              <a:t> </a:t>
            </a:r>
            <a:r>
              <a:rPr lang="de-DE" sz="1600" dirty="0" err="1"/>
              <a:t>ask</a:t>
            </a:r>
            <a:r>
              <a:rPr lang="de-DE" sz="1600" dirty="0"/>
              <a:t> </a:t>
            </a:r>
            <a:r>
              <a:rPr lang="de-DE" sz="1600" dirty="0" err="1"/>
              <a:t>correctly</a:t>
            </a:r>
            <a:r>
              <a:rPr lang="de-DE" sz="1600" dirty="0"/>
              <a:t> </a:t>
            </a:r>
            <a:r>
              <a:rPr lang="de-DE" sz="1600" dirty="0" err="1"/>
              <a:t>we</a:t>
            </a:r>
            <a:r>
              <a:rPr lang="de-DE" sz="1600" dirty="0"/>
              <a:t> </a:t>
            </a:r>
            <a:r>
              <a:rPr lang="de-DE" sz="1600" dirty="0" err="1"/>
              <a:t>can</a:t>
            </a:r>
            <a:endParaRPr lang="de-DE" sz="1600" dirty="0"/>
          </a:p>
          <a:p>
            <a:endParaRPr lang="de-DE" sz="1400" dirty="0"/>
          </a:p>
          <a:p>
            <a:pPr marL="171450" indent="-171450">
              <a:lnSpc>
                <a:spcPct val="150000"/>
              </a:lnSpc>
              <a:buFont typeface="Wingdings" panose="05000000000000000000" pitchFamily="2" charset="2"/>
              <a:buChar char="à"/>
            </a:pPr>
            <a:r>
              <a:rPr lang="de-DE" sz="1400" dirty="0" err="1">
                <a:sym typeface="Wingdings" panose="05000000000000000000" pitchFamily="2" charset="2"/>
              </a:rPr>
              <a:t>Gain</a:t>
            </a:r>
            <a:r>
              <a:rPr lang="de-DE" sz="1400" dirty="0">
                <a:sym typeface="Wingdings" panose="05000000000000000000" pitchFamily="2" charset="2"/>
              </a:rPr>
              <a:t> an </a:t>
            </a:r>
            <a:r>
              <a:rPr lang="de-DE" sz="1400" dirty="0" err="1">
                <a:sym typeface="Wingdings" panose="05000000000000000000" pitchFamily="2" charset="2"/>
              </a:rPr>
              <a:t>understanding</a:t>
            </a:r>
            <a:r>
              <a:rPr lang="de-DE" sz="1400" dirty="0">
                <a:sym typeface="Wingdings" panose="05000000000000000000" pitchFamily="2" charset="2"/>
              </a:rPr>
              <a:t> </a:t>
            </a:r>
            <a:r>
              <a:rPr lang="de-DE" sz="1400" dirty="0" err="1">
                <a:sym typeface="Wingdings" panose="05000000000000000000" pitchFamily="2" charset="2"/>
              </a:rPr>
              <a:t>for</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clients</a:t>
            </a:r>
            <a:r>
              <a:rPr lang="de-DE" sz="1400" dirty="0">
                <a:sym typeface="Wingdings" panose="05000000000000000000" pitchFamily="2" charset="2"/>
              </a:rPr>
              <a:t> </a:t>
            </a:r>
            <a:r>
              <a:rPr lang="de-DE" sz="1400" dirty="0" err="1">
                <a:sym typeface="Wingdings" panose="05000000000000000000" pitchFamily="2" charset="2"/>
              </a:rPr>
              <a:t>needs</a:t>
            </a:r>
            <a:endParaRPr lang="de-DE" sz="1400" dirty="0">
              <a:sym typeface="Wingdings" panose="05000000000000000000" pitchFamily="2" charset="2"/>
            </a:endParaRPr>
          </a:p>
          <a:p>
            <a:pPr marL="171450" indent="-171450">
              <a:lnSpc>
                <a:spcPct val="150000"/>
              </a:lnSpc>
              <a:buFont typeface="Wingdings" panose="05000000000000000000" pitchFamily="2" charset="2"/>
              <a:buChar char="à"/>
            </a:pPr>
            <a:r>
              <a:rPr lang="de-DE" sz="1400" dirty="0">
                <a:sym typeface="Wingdings" panose="05000000000000000000" pitchFamily="2" charset="2"/>
              </a:rPr>
              <a:t>Check </a:t>
            </a:r>
            <a:r>
              <a:rPr lang="de-DE" sz="1400" dirty="0" err="1">
                <a:sym typeface="Wingdings" panose="05000000000000000000" pitchFamily="2" charset="2"/>
              </a:rPr>
              <a:t>information</a:t>
            </a:r>
            <a:r>
              <a:rPr lang="de-DE" sz="1400" dirty="0">
                <a:sym typeface="Wingdings" panose="05000000000000000000" pitchFamily="2" charset="2"/>
              </a:rPr>
              <a:t> </a:t>
            </a:r>
          </a:p>
          <a:p>
            <a:pPr marL="171450" indent="-171450">
              <a:lnSpc>
                <a:spcPct val="150000"/>
              </a:lnSpc>
              <a:buFont typeface="Wingdings" panose="05000000000000000000" pitchFamily="2" charset="2"/>
              <a:buChar char="à"/>
            </a:pPr>
            <a:r>
              <a:rPr lang="de-DE" sz="1400" dirty="0" err="1">
                <a:sym typeface="Wingdings" panose="05000000000000000000" pitchFamily="2" charset="2"/>
              </a:rPr>
              <a:t>Avoid</a:t>
            </a:r>
            <a:r>
              <a:rPr lang="de-DE" sz="1400" dirty="0">
                <a:sym typeface="Wingdings" panose="05000000000000000000" pitchFamily="2" charset="2"/>
              </a:rPr>
              <a:t> redundant </a:t>
            </a:r>
            <a:r>
              <a:rPr lang="de-DE" sz="1400" dirty="0" err="1">
                <a:sym typeface="Wingdings" panose="05000000000000000000" pitchFamily="2" charset="2"/>
              </a:rPr>
              <a:t>information</a:t>
            </a:r>
            <a:endParaRPr lang="de-DE" sz="1400" dirty="0">
              <a:sym typeface="Wingdings" panose="05000000000000000000" pitchFamily="2" charset="2"/>
            </a:endParaRPr>
          </a:p>
          <a:p>
            <a:pPr marL="171450" indent="-171450">
              <a:lnSpc>
                <a:spcPct val="150000"/>
              </a:lnSpc>
              <a:buFont typeface="Wingdings" panose="05000000000000000000" pitchFamily="2" charset="2"/>
              <a:buChar char="à"/>
            </a:pPr>
            <a:r>
              <a:rPr lang="de-DE" sz="1400" dirty="0" err="1">
                <a:sym typeface="Wingdings" panose="05000000000000000000" pitchFamily="2" charset="2"/>
              </a:rPr>
              <a:t>Verify</a:t>
            </a:r>
            <a:r>
              <a:rPr lang="de-DE" sz="1400" dirty="0">
                <a:sym typeface="Wingdings" panose="05000000000000000000" pitchFamily="2" charset="2"/>
              </a:rPr>
              <a:t> </a:t>
            </a:r>
            <a:r>
              <a:rPr lang="de-DE" sz="1400" dirty="0" err="1">
                <a:sym typeface="Wingdings" panose="05000000000000000000" pitchFamily="2" charset="2"/>
              </a:rPr>
              <a:t>our</a:t>
            </a:r>
            <a:r>
              <a:rPr lang="de-DE" sz="1400" dirty="0">
                <a:sym typeface="Wingdings" panose="05000000000000000000" pitchFamily="2" charset="2"/>
              </a:rPr>
              <a:t> </a:t>
            </a:r>
            <a:r>
              <a:rPr lang="de-DE" sz="1400" dirty="0" err="1">
                <a:sym typeface="Wingdings" panose="05000000000000000000" pitchFamily="2" charset="2"/>
              </a:rPr>
              <a:t>assumptions</a:t>
            </a:r>
            <a:endParaRPr lang="de-DE" sz="1400" dirty="0">
              <a:sym typeface="Wingdings" panose="05000000000000000000" pitchFamily="2" charset="2"/>
            </a:endParaRPr>
          </a:p>
          <a:p>
            <a:pPr marL="171450" indent="-171450">
              <a:lnSpc>
                <a:spcPct val="150000"/>
              </a:lnSpc>
              <a:buFont typeface="Wingdings" panose="05000000000000000000" pitchFamily="2" charset="2"/>
              <a:buChar char="à"/>
            </a:pPr>
            <a:r>
              <a:rPr lang="de-DE" sz="1400" dirty="0">
                <a:sym typeface="Wingdings" panose="05000000000000000000" pitchFamily="2" charset="2"/>
              </a:rPr>
              <a:t>Create a </a:t>
            </a:r>
            <a:r>
              <a:rPr lang="de-DE" sz="1400" dirty="0" err="1">
                <a:sym typeface="Wingdings" panose="05000000000000000000" pitchFamily="2" charset="2"/>
              </a:rPr>
              <a:t>detailed</a:t>
            </a:r>
            <a:r>
              <a:rPr lang="de-DE" sz="1400" dirty="0">
                <a:sym typeface="Wingdings" panose="05000000000000000000" pitchFamily="2" charset="2"/>
              </a:rPr>
              <a:t> </a:t>
            </a:r>
            <a:r>
              <a:rPr lang="de-DE" sz="1400" dirty="0" err="1">
                <a:sym typeface="Wingdings" panose="05000000000000000000" pitchFamily="2" charset="2"/>
              </a:rPr>
              <a:t>picture</a:t>
            </a:r>
            <a:r>
              <a:rPr lang="de-DE" sz="1400" dirty="0">
                <a:sym typeface="Wingdings" panose="05000000000000000000" pitchFamily="2" charset="2"/>
              </a:rPr>
              <a:t> </a:t>
            </a:r>
            <a:r>
              <a:rPr lang="de-DE" sz="1400" dirty="0" err="1">
                <a:sym typeface="Wingdings" panose="05000000000000000000" pitchFamily="2" charset="2"/>
              </a:rPr>
              <a:t>of</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business</a:t>
            </a:r>
            <a:endParaRPr lang="en-US" sz="1400" dirty="0"/>
          </a:p>
          <a:p>
            <a:endParaRPr lang="en-US" sz="1400" dirty="0"/>
          </a:p>
        </p:txBody>
      </p:sp>
      <p:pic>
        <p:nvPicPr>
          <p:cNvPr id="7" name="Graphic 6" descr="Questions outline">
            <a:extLst>
              <a:ext uri="{FF2B5EF4-FFF2-40B4-BE49-F238E27FC236}">
                <a16:creationId xmlns:a16="http://schemas.microsoft.com/office/drawing/2014/main" id="{839588B4-B3C6-40F2-A7C1-C8F3625F0A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1670" y="1696137"/>
            <a:ext cx="914400" cy="914400"/>
          </a:xfrm>
          <a:prstGeom prst="rect">
            <a:avLst/>
          </a:prstGeom>
        </p:spPr>
      </p:pic>
    </p:spTree>
    <p:extLst>
      <p:ext uri="{BB962C8B-B14F-4D97-AF65-F5344CB8AC3E}">
        <p14:creationId xmlns:p14="http://schemas.microsoft.com/office/powerpoint/2010/main" val="34011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43</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err="1"/>
              <a:t>Types</a:t>
            </a:r>
            <a:r>
              <a:rPr lang="de-DE" sz="4000" dirty="0"/>
              <a:t> </a:t>
            </a:r>
            <a:r>
              <a:rPr lang="de-DE" sz="4000" dirty="0" err="1"/>
              <a:t>of</a:t>
            </a:r>
            <a:r>
              <a:rPr lang="de-DE" sz="4000" dirty="0"/>
              <a:t> </a:t>
            </a:r>
            <a:r>
              <a:rPr lang="de-DE" sz="4000" dirty="0" err="1"/>
              <a:t>questions</a:t>
            </a:r>
            <a:endParaRPr lang="en-US" sz="4000" dirty="0"/>
          </a:p>
        </p:txBody>
      </p:sp>
      <p:sp>
        <p:nvSpPr>
          <p:cNvPr id="5" name="TextBox 4">
            <a:extLst>
              <a:ext uri="{FF2B5EF4-FFF2-40B4-BE49-F238E27FC236}">
                <a16:creationId xmlns:a16="http://schemas.microsoft.com/office/drawing/2014/main" id="{0D52BA83-D078-4897-9EBD-43D50DA43EE6}"/>
              </a:ext>
            </a:extLst>
          </p:cNvPr>
          <p:cNvSpPr txBox="1"/>
          <p:nvPr/>
        </p:nvSpPr>
        <p:spPr>
          <a:xfrm>
            <a:off x="1020932" y="1544715"/>
            <a:ext cx="1802168" cy="399495"/>
          </a:xfrm>
          <a:prstGeom prst="rect">
            <a:avLst/>
          </a:prstGeom>
          <a:noFill/>
        </p:spPr>
        <p:txBody>
          <a:bodyPr wrap="none" lIns="108000" tIns="46800" rIns="108000" bIns="46800" rtlCol="0">
            <a:noAutofit/>
          </a:bodyPr>
          <a:lstStyle/>
          <a:p>
            <a:r>
              <a:rPr lang="de-DE" i="1" dirty="0"/>
              <a:t>Open</a:t>
            </a:r>
            <a:r>
              <a:rPr lang="de-DE" dirty="0"/>
              <a:t> </a:t>
            </a:r>
            <a:r>
              <a:rPr lang="de-DE" dirty="0" err="1"/>
              <a:t>questions</a:t>
            </a:r>
            <a:r>
              <a:rPr lang="de-DE" dirty="0"/>
              <a:t>:</a:t>
            </a:r>
            <a:endParaRPr lang="en-US" dirty="0"/>
          </a:p>
        </p:txBody>
      </p:sp>
      <p:sp>
        <p:nvSpPr>
          <p:cNvPr id="6" name="TextBox 5">
            <a:extLst>
              <a:ext uri="{FF2B5EF4-FFF2-40B4-BE49-F238E27FC236}">
                <a16:creationId xmlns:a16="http://schemas.microsoft.com/office/drawing/2014/main" id="{6DD5A864-DC20-424D-BBF8-7E816083493F}"/>
              </a:ext>
            </a:extLst>
          </p:cNvPr>
          <p:cNvSpPr txBox="1"/>
          <p:nvPr/>
        </p:nvSpPr>
        <p:spPr>
          <a:xfrm>
            <a:off x="4234647" y="1544715"/>
            <a:ext cx="4651899" cy="1269506"/>
          </a:xfrm>
          <a:prstGeom prst="rect">
            <a:avLst/>
          </a:prstGeom>
          <a:noFill/>
        </p:spPr>
        <p:txBody>
          <a:bodyPr wrap="none" lIns="108000" tIns="46800" rIns="108000" bIns="46800" rtlCol="0">
            <a:noAutofit/>
          </a:bodyPr>
          <a:lstStyle/>
          <a:p>
            <a:pPr marL="171450" indent="-171450">
              <a:lnSpc>
                <a:spcPct val="150000"/>
              </a:lnSpc>
              <a:buFont typeface="Wingdings" panose="05000000000000000000" pitchFamily="2" charset="2"/>
              <a:buChar char="Ø"/>
            </a:pPr>
            <a:r>
              <a:rPr lang="de-DE" sz="1200" dirty="0"/>
              <a:t>Open </a:t>
            </a:r>
            <a:r>
              <a:rPr lang="de-DE" sz="1200" dirty="0" err="1"/>
              <a:t>conversation</a:t>
            </a:r>
            <a:endParaRPr lang="de-DE" sz="1200" dirty="0"/>
          </a:p>
          <a:p>
            <a:pPr marL="171450" indent="-171450">
              <a:lnSpc>
                <a:spcPct val="150000"/>
              </a:lnSpc>
              <a:buFont typeface="Wingdings" panose="05000000000000000000" pitchFamily="2" charset="2"/>
              <a:buChar char="Ø"/>
            </a:pPr>
            <a:r>
              <a:rPr lang="de-DE" sz="1200" dirty="0" err="1"/>
              <a:t>Build</a:t>
            </a:r>
            <a:r>
              <a:rPr lang="de-DE" sz="1200" dirty="0"/>
              <a:t> </a:t>
            </a:r>
            <a:r>
              <a:rPr lang="de-DE" sz="1200" dirty="0" err="1"/>
              <a:t>picture</a:t>
            </a:r>
            <a:r>
              <a:rPr lang="de-DE" sz="1200" dirty="0"/>
              <a:t> </a:t>
            </a:r>
            <a:r>
              <a:rPr lang="de-DE" sz="1200" dirty="0" err="1"/>
              <a:t>of</a:t>
            </a:r>
            <a:r>
              <a:rPr lang="de-DE" sz="1200" dirty="0"/>
              <a:t> </a:t>
            </a:r>
            <a:r>
              <a:rPr lang="de-DE" sz="1200" dirty="0" err="1"/>
              <a:t>business</a:t>
            </a:r>
            <a:r>
              <a:rPr lang="de-DE" sz="1200" dirty="0"/>
              <a:t> and </a:t>
            </a:r>
            <a:r>
              <a:rPr lang="de-DE" sz="1200" dirty="0" err="1"/>
              <a:t>customer</a:t>
            </a:r>
            <a:endParaRPr lang="de-DE" sz="1200" dirty="0"/>
          </a:p>
          <a:p>
            <a:pPr marL="171450" indent="-171450">
              <a:lnSpc>
                <a:spcPct val="150000"/>
              </a:lnSpc>
              <a:buFont typeface="Wingdings" panose="05000000000000000000" pitchFamily="2" charset="2"/>
              <a:buChar char="Ø"/>
            </a:pPr>
            <a:r>
              <a:rPr lang="de-DE" sz="1200" dirty="0" err="1"/>
              <a:t>Don‘t</a:t>
            </a:r>
            <a:r>
              <a:rPr lang="de-DE" sz="1200" dirty="0"/>
              <a:t> </a:t>
            </a:r>
            <a:r>
              <a:rPr lang="de-DE" sz="1200" dirty="0" err="1"/>
              <a:t>target</a:t>
            </a:r>
            <a:r>
              <a:rPr lang="de-DE" sz="1200" dirty="0"/>
              <a:t> a </a:t>
            </a:r>
            <a:r>
              <a:rPr lang="de-DE" sz="1200" dirty="0" err="1"/>
              <a:t>specific</a:t>
            </a:r>
            <a:r>
              <a:rPr lang="de-DE" sz="1200" dirty="0"/>
              <a:t> </a:t>
            </a:r>
            <a:r>
              <a:rPr lang="de-DE" sz="1200" dirty="0" err="1"/>
              <a:t>answer</a:t>
            </a:r>
            <a:endParaRPr lang="de-DE" sz="1200" dirty="0"/>
          </a:p>
          <a:p>
            <a:pPr marL="171450" indent="-171450">
              <a:lnSpc>
                <a:spcPct val="150000"/>
              </a:lnSpc>
              <a:buFont typeface="Wingdings" panose="05000000000000000000" pitchFamily="2" charset="2"/>
              <a:buChar char="Ø"/>
            </a:pPr>
            <a:r>
              <a:rPr lang="de-DE" sz="1200" dirty="0" err="1"/>
              <a:t>Verify</a:t>
            </a:r>
            <a:r>
              <a:rPr lang="de-DE" sz="1200" dirty="0"/>
              <a:t> </a:t>
            </a:r>
            <a:r>
              <a:rPr lang="de-DE" sz="1200" dirty="0" err="1"/>
              <a:t>specific</a:t>
            </a:r>
            <a:r>
              <a:rPr lang="de-DE" sz="1200" dirty="0"/>
              <a:t> </a:t>
            </a:r>
            <a:r>
              <a:rPr lang="de-DE" sz="1200" dirty="0" err="1"/>
              <a:t>areas</a:t>
            </a:r>
            <a:r>
              <a:rPr lang="de-DE" sz="1200" dirty="0"/>
              <a:t> </a:t>
            </a:r>
            <a:r>
              <a:rPr lang="de-DE" sz="1200" dirty="0" err="1"/>
              <a:t>of</a:t>
            </a:r>
            <a:r>
              <a:rPr lang="de-DE" sz="1200" dirty="0"/>
              <a:t> </a:t>
            </a:r>
            <a:r>
              <a:rPr lang="de-DE" sz="1200" dirty="0" err="1"/>
              <a:t>business</a:t>
            </a:r>
            <a:endParaRPr lang="en-US" sz="1200" dirty="0"/>
          </a:p>
        </p:txBody>
      </p:sp>
      <p:sp>
        <p:nvSpPr>
          <p:cNvPr id="7" name="TextBox 6">
            <a:extLst>
              <a:ext uri="{FF2B5EF4-FFF2-40B4-BE49-F238E27FC236}">
                <a16:creationId xmlns:a16="http://schemas.microsoft.com/office/drawing/2014/main" id="{ADF91739-1C5C-45FA-AFD9-101B0DF500F8}"/>
              </a:ext>
            </a:extLst>
          </p:cNvPr>
          <p:cNvSpPr txBox="1"/>
          <p:nvPr/>
        </p:nvSpPr>
        <p:spPr>
          <a:xfrm>
            <a:off x="2355996" y="3586579"/>
            <a:ext cx="6205491" cy="1520301"/>
          </a:xfrm>
          <a:prstGeom prst="rect">
            <a:avLst/>
          </a:prstGeom>
          <a:noFill/>
        </p:spPr>
        <p:txBody>
          <a:bodyPr wrap="none" lIns="108000" tIns="46800" rIns="108000" bIns="46800" rtlCol="0">
            <a:noAutofit/>
          </a:bodyPr>
          <a:lstStyle/>
          <a:p>
            <a:pPr marL="171450" indent="-171450">
              <a:lnSpc>
                <a:spcPct val="150000"/>
              </a:lnSpc>
              <a:buFont typeface="Wingdings" panose="05000000000000000000" pitchFamily="2" charset="2"/>
              <a:buChar char="Ø"/>
            </a:pPr>
            <a:r>
              <a:rPr lang="de-DE" sz="1200" dirty="0"/>
              <a:t>Tell </a:t>
            </a:r>
            <a:r>
              <a:rPr lang="de-DE" sz="1200" dirty="0" err="1"/>
              <a:t>me</a:t>
            </a:r>
            <a:r>
              <a:rPr lang="de-DE" sz="1200" dirty="0"/>
              <a:t> </a:t>
            </a:r>
            <a:r>
              <a:rPr lang="de-DE" sz="1200" dirty="0" err="1"/>
              <a:t>about</a:t>
            </a:r>
            <a:r>
              <a:rPr lang="de-DE" sz="1200" dirty="0"/>
              <a:t> </a:t>
            </a:r>
            <a:r>
              <a:rPr lang="de-DE" sz="1200" dirty="0" err="1"/>
              <a:t>your</a:t>
            </a:r>
            <a:r>
              <a:rPr lang="de-DE" sz="1200" dirty="0"/>
              <a:t> </a:t>
            </a:r>
            <a:r>
              <a:rPr lang="de-DE" sz="1200" dirty="0" err="1"/>
              <a:t>business</a:t>
            </a:r>
            <a:r>
              <a:rPr lang="de-DE" sz="1200" dirty="0"/>
              <a:t> ?</a:t>
            </a:r>
          </a:p>
          <a:p>
            <a:pPr marL="171450" indent="-171450">
              <a:lnSpc>
                <a:spcPct val="150000"/>
              </a:lnSpc>
              <a:buFont typeface="Wingdings" panose="05000000000000000000" pitchFamily="2" charset="2"/>
              <a:buChar char="Ø"/>
            </a:pPr>
            <a:r>
              <a:rPr lang="de-DE" sz="1200" dirty="0" err="1"/>
              <a:t>How</a:t>
            </a:r>
            <a:r>
              <a:rPr lang="de-DE" sz="1200" dirty="0"/>
              <a:t> </a:t>
            </a:r>
            <a:r>
              <a:rPr lang="de-DE" sz="1200" dirty="0" err="1"/>
              <a:t>did</a:t>
            </a:r>
            <a:r>
              <a:rPr lang="de-DE" sz="1200" dirty="0"/>
              <a:t> </a:t>
            </a:r>
            <a:r>
              <a:rPr lang="de-DE" sz="1200" dirty="0" err="1"/>
              <a:t>you</a:t>
            </a:r>
            <a:r>
              <a:rPr lang="de-DE" sz="1200" dirty="0"/>
              <a:t> </a:t>
            </a:r>
            <a:r>
              <a:rPr lang="de-DE" sz="1200" dirty="0" err="1"/>
              <a:t>start</a:t>
            </a:r>
            <a:r>
              <a:rPr lang="de-DE" sz="1200" dirty="0"/>
              <a:t> </a:t>
            </a:r>
            <a:r>
              <a:rPr lang="de-DE" sz="1200" dirty="0" err="1"/>
              <a:t>it</a:t>
            </a:r>
            <a:r>
              <a:rPr lang="de-DE" sz="1200" dirty="0"/>
              <a:t> ?</a:t>
            </a:r>
          </a:p>
          <a:p>
            <a:pPr marL="171450" indent="-171450">
              <a:lnSpc>
                <a:spcPct val="150000"/>
              </a:lnSpc>
              <a:buFont typeface="Wingdings" panose="05000000000000000000" pitchFamily="2" charset="2"/>
              <a:buChar char="Ø"/>
            </a:pPr>
            <a:r>
              <a:rPr lang="de-DE" sz="1200" dirty="0" err="1"/>
              <a:t>How</a:t>
            </a:r>
            <a:r>
              <a:rPr lang="de-DE" sz="1200" dirty="0"/>
              <a:t> do </a:t>
            </a:r>
            <a:r>
              <a:rPr lang="de-DE" sz="1200" dirty="0" err="1"/>
              <a:t>you</a:t>
            </a:r>
            <a:r>
              <a:rPr lang="de-DE" sz="1200" dirty="0"/>
              <a:t> </a:t>
            </a:r>
            <a:r>
              <a:rPr lang="de-DE" sz="1200" dirty="0" err="1"/>
              <a:t>organize</a:t>
            </a:r>
            <a:r>
              <a:rPr lang="de-DE" sz="1200" dirty="0"/>
              <a:t> </a:t>
            </a:r>
            <a:r>
              <a:rPr lang="de-DE" sz="1200" dirty="0" err="1"/>
              <a:t>activities</a:t>
            </a:r>
            <a:r>
              <a:rPr lang="de-DE" sz="1200" dirty="0"/>
              <a:t> in </a:t>
            </a:r>
            <a:r>
              <a:rPr lang="de-DE" sz="1200" dirty="0" err="1"/>
              <a:t>your</a:t>
            </a:r>
            <a:r>
              <a:rPr lang="de-DE" sz="1200" dirty="0"/>
              <a:t> </a:t>
            </a:r>
            <a:r>
              <a:rPr lang="de-DE" sz="1200" dirty="0" err="1"/>
              <a:t>shop</a:t>
            </a:r>
            <a:r>
              <a:rPr lang="de-DE" sz="1200" dirty="0"/>
              <a:t> ?</a:t>
            </a:r>
          </a:p>
          <a:p>
            <a:pPr marL="171450" indent="-171450">
              <a:lnSpc>
                <a:spcPct val="150000"/>
              </a:lnSpc>
              <a:buFont typeface="Wingdings" panose="05000000000000000000" pitchFamily="2" charset="2"/>
              <a:buChar char="Ø"/>
            </a:pPr>
            <a:r>
              <a:rPr lang="de-DE" sz="1200" dirty="0"/>
              <a:t>What do </a:t>
            </a:r>
            <a:r>
              <a:rPr lang="de-DE" sz="1200" dirty="0" err="1"/>
              <a:t>you</a:t>
            </a:r>
            <a:r>
              <a:rPr lang="de-DE" sz="1200" dirty="0"/>
              <a:t> plan in </a:t>
            </a:r>
            <a:r>
              <a:rPr lang="de-DE" sz="1200" dirty="0" err="1"/>
              <a:t>the</a:t>
            </a:r>
            <a:r>
              <a:rPr lang="de-DE" sz="1200" dirty="0"/>
              <a:t> </a:t>
            </a:r>
            <a:r>
              <a:rPr lang="de-DE" sz="1200" dirty="0" err="1"/>
              <a:t>future</a:t>
            </a:r>
            <a:r>
              <a:rPr lang="de-DE" sz="1200" dirty="0"/>
              <a:t> ?</a:t>
            </a:r>
          </a:p>
          <a:p>
            <a:pPr marL="171450" indent="-171450">
              <a:lnSpc>
                <a:spcPct val="150000"/>
              </a:lnSpc>
              <a:buFont typeface="Wingdings" panose="05000000000000000000" pitchFamily="2" charset="2"/>
              <a:buChar char="Ø"/>
            </a:pPr>
            <a:r>
              <a:rPr lang="de-DE" sz="1200" dirty="0"/>
              <a:t>What </a:t>
            </a:r>
            <a:r>
              <a:rPr lang="de-DE" sz="1200" dirty="0" err="1"/>
              <a:t>is</a:t>
            </a:r>
            <a:r>
              <a:rPr lang="de-DE" sz="1200" dirty="0"/>
              <a:t> </a:t>
            </a:r>
            <a:r>
              <a:rPr lang="de-DE" sz="1200" dirty="0" err="1"/>
              <a:t>your</a:t>
            </a:r>
            <a:r>
              <a:rPr lang="de-DE" sz="1200" dirty="0"/>
              <a:t> </a:t>
            </a:r>
            <a:r>
              <a:rPr lang="de-DE" sz="1200" dirty="0" err="1"/>
              <a:t>advantage</a:t>
            </a:r>
            <a:r>
              <a:rPr lang="de-DE" sz="1200" dirty="0"/>
              <a:t> in </a:t>
            </a:r>
            <a:r>
              <a:rPr lang="de-DE" sz="1200" dirty="0" err="1"/>
              <a:t>the</a:t>
            </a:r>
            <a:r>
              <a:rPr lang="de-DE" sz="1200" dirty="0"/>
              <a:t> </a:t>
            </a:r>
            <a:r>
              <a:rPr lang="de-DE" sz="1200" dirty="0" err="1"/>
              <a:t>market</a:t>
            </a:r>
            <a:r>
              <a:rPr lang="de-DE" sz="1200" dirty="0"/>
              <a:t> ?</a:t>
            </a:r>
            <a:endParaRPr lang="en-US" sz="1200" dirty="0"/>
          </a:p>
        </p:txBody>
      </p:sp>
      <p:sp>
        <p:nvSpPr>
          <p:cNvPr id="8" name="TextBox 7">
            <a:extLst>
              <a:ext uri="{FF2B5EF4-FFF2-40B4-BE49-F238E27FC236}">
                <a16:creationId xmlns:a16="http://schemas.microsoft.com/office/drawing/2014/main" id="{A74DD327-C7B5-4D70-B8C1-CC754D2D4A15}"/>
              </a:ext>
            </a:extLst>
          </p:cNvPr>
          <p:cNvSpPr txBox="1"/>
          <p:nvPr/>
        </p:nvSpPr>
        <p:spPr>
          <a:xfrm>
            <a:off x="1100831" y="3586579"/>
            <a:ext cx="914400" cy="914400"/>
          </a:xfrm>
          <a:prstGeom prst="rect">
            <a:avLst/>
          </a:prstGeom>
          <a:noFill/>
        </p:spPr>
        <p:txBody>
          <a:bodyPr wrap="none" lIns="108000" tIns="46800" rIns="108000" bIns="46800" rtlCol="0">
            <a:noAutofit/>
          </a:bodyPr>
          <a:lstStyle/>
          <a:p>
            <a:r>
              <a:rPr lang="de-DE" sz="1200" dirty="0" err="1"/>
              <a:t>Examples</a:t>
            </a:r>
            <a:r>
              <a:rPr lang="de-DE" sz="1200" dirty="0"/>
              <a:t>:</a:t>
            </a:r>
            <a:endParaRPr lang="en-US" sz="1200" dirty="0"/>
          </a:p>
        </p:txBody>
      </p:sp>
      <p:sp>
        <p:nvSpPr>
          <p:cNvPr id="9" name="TextBox 8">
            <a:extLst>
              <a:ext uri="{FF2B5EF4-FFF2-40B4-BE49-F238E27FC236}">
                <a16:creationId xmlns:a16="http://schemas.microsoft.com/office/drawing/2014/main" id="{E26AC276-7F42-4ADB-B0C0-BDC488AEB8D9}"/>
              </a:ext>
            </a:extLst>
          </p:cNvPr>
          <p:cNvSpPr txBox="1"/>
          <p:nvPr/>
        </p:nvSpPr>
        <p:spPr>
          <a:xfrm>
            <a:off x="284084" y="5477522"/>
            <a:ext cx="7755646" cy="665826"/>
          </a:xfrm>
          <a:prstGeom prst="rect">
            <a:avLst/>
          </a:prstGeom>
          <a:noFill/>
        </p:spPr>
        <p:txBody>
          <a:bodyPr wrap="none" lIns="108000" tIns="46800" rIns="108000" bIns="46800" rtlCol="0">
            <a:noAutofit/>
          </a:bodyPr>
          <a:lstStyle/>
          <a:p>
            <a:r>
              <a:rPr lang="de-DE" sz="1400" dirty="0" err="1">
                <a:sym typeface="Wingdings" panose="05000000000000000000" pitchFamily="2" charset="2"/>
              </a:rPr>
              <a:t>Invites</a:t>
            </a:r>
            <a:r>
              <a:rPr lang="de-DE" sz="1400" dirty="0">
                <a:sym typeface="Wingdings" panose="05000000000000000000" pitchFamily="2" charset="2"/>
              </a:rPr>
              <a:t> </a:t>
            </a:r>
            <a:r>
              <a:rPr lang="de-DE" sz="1400" dirty="0" err="1">
                <a:sym typeface="Wingdings" panose="05000000000000000000" pitchFamily="2" charset="2"/>
              </a:rPr>
              <a:t>the</a:t>
            </a:r>
            <a:r>
              <a:rPr lang="de-DE" sz="1400" dirty="0">
                <a:sym typeface="Wingdings" panose="05000000000000000000" pitchFamily="2" charset="2"/>
              </a:rPr>
              <a:t> </a:t>
            </a:r>
            <a:r>
              <a:rPr lang="de-DE" sz="1400" dirty="0" err="1">
                <a:sym typeface="Wingdings" panose="05000000000000000000" pitchFamily="2" charset="2"/>
              </a:rPr>
              <a:t>person</a:t>
            </a:r>
            <a:r>
              <a:rPr lang="de-DE" sz="1400" dirty="0">
                <a:sym typeface="Wingdings" panose="05000000000000000000" pitchFamily="2" charset="2"/>
              </a:rPr>
              <a:t> </a:t>
            </a:r>
            <a:r>
              <a:rPr lang="de-DE" sz="1400" dirty="0" err="1">
                <a:sym typeface="Wingdings" panose="05000000000000000000" pitchFamily="2" charset="2"/>
              </a:rPr>
              <a:t>responding</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provide</a:t>
            </a:r>
            <a:r>
              <a:rPr lang="de-DE" sz="1400" dirty="0">
                <a:sym typeface="Wingdings" panose="05000000000000000000" pitchFamily="2" charset="2"/>
              </a:rPr>
              <a:t> </a:t>
            </a:r>
            <a:r>
              <a:rPr lang="de-DE" sz="1400" dirty="0" err="1">
                <a:sym typeface="Wingdings" panose="05000000000000000000" pitchFamily="2" charset="2"/>
              </a:rPr>
              <a:t>information</a:t>
            </a:r>
            <a:r>
              <a:rPr lang="de-DE" sz="1400" dirty="0">
                <a:sym typeface="Wingdings" panose="05000000000000000000" pitchFamily="2" charset="2"/>
              </a:rPr>
              <a:t> </a:t>
            </a:r>
            <a:r>
              <a:rPr lang="de-DE" sz="1400" dirty="0" err="1">
                <a:sym typeface="Wingdings" panose="05000000000000000000" pitchFamily="2" charset="2"/>
              </a:rPr>
              <a:t>into</a:t>
            </a:r>
            <a:r>
              <a:rPr lang="de-DE" sz="1400" dirty="0">
                <a:sym typeface="Wingdings" panose="05000000000000000000" pitchFamily="2" charset="2"/>
              </a:rPr>
              <a:t> </a:t>
            </a:r>
            <a:r>
              <a:rPr lang="de-DE" sz="1400" dirty="0" err="1">
                <a:sym typeface="Wingdings" panose="05000000000000000000" pitchFamily="2" charset="2"/>
              </a:rPr>
              <a:t>how</a:t>
            </a:r>
            <a:r>
              <a:rPr lang="de-DE" sz="1400" dirty="0">
                <a:sym typeface="Wingdings" panose="05000000000000000000" pitchFamily="2" charset="2"/>
              </a:rPr>
              <a:t> </a:t>
            </a:r>
            <a:r>
              <a:rPr lang="de-DE" sz="1400" dirty="0" err="1">
                <a:sym typeface="Wingdings" panose="05000000000000000000" pitchFamily="2" charset="2"/>
              </a:rPr>
              <a:t>they</a:t>
            </a:r>
            <a:r>
              <a:rPr lang="de-DE" sz="1400" dirty="0">
                <a:sym typeface="Wingdings" panose="05000000000000000000" pitchFamily="2" charset="2"/>
              </a:rPr>
              <a:t> </a:t>
            </a:r>
            <a:r>
              <a:rPr lang="de-DE" sz="1400" dirty="0" err="1">
                <a:sym typeface="Wingdings" panose="05000000000000000000" pitchFamily="2" charset="2"/>
              </a:rPr>
              <a:t>feel</a:t>
            </a:r>
            <a:r>
              <a:rPr lang="de-DE" sz="1400" dirty="0">
                <a:sym typeface="Wingdings" panose="05000000000000000000" pitchFamily="2" charset="2"/>
              </a:rPr>
              <a:t> and </a:t>
            </a:r>
            <a:r>
              <a:rPr lang="de-DE" sz="1400" dirty="0" err="1">
                <a:sym typeface="Wingdings" panose="05000000000000000000" pitchFamily="2" charset="2"/>
              </a:rPr>
              <a:t>what</a:t>
            </a:r>
            <a:r>
              <a:rPr lang="de-DE" sz="1400" dirty="0">
                <a:sym typeface="Wingdings" panose="05000000000000000000" pitchFamily="2" charset="2"/>
              </a:rPr>
              <a:t> </a:t>
            </a:r>
            <a:r>
              <a:rPr lang="de-DE" sz="1400" dirty="0" err="1">
                <a:sym typeface="Wingdings" panose="05000000000000000000" pitchFamily="2" charset="2"/>
              </a:rPr>
              <a:t>they</a:t>
            </a:r>
            <a:r>
              <a:rPr lang="de-DE" sz="1400" dirty="0">
                <a:sym typeface="Wingdings" panose="05000000000000000000" pitchFamily="2" charset="2"/>
              </a:rPr>
              <a:t> </a:t>
            </a:r>
            <a:r>
              <a:rPr lang="de-DE" sz="1400" dirty="0" err="1">
                <a:sym typeface="Wingdings" panose="05000000000000000000" pitchFamily="2" charset="2"/>
              </a:rPr>
              <a:t>think</a:t>
            </a:r>
            <a:r>
              <a:rPr lang="de-DE" sz="1400" dirty="0">
                <a:sym typeface="Wingdings" panose="05000000000000000000" pitchFamily="2" charset="2"/>
              </a:rPr>
              <a:t> </a:t>
            </a:r>
            <a:r>
              <a:rPr lang="de-DE" sz="1400" dirty="0" err="1">
                <a:sym typeface="Wingdings" panose="05000000000000000000" pitchFamily="2" charset="2"/>
              </a:rPr>
              <a:t>about</a:t>
            </a:r>
            <a:r>
              <a:rPr lang="de-DE" sz="1400" dirty="0">
                <a:sym typeface="Wingdings" panose="05000000000000000000" pitchFamily="2" charset="2"/>
              </a:rPr>
              <a:t> a </a:t>
            </a:r>
            <a:r>
              <a:rPr lang="de-DE" sz="1400" dirty="0" err="1">
                <a:sym typeface="Wingdings" panose="05000000000000000000" pitchFamily="2" charset="2"/>
              </a:rPr>
              <a:t>subject</a:t>
            </a:r>
            <a:endParaRPr lang="de-DE" sz="1400" dirty="0">
              <a:sym typeface="Wingdings" panose="05000000000000000000" pitchFamily="2" charset="2"/>
            </a:endParaRPr>
          </a:p>
          <a:p>
            <a:pPr marL="3371850" lvl="7" indent="-171450">
              <a:buFont typeface="Wingdings" panose="05000000000000000000" pitchFamily="2" charset="2"/>
              <a:buChar char="à"/>
            </a:pPr>
            <a:r>
              <a:rPr lang="en-US" sz="1400" dirty="0"/>
              <a:t>Far more detail !</a:t>
            </a:r>
          </a:p>
        </p:txBody>
      </p:sp>
      <p:pic>
        <p:nvPicPr>
          <p:cNvPr id="11" name="Graphic 10" descr="Questions outline">
            <a:extLst>
              <a:ext uri="{FF2B5EF4-FFF2-40B4-BE49-F238E27FC236}">
                <a16:creationId xmlns:a16="http://schemas.microsoft.com/office/drawing/2014/main" id="{86EFD6E6-2CCF-4C53-9932-FACC93237E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Tree>
    <p:extLst>
      <p:ext uri="{BB962C8B-B14F-4D97-AF65-F5344CB8AC3E}">
        <p14:creationId xmlns:p14="http://schemas.microsoft.com/office/powerpoint/2010/main" val="15339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44</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err="1"/>
              <a:t>Types</a:t>
            </a:r>
            <a:r>
              <a:rPr lang="de-DE" sz="4000" dirty="0"/>
              <a:t> </a:t>
            </a:r>
            <a:r>
              <a:rPr lang="de-DE" sz="4000" dirty="0" err="1"/>
              <a:t>of</a:t>
            </a:r>
            <a:r>
              <a:rPr lang="de-DE" sz="4000" dirty="0"/>
              <a:t> </a:t>
            </a:r>
            <a:r>
              <a:rPr lang="de-DE" sz="4000" dirty="0" err="1"/>
              <a:t>questions</a:t>
            </a:r>
            <a:endParaRPr lang="en-US" sz="4000" dirty="0"/>
          </a:p>
        </p:txBody>
      </p:sp>
      <p:sp>
        <p:nvSpPr>
          <p:cNvPr id="5" name="TextBox 4">
            <a:extLst>
              <a:ext uri="{FF2B5EF4-FFF2-40B4-BE49-F238E27FC236}">
                <a16:creationId xmlns:a16="http://schemas.microsoft.com/office/drawing/2014/main" id="{0D52BA83-D078-4897-9EBD-43D50DA43EE6}"/>
              </a:ext>
            </a:extLst>
          </p:cNvPr>
          <p:cNvSpPr txBox="1"/>
          <p:nvPr/>
        </p:nvSpPr>
        <p:spPr>
          <a:xfrm>
            <a:off x="1020932" y="1544715"/>
            <a:ext cx="1802168" cy="399495"/>
          </a:xfrm>
          <a:prstGeom prst="rect">
            <a:avLst/>
          </a:prstGeom>
          <a:noFill/>
        </p:spPr>
        <p:txBody>
          <a:bodyPr wrap="none" lIns="108000" tIns="46800" rIns="108000" bIns="46800" rtlCol="0">
            <a:noAutofit/>
          </a:bodyPr>
          <a:lstStyle/>
          <a:p>
            <a:r>
              <a:rPr lang="de-DE" i="1" dirty="0" err="1"/>
              <a:t>Closed</a:t>
            </a:r>
            <a:r>
              <a:rPr lang="de-DE" dirty="0"/>
              <a:t> </a:t>
            </a:r>
            <a:r>
              <a:rPr lang="de-DE" dirty="0" err="1"/>
              <a:t>questions</a:t>
            </a:r>
            <a:r>
              <a:rPr lang="de-DE" dirty="0"/>
              <a:t>:</a:t>
            </a:r>
            <a:endParaRPr lang="en-US" dirty="0"/>
          </a:p>
        </p:txBody>
      </p:sp>
      <p:sp>
        <p:nvSpPr>
          <p:cNvPr id="6" name="TextBox 5">
            <a:extLst>
              <a:ext uri="{FF2B5EF4-FFF2-40B4-BE49-F238E27FC236}">
                <a16:creationId xmlns:a16="http://schemas.microsoft.com/office/drawing/2014/main" id="{6DD5A864-DC20-424D-BBF8-7E816083493F}"/>
              </a:ext>
            </a:extLst>
          </p:cNvPr>
          <p:cNvSpPr txBox="1"/>
          <p:nvPr/>
        </p:nvSpPr>
        <p:spPr>
          <a:xfrm>
            <a:off x="4234647" y="1544715"/>
            <a:ext cx="4651899" cy="1269506"/>
          </a:xfrm>
          <a:prstGeom prst="rect">
            <a:avLst/>
          </a:prstGeom>
          <a:noFill/>
        </p:spPr>
        <p:txBody>
          <a:bodyPr wrap="none" lIns="108000" tIns="46800" rIns="108000" bIns="46800" rtlCol="0">
            <a:noAutofit/>
          </a:bodyPr>
          <a:lstStyle/>
          <a:p>
            <a:pPr marL="171450" indent="-171450">
              <a:lnSpc>
                <a:spcPct val="150000"/>
              </a:lnSpc>
              <a:buFont typeface="Wingdings" panose="05000000000000000000" pitchFamily="2" charset="2"/>
              <a:buChar char="Ø"/>
            </a:pPr>
            <a:r>
              <a:rPr lang="de-DE" sz="1200" dirty="0" err="1"/>
              <a:t>Have</a:t>
            </a:r>
            <a:r>
              <a:rPr lang="de-DE" sz="1200" dirty="0"/>
              <a:t> a </a:t>
            </a:r>
            <a:r>
              <a:rPr lang="de-DE" sz="1200" dirty="0" err="1"/>
              <a:t>defined</a:t>
            </a:r>
            <a:r>
              <a:rPr lang="de-DE" sz="1200" dirty="0"/>
              <a:t> </a:t>
            </a:r>
            <a:r>
              <a:rPr lang="de-DE" sz="1200" dirty="0" err="1"/>
              <a:t>answer</a:t>
            </a:r>
            <a:r>
              <a:rPr lang="de-DE" sz="1200" dirty="0"/>
              <a:t> </a:t>
            </a:r>
            <a:r>
              <a:rPr lang="de-DE" sz="1200" dirty="0" err="1"/>
              <a:t>yes</a:t>
            </a:r>
            <a:r>
              <a:rPr lang="de-DE" sz="1200" dirty="0"/>
              <a:t>/</a:t>
            </a:r>
            <a:r>
              <a:rPr lang="de-DE" sz="1200" dirty="0" err="1"/>
              <a:t>no</a:t>
            </a:r>
            <a:endParaRPr lang="de-DE" sz="1200" dirty="0"/>
          </a:p>
          <a:p>
            <a:pPr marL="171450" indent="-171450">
              <a:lnSpc>
                <a:spcPct val="150000"/>
              </a:lnSpc>
              <a:buFont typeface="Wingdings" panose="05000000000000000000" pitchFamily="2" charset="2"/>
              <a:buChar char="Ø"/>
            </a:pPr>
            <a:r>
              <a:rPr lang="de-DE" sz="1200" dirty="0"/>
              <a:t>May </a:t>
            </a:r>
            <a:r>
              <a:rPr lang="de-DE" sz="1200" dirty="0" err="1"/>
              <a:t>be</a:t>
            </a:r>
            <a:r>
              <a:rPr lang="de-DE" sz="1200" dirty="0"/>
              <a:t> a </a:t>
            </a:r>
            <a:r>
              <a:rPr lang="de-DE" sz="1200" dirty="0" err="1"/>
              <a:t>figure</a:t>
            </a:r>
            <a:endParaRPr lang="de-DE" sz="1200" dirty="0"/>
          </a:p>
          <a:p>
            <a:pPr marL="171450" indent="-171450">
              <a:lnSpc>
                <a:spcPct val="150000"/>
              </a:lnSpc>
              <a:buFont typeface="Wingdings" panose="05000000000000000000" pitchFamily="2" charset="2"/>
              <a:buChar char="Ø"/>
            </a:pPr>
            <a:r>
              <a:rPr lang="de-DE" sz="1200" dirty="0" err="1"/>
              <a:t>Is</a:t>
            </a:r>
            <a:r>
              <a:rPr lang="de-DE" sz="1200" dirty="0"/>
              <a:t> </a:t>
            </a:r>
            <a:r>
              <a:rPr lang="de-DE" sz="1200" dirty="0" err="1"/>
              <a:t>used</a:t>
            </a:r>
            <a:r>
              <a:rPr lang="de-DE" sz="1200" dirty="0"/>
              <a:t> </a:t>
            </a:r>
            <a:r>
              <a:rPr lang="de-DE" sz="1200" dirty="0" err="1"/>
              <a:t>to</a:t>
            </a:r>
            <a:r>
              <a:rPr lang="de-DE" sz="1200" dirty="0"/>
              <a:t> </a:t>
            </a:r>
            <a:r>
              <a:rPr lang="de-DE" sz="1200" dirty="0" err="1"/>
              <a:t>gather</a:t>
            </a:r>
            <a:r>
              <a:rPr lang="de-DE" sz="1200" dirty="0"/>
              <a:t> </a:t>
            </a:r>
            <a:r>
              <a:rPr lang="de-DE" sz="1200" dirty="0" err="1"/>
              <a:t>specific</a:t>
            </a:r>
            <a:r>
              <a:rPr lang="de-DE" sz="1200" dirty="0"/>
              <a:t> essential </a:t>
            </a:r>
            <a:r>
              <a:rPr lang="de-DE" sz="1200" dirty="0" err="1"/>
              <a:t>data</a:t>
            </a:r>
            <a:endParaRPr lang="de-DE" sz="1200" dirty="0"/>
          </a:p>
          <a:p>
            <a:pPr marL="171450" indent="-171450">
              <a:lnSpc>
                <a:spcPct val="150000"/>
              </a:lnSpc>
              <a:buFont typeface="Wingdings" panose="05000000000000000000" pitchFamily="2" charset="2"/>
              <a:buChar char="Ø"/>
            </a:pPr>
            <a:r>
              <a:rPr lang="de-DE" sz="1200" dirty="0" err="1"/>
              <a:t>Follows</a:t>
            </a:r>
            <a:r>
              <a:rPr lang="de-DE" sz="1200" dirty="0"/>
              <a:t> an open </a:t>
            </a:r>
            <a:r>
              <a:rPr lang="de-DE" sz="1200" dirty="0" err="1"/>
              <a:t>question</a:t>
            </a:r>
            <a:endParaRPr lang="en-US" sz="1200" dirty="0"/>
          </a:p>
        </p:txBody>
      </p:sp>
      <p:sp>
        <p:nvSpPr>
          <p:cNvPr id="7" name="TextBox 6">
            <a:extLst>
              <a:ext uri="{FF2B5EF4-FFF2-40B4-BE49-F238E27FC236}">
                <a16:creationId xmlns:a16="http://schemas.microsoft.com/office/drawing/2014/main" id="{ADF91739-1C5C-45FA-AFD9-101B0DF500F8}"/>
              </a:ext>
            </a:extLst>
          </p:cNvPr>
          <p:cNvSpPr txBox="1"/>
          <p:nvPr/>
        </p:nvSpPr>
        <p:spPr>
          <a:xfrm>
            <a:off x="2355996" y="3586579"/>
            <a:ext cx="6205491" cy="1520301"/>
          </a:xfrm>
          <a:prstGeom prst="rect">
            <a:avLst/>
          </a:prstGeom>
          <a:noFill/>
        </p:spPr>
        <p:txBody>
          <a:bodyPr wrap="none" lIns="108000" tIns="46800" rIns="108000" bIns="46800" rtlCol="0">
            <a:noAutofit/>
          </a:bodyPr>
          <a:lstStyle/>
          <a:p>
            <a:pPr marL="171450" indent="-171450">
              <a:lnSpc>
                <a:spcPct val="150000"/>
              </a:lnSpc>
              <a:buFont typeface="Wingdings" panose="05000000000000000000" pitchFamily="2" charset="2"/>
              <a:buChar char="Ø"/>
            </a:pPr>
            <a:r>
              <a:rPr lang="de-DE" sz="1200" dirty="0" err="1"/>
              <a:t>How</a:t>
            </a:r>
            <a:r>
              <a:rPr lang="de-DE" sz="1200" dirty="0"/>
              <a:t> </a:t>
            </a:r>
            <a:r>
              <a:rPr lang="de-DE" sz="1200" dirty="0" err="1"/>
              <a:t>much</a:t>
            </a:r>
            <a:r>
              <a:rPr lang="de-DE" sz="1200" dirty="0"/>
              <a:t> do </a:t>
            </a:r>
            <a:r>
              <a:rPr lang="de-DE" sz="1200" dirty="0" err="1"/>
              <a:t>you</a:t>
            </a:r>
            <a:r>
              <a:rPr lang="de-DE" sz="1200" dirty="0"/>
              <a:t> </a:t>
            </a:r>
            <a:r>
              <a:rPr lang="de-DE" sz="1200" dirty="0" err="1"/>
              <a:t>pay</a:t>
            </a:r>
            <a:r>
              <a:rPr lang="de-DE" sz="1200" dirty="0"/>
              <a:t> </a:t>
            </a:r>
            <a:r>
              <a:rPr lang="de-DE" sz="1200" dirty="0" err="1"/>
              <a:t>your</a:t>
            </a:r>
            <a:r>
              <a:rPr lang="de-DE" sz="1200" dirty="0"/>
              <a:t> </a:t>
            </a:r>
            <a:r>
              <a:rPr lang="de-DE" sz="1200" dirty="0" err="1"/>
              <a:t>workers</a:t>
            </a:r>
            <a:r>
              <a:rPr lang="de-DE" sz="1200" dirty="0"/>
              <a:t> ?</a:t>
            </a:r>
          </a:p>
          <a:p>
            <a:pPr marL="171450" indent="-171450">
              <a:lnSpc>
                <a:spcPct val="150000"/>
              </a:lnSpc>
              <a:buFont typeface="Wingdings" panose="05000000000000000000" pitchFamily="2" charset="2"/>
              <a:buChar char="Ø"/>
            </a:pPr>
            <a:r>
              <a:rPr lang="de-DE" sz="1200" dirty="0" err="1"/>
              <a:t>Is</a:t>
            </a:r>
            <a:r>
              <a:rPr lang="de-DE" sz="1200" dirty="0"/>
              <a:t> </a:t>
            </a:r>
            <a:r>
              <a:rPr lang="de-DE" sz="1200" dirty="0" err="1"/>
              <a:t>your</a:t>
            </a:r>
            <a:r>
              <a:rPr lang="de-DE" sz="1200" dirty="0"/>
              <a:t> </a:t>
            </a:r>
            <a:r>
              <a:rPr lang="de-DE" sz="1200" dirty="0" err="1"/>
              <a:t>shop</a:t>
            </a:r>
            <a:r>
              <a:rPr lang="de-DE" sz="1200" dirty="0"/>
              <a:t> </a:t>
            </a:r>
            <a:r>
              <a:rPr lang="de-DE" sz="1200" dirty="0" err="1"/>
              <a:t>rented</a:t>
            </a:r>
            <a:r>
              <a:rPr lang="de-DE" sz="1200" dirty="0"/>
              <a:t> ?</a:t>
            </a:r>
          </a:p>
          <a:p>
            <a:pPr marL="171450" indent="-171450">
              <a:lnSpc>
                <a:spcPct val="150000"/>
              </a:lnSpc>
              <a:buFont typeface="Wingdings" panose="05000000000000000000" pitchFamily="2" charset="2"/>
              <a:buChar char="Ø"/>
            </a:pPr>
            <a:r>
              <a:rPr lang="de-DE" sz="1200" dirty="0"/>
              <a:t>What </a:t>
            </a:r>
            <a:r>
              <a:rPr lang="de-DE" sz="1200" dirty="0" err="1"/>
              <a:t>are</a:t>
            </a:r>
            <a:r>
              <a:rPr lang="de-DE" sz="1200" dirty="0"/>
              <a:t> </a:t>
            </a:r>
            <a:r>
              <a:rPr lang="de-DE" sz="1200" dirty="0" err="1"/>
              <a:t>the</a:t>
            </a:r>
            <a:r>
              <a:rPr lang="de-DE" sz="1200" dirty="0"/>
              <a:t> </a:t>
            </a:r>
            <a:r>
              <a:rPr lang="de-DE" sz="1200" dirty="0" err="1"/>
              <a:t>shipping</a:t>
            </a:r>
            <a:r>
              <a:rPr lang="de-DE" sz="1200" dirty="0"/>
              <a:t> </a:t>
            </a:r>
            <a:r>
              <a:rPr lang="de-DE" sz="1200" dirty="0" err="1"/>
              <a:t>cost</a:t>
            </a:r>
            <a:r>
              <a:rPr lang="de-DE" sz="1200" dirty="0"/>
              <a:t> </a:t>
            </a:r>
            <a:r>
              <a:rPr lang="de-DE" sz="1200" dirty="0" err="1"/>
              <a:t>for</a:t>
            </a:r>
            <a:r>
              <a:rPr lang="de-DE" sz="1200" dirty="0"/>
              <a:t> </a:t>
            </a:r>
            <a:r>
              <a:rPr lang="de-DE" sz="1200" dirty="0" err="1"/>
              <a:t>one</a:t>
            </a:r>
            <a:r>
              <a:rPr lang="de-DE" sz="1200" dirty="0"/>
              <a:t> </a:t>
            </a:r>
            <a:r>
              <a:rPr lang="de-DE" sz="1200" dirty="0" err="1"/>
              <a:t>container</a:t>
            </a:r>
            <a:r>
              <a:rPr lang="de-DE" sz="1200" dirty="0"/>
              <a:t> ?</a:t>
            </a:r>
          </a:p>
          <a:p>
            <a:pPr marL="171450" indent="-171450">
              <a:lnSpc>
                <a:spcPct val="150000"/>
              </a:lnSpc>
              <a:buFont typeface="Wingdings" panose="05000000000000000000" pitchFamily="2" charset="2"/>
              <a:buChar char="Ø"/>
            </a:pPr>
            <a:r>
              <a:rPr lang="de-DE" sz="1200" dirty="0"/>
              <a:t>Who </a:t>
            </a:r>
            <a:r>
              <a:rPr lang="de-DE" sz="1200" dirty="0" err="1"/>
              <a:t>is</a:t>
            </a:r>
            <a:r>
              <a:rPr lang="de-DE" sz="1200" dirty="0"/>
              <a:t> </a:t>
            </a:r>
            <a:r>
              <a:rPr lang="de-DE" sz="1200" dirty="0" err="1"/>
              <a:t>your</a:t>
            </a:r>
            <a:r>
              <a:rPr lang="de-DE" sz="1200" dirty="0"/>
              <a:t> supplier ?</a:t>
            </a:r>
          </a:p>
          <a:p>
            <a:pPr marL="171450" indent="-171450">
              <a:lnSpc>
                <a:spcPct val="150000"/>
              </a:lnSpc>
              <a:buFont typeface="Wingdings" panose="05000000000000000000" pitchFamily="2" charset="2"/>
              <a:buChar char="Ø"/>
            </a:pPr>
            <a:r>
              <a:rPr lang="de-DE" sz="1200" dirty="0"/>
              <a:t>Do </a:t>
            </a:r>
            <a:r>
              <a:rPr lang="de-DE" sz="1200" dirty="0" err="1"/>
              <a:t>you</a:t>
            </a:r>
            <a:r>
              <a:rPr lang="de-DE" sz="1200" dirty="0"/>
              <a:t> </a:t>
            </a:r>
            <a:r>
              <a:rPr lang="de-DE" sz="1200" dirty="0" err="1"/>
              <a:t>have</a:t>
            </a:r>
            <a:r>
              <a:rPr lang="de-DE" sz="1200" dirty="0"/>
              <a:t> </a:t>
            </a:r>
            <a:r>
              <a:rPr lang="de-DE" sz="1200" dirty="0" err="1"/>
              <a:t>experience</a:t>
            </a:r>
            <a:r>
              <a:rPr lang="de-DE" sz="1200" dirty="0"/>
              <a:t> ?</a:t>
            </a:r>
            <a:endParaRPr lang="en-US" sz="1200" dirty="0"/>
          </a:p>
        </p:txBody>
      </p:sp>
      <p:sp>
        <p:nvSpPr>
          <p:cNvPr id="8" name="TextBox 7">
            <a:extLst>
              <a:ext uri="{FF2B5EF4-FFF2-40B4-BE49-F238E27FC236}">
                <a16:creationId xmlns:a16="http://schemas.microsoft.com/office/drawing/2014/main" id="{A74DD327-C7B5-4D70-B8C1-CC754D2D4A15}"/>
              </a:ext>
            </a:extLst>
          </p:cNvPr>
          <p:cNvSpPr txBox="1"/>
          <p:nvPr/>
        </p:nvSpPr>
        <p:spPr>
          <a:xfrm>
            <a:off x="1100831" y="3586579"/>
            <a:ext cx="914400" cy="914400"/>
          </a:xfrm>
          <a:prstGeom prst="rect">
            <a:avLst/>
          </a:prstGeom>
          <a:noFill/>
        </p:spPr>
        <p:txBody>
          <a:bodyPr wrap="none" lIns="108000" tIns="46800" rIns="108000" bIns="46800" rtlCol="0">
            <a:noAutofit/>
          </a:bodyPr>
          <a:lstStyle/>
          <a:p>
            <a:r>
              <a:rPr lang="de-DE" sz="1200" dirty="0" err="1"/>
              <a:t>Examples</a:t>
            </a:r>
            <a:r>
              <a:rPr lang="de-DE" sz="1200" dirty="0"/>
              <a:t>:</a:t>
            </a:r>
            <a:endParaRPr lang="en-US" sz="1200" dirty="0"/>
          </a:p>
        </p:txBody>
      </p:sp>
      <p:pic>
        <p:nvPicPr>
          <p:cNvPr id="9" name="Graphic 8" descr="Questions outline">
            <a:extLst>
              <a:ext uri="{FF2B5EF4-FFF2-40B4-BE49-F238E27FC236}">
                <a16:creationId xmlns:a16="http://schemas.microsoft.com/office/drawing/2014/main" id="{BA964B95-429C-48C6-9F51-8AC13F50BC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10" name="TextBox 9">
            <a:extLst>
              <a:ext uri="{FF2B5EF4-FFF2-40B4-BE49-F238E27FC236}">
                <a16:creationId xmlns:a16="http://schemas.microsoft.com/office/drawing/2014/main" id="{C14EDE94-89C7-46CB-B100-6864BDFBCB96}"/>
              </a:ext>
            </a:extLst>
          </p:cNvPr>
          <p:cNvSpPr txBox="1"/>
          <p:nvPr/>
        </p:nvSpPr>
        <p:spPr>
          <a:xfrm>
            <a:off x="284084" y="5477522"/>
            <a:ext cx="8700118" cy="665826"/>
          </a:xfrm>
          <a:prstGeom prst="rect">
            <a:avLst/>
          </a:prstGeom>
          <a:noFill/>
        </p:spPr>
        <p:txBody>
          <a:bodyPr wrap="none" lIns="108000" tIns="46800" rIns="108000" bIns="46800" rtlCol="0">
            <a:noAutofit/>
          </a:bodyPr>
          <a:lstStyle/>
          <a:p>
            <a:pPr algn="ctr"/>
            <a:r>
              <a:rPr lang="de-DE" sz="1400" dirty="0" err="1">
                <a:sym typeface="Wingdings" panose="05000000000000000000" pitchFamily="2" charset="2"/>
              </a:rPr>
              <a:t>If</a:t>
            </a:r>
            <a:r>
              <a:rPr lang="de-DE" sz="1400" dirty="0">
                <a:sym typeface="Wingdings" panose="05000000000000000000" pitchFamily="2" charset="2"/>
              </a:rPr>
              <a:t> </a:t>
            </a:r>
            <a:r>
              <a:rPr lang="de-DE" sz="1400" dirty="0" err="1">
                <a:sym typeface="Wingdings" panose="05000000000000000000" pitchFamily="2" charset="2"/>
              </a:rPr>
              <a:t>overused</a:t>
            </a:r>
            <a:r>
              <a:rPr lang="de-DE" sz="1400" dirty="0">
                <a:sym typeface="Wingdings" panose="05000000000000000000" pitchFamily="2" charset="2"/>
              </a:rPr>
              <a:t>, </a:t>
            </a:r>
            <a:r>
              <a:rPr lang="de-DE" sz="1400" dirty="0" err="1">
                <a:sym typeface="Wingdings" panose="05000000000000000000" pitchFamily="2" charset="2"/>
              </a:rPr>
              <a:t>closed</a:t>
            </a:r>
            <a:r>
              <a:rPr lang="de-DE" sz="1400" dirty="0">
                <a:sym typeface="Wingdings" panose="05000000000000000000" pitchFamily="2" charset="2"/>
              </a:rPr>
              <a:t> </a:t>
            </a:r>
            <a:r>
              <a:rPr lang="de-DE" sz="1400" dirty="0" err="1">
                <a:sym typeface="Wingdings" panose="05000000000000000000" pitchFamily="2" charset="2"/>
              </a:rPr>
              <a:t>questions</a:t>
            </a:r>
            <a:r>
              <a:rPr lang="de-DE" sz="1400" dirty="0">
                <a:sym typeface="Wingdings" panose="05000000000000000000" pitchFamily="2" charset="2"/>
              </a:rPr>
              <a:t> will </a:t>
            </a:r>
            <a:r>
              <a:rPr lang="de-DE" sz="1400" dirty="0" err="1">
                <a:sym typeface="Wingdings" panose="05000000000000000000" pitchFamily="2" charset="2"/>
              </a:rPr>
              <a:t>lead</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an </a:t>
            </a:r>
            <a:r>
              <a:rPr lang="de-DE" sz="1400" dirty="0" err="1">
                <a:sym typeface="Wingdings" panose="05000000000000000000" pitchFamily="2" charset="2"/>
              </a:rPr>
              <a:t>interrogation</a:t>
            </a:r>
            <a:r>
              <a:rPr lang="de-DE" sz="1400" dirty="0">
                <a:sym typeface="Wingdings" panose="05000000000000000000" pitchFamily="2" charset="2"/>
              </a:rPr>
              <a:t> </a:t>
            </a:r>
            <a:r>
              <a:rPr lang="de-DE" sz="1400" dirty="0" err="1">
                <a:sym typeface="Wingdings" panose="05000000000000000000" pitchFamily="2" charset="2"/>
              </a:rPr>
              <a:t>rather</a:t>
            </a:r>
            <a:r>
              <a:rPr lang="de-DE" sz="1400" dirty="0">
                <a:sym typeface="Wingdings" panose="05000000000000000000" pitchFamily="2" charset="2"/>
              </a:rPr>
              <a:t> </a:t>
            </a:r>
            <a:r>
              <a:rPr lang="de-DE" sz="1400" dirty="0" err="1">
                <a:sym typeface="Wingdings" panose="05000000000000000000" pitchFamily="2" charset="2"/>
              </a:rPr>
              <a:t>than</a:t>
            </a:r>
            <a:r>
              <a:rPr lang="de-DE" sz="1400" dirty="0">
                <a:sym typeface="Wingdings" panose="05000000000000000000" pitchFamily="2" charset="2"/>
              </a:rPr>
              <a:t> </a:t>
            </a:r>
            <a:r>
              <a:rPr lang="de-DE" sz="1400" dirty="0" err="1">
                <a:sym typeface="Wingdings" panose="05000000000000000000" pitchFamily="2" charset="2"/>
              </a:rPr>
              <a:t>exchange</a:t>
            </a:r>
            <a:r>
              <a:rPr lang="de-DE" sz="1400" dirty="0">
                <a:sym typeface="Wingdings" panose="05000000000000000000" pitchFamily="2" charset="2"/>
              </a:rPr>
              <a:t>. </a:t>
            </a:r>
          </a:p>
          <a:p>
            <a:pPr algn="ctr"/>
            <a:r>
              <a:rPr lang="de-DE" sz="1400" dirty="0">
                <a:sym typeface="Wingdings" panose="05000000000000000000" pitchFamily="2" charset="2"/>
              </a:rPr>
              <a:t>But </a:t>
            </a:r>
            <a:r>
              <a:rPr lang="de-DE" sz="1400" dirty="0" err="1">
                <a:sym typeface="Wingdings" panose="05000000000000000000" pitchFamily="2" charset="2"/>
              </a:rPr>
              <a:t>they</a:t>
            </a:r>
            <a:r>
              <a:rPr lang="de-DE" sz="1400" dirty="0">
                <a:sym typeface="Wingdings" panose="05000000000000000000" pitchFamily="2" charset="2"/>
              </a:rPr>
              <a:t> </a:t>
            </a:r>
            <a:r>
              <a:rPr lang="de-DE" sz="1400" dirty="0" err="1">
                <a:sym typeface="Wingdings" panose="05000000000000000000" pitchFamily="2" charset="2"/>
              </a:rPr>
              <a:t>can</a:t>
            </a:r>
            <a:r>
              <a:rPr lang="de-DE" sz="1400" dirty="0">
                <a:sym typeface="Wingdings" panose="05000000000000000000" pitchFamily="2" charset="2"/>
              </a:rPr>
              <a:t> </a:t>
            </a:r>
            <a:r>
              <a:rPr lang="de-DE" sz="1400" dirty="0" err="1">
                <a:sym typeface="Wingdings" panose="05000000000000000000" pitchFamily="2" charset="2"/>
              </a:rPr>
              <a:t>be</a:t>
            </a:r>
            <a:r>
              <a:rPr lang="de-DE" sz="1400" dirty="0">
                <a:sym typeface="Wingdings" panose="05000000000000000000" pitchFamily="2" charset="2"/>
              </a:rPr>
              <a:t> </a:t>
            </a:r>
            <a:r>
              <a:rPr lang="de-DE" sz="1400" dirty="0" err="1">
                <a:sym typeface="Wingdings" panose="05000000000000000000" pitchFamily="2" charset="2"/>
              </a:rPr>
              <a:t>very</a:t>
            </a:r>
            <a:r>
              <a:rPr lang="de-DE" sz="1400" dirty="0">
                <a:sym typeface="Wingdings" panose="05000000000000000000" pitchFamily="2" charset="2"/>
              </a:rPr>
              <a:t> </a:t>
            </a:r>
            <a:r>
              <a:rPr lang="de-DE" sz="1400" dirty="0" err="1">
                <a:sym typeface="Wingdings" panose="05000000000000000000" pitchFamily="2" charset="2"/>
              </a:rPr>
              <a:t>useful</a:t>
            </a:r>
            <a:r>
              <a:rPr lang="de-DE" sz="1400" dirty="0">
                <a:sym typeface="Wingdings" panose="05000000000000000000" pitchFamily="2" charset="2"/>
              </a:rPr>
              <a:t> </a:t>
            </a:r>
            <a:r>
              <a:rPr lang="de-DE" sz="1400" dirty="0" err="1">
                <a:sym typeface="Wingdings" panose="05000000000000000000" pitchFamily="2" charset="2"/>
              </a:rPr>
              <a:t>to</a:t>
            </a:r>
            <a:r>
              <a:rPr lang="de-DE" sz="1400" dirty="0">
                <a:sym typeface="Wingdings" panose="05000000000000000000" pitchFamily="2" charset="2"/>
              </a:rPr>
              <a:t> </a:t>
            </a:r>
            <a:r>
              <a:rPr lang="de-DE" sz="1400" dirty="0" err="1">
                <a:sym typeface="Wingdings" panose="05000000000000000000" pitchFamily="2" charset="2"/>
              </a:rPr>
              <a:t>verrify</a:t>
            </a:r>
            <a:r>
              <a:rPr lang="de-DE" sz="1400" dirty="0">
                <a:sym typeface="Wingdings" panose="05000000000000000000" pitchFamily="2" charset="2"/>
              </a:rPr>
              <a:t> </a:t>
            </a:r>
            <a:r>
              <a:rPr lang="de-DE" sz="1400" dirty="0" err="1">
                <a:sym typeface="Wingdings" panose="05000000000000000000" pitchFamily="2" charset="2"/>
              </a:rPr>
              <a:t>data</a:t>
            </a:r>
            <a:r>
              <a:rPr lang="de-DE" sz="1400" dirty="0">
                <a:sym typeface="Wingdings" panose="05000000000000000000" pitchFamily="2" charset="2"/>
              </a:rPr>
              <a:t> and </a:t>
            </a:r>
            <a:r>
              <a:rPr lang="de-DE" sz="1400" dirty="0" err="1">
                <a:sym typeface="Wingdings" panose="05000000000000000000" pitchFamily="2" charset="2"/>
              </a:rPr>
              <a:t>information</a:t>
            </a:r>
            <a:endParaRPr lang="de-DE" sz="1400" dirty="0">
              <a:sym typeface="Wingdings" panose="05000000000000000000" pitchFamily="2" charset="2"/>
            </a:endParaRPr>
          </a:p>
        </p:txBody>
      </p:sp>
    </p:spTree>
    <p:extLst>
      <p:ext uri="{BB962C8B-B14F-4D97-AF65-F5344CB8AC3E}">
        <p14:creationId xmlns:p14="http://schemas.microsoft.com/office/powerpoint/2010/main" val="165885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45</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err="1"/>
              <a:t>Types</a:t>
            </a:r>
            <a:r>
              <a:rPr lang="de-DE" sz="4000" dirty="0"/>
              <a:t> </a:t>
            </a:r>
            <a:r>
              <a:rPr lang="de-DE" sz="4000" dirty="0" err="1"/>
              <a:t>of</a:t>
            </a:r>
            <a:r>
              <a:rPr lang="de-DE" sz="4000" dirty="0"/>
              <a:t> </a:t>
            </a:r>
            <a:r>
              <a:rPr lang="de-DE" sz="4000" dirty="0" err="1"/>
              <a:t>questions</a:t>
            </a:r>
            <a:endParaRPr lang="en-US" sz="4000" dirty="0"/>
          </a:p>
        </p:txBody>
      </p:sp>
      <p:pic>
        <p:nvPicPr>
          <p:cNvPr id="9" name="Graphic 8" descr="Questions outline">
            <a:extLst>
              <a:ext uri="{FF2B5EF4-FFF2-40B4-BE49-F238E27FC236}">
                <a16:creationId xmlns:a16="http://schemas.microsoft.com/office/drawing/2014/main" id="{BA964B95-429C-48C6-9F51-8AC13F50BC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2" name="TextBox 1">
            <a:extLst>
              <a:ext uri="{FF2B5EF4-FFF2-40B4-BE49-F238E27FC236}">
                <a16:creationId xmlns:a16="http://schemas.microsoft.com/office/drawing/2014/main" id="{C80329CE-DF26-4842-BE4E-F96894FF373E}"/>
              </a:ext>
            </a:extLst>
          </p:cNvPr>
          <p:cNvSpPr txBox="1"/>
          <p:nvPr/>
        </p:nvSpPr>
        <p:spPr>
          <a:xfrm>
            <a:off x="3875102" y="1056442"/>
            <a:ext cx="1393796" cy="328475"/>
          </a:xfrm>
          <a:prstGeom prst="rect">
            <a:avLst/>
          </a:prstGeom>
          <a:noFill/>
        </p:spPr>
        <p:txBody>
          <a:bodyPr wrap="none" lIns="108000" tIns="46800" rIns="108000" bIns="46800" rtlCol="0">
            <a:noAutofit/>
          </a:bodyPr>
          <a:lstStyle/>
          <a:p>
            <a:r>
              <a:rPr lang="de-DE" sz="1400" dirty="0"/>
              <a:t>Group </a:t>
            </a:r>
            <a:r>
              <a:rPr lang="de-DE" sz="1400" dirty="0" err="1"/>
              <a:t>example</a:t>
            </a:r>
            <a:endParaRPr lang="en-US" sz="1400" dirty="0"/>
          </a:p>
        </p:txBody>
      </p:sp>
      <p:sp>
        <p:nvSpPr>
          <p:cNvPr id="11" name="TextBox 10">
            <a:extLst>
              <a:ext uri="{FF2B5EF4-FFF2-40B4-BE49-F238E27FC236}">
                <a16:creationId xmlns:a16="http://schemas.microsoft.com/office/drawing/2014/main" id="{A1976459-3A96-4850-B930-2110CCC8D891}"/>
              </a:ext>
            </a:extLst>
          </p:cNvPr>
          <p:cNvSpPr txBox="1"/>
          <p:nvPr/>
        </p:nvSpPr>
        <p:spPr>
          <a:xfrm>
            <a:off x="772357" y="1793288"/>
            <a:ext cx="7599285" cy="2784931"/>
          </a:xfrm>
          <a:prstGeom prst="rect">
            <a:avLst/>
          </a:prstGeom>
          <a:noFill/>
        </p:spPr>
        <p:txBody>
          <a:bodyPr wrap="square" lIns="108000" tIns="46800" rIns="108000" bIns="46800" rtlCol="0">
            <a:spAutoFit/>
          </a:bodyPr>
          <a:lstStyle/>
          <a:p>
            <a:pPr marL="171450" indent="-171450">
              <a:lnSpc>
                <a:spcPct val="250000"/>
              </a:lnSpc>
              <a:buFont typeface="Arial" panose="020B0604020202020204" pitchFamily="34" charset="0"/>
              <a:buChar char="•"/>
            </a:pPr>
            <a:r>
              <a:rPr lang="de-DE" sz="1200" dirty="0"/>
              <a:t>Timo will </a:t>
            </a:r>
            <a:r>
              <a:rPr lang="de-DE" sz="1200" dirty="0" err="1"/>
              <a:t>be</a:t>
            </a:r>
            <a:r>
              <a:rPr lang="de-DE" sz="1200" dirty="0"/>
              <a:t> </a:t>
            </a:r>
            <a:r>
              <a:rPr lang="de-DE" sz="1200" dirty="0" err="1"/>
              <a:t>your</a:t>
            </a:r>
            <a:r>
              <a:rPr lang="de-DE" sz="1200" dirty="0"/>
              <a:t> </a:t>
            </a:r>
            <a:r>
              <a:rPr lang="de-DE" sz="1200" dirty="0" err="1"/>
              <a:t>customer</a:t>
            </a:r>
            <a:endParaRPr lang="de-DE" sz="1200" dirty="0"/>
          </a:p>
          <a:p>
            <a:pPr marL="171450" indent="-171450">
              <a:lnSpc>
                <a:spcPct val="250000"/>
              </a:lnSpc>
              <a:buFont typeface="Arial" panose="020B0604020202020204" pitchFamily="34" charset="0"/>
              <a:buChar char="•"/>
            </a:pPr>
            <a:r>
              <a:rPr lang="de-DE" sz="1200" dirty="0" err="1"/>
              <a:t>You</a:t>
            </a:r>
            <a:r>
              <a:rPr lang="de-DE" sz="1200" dirty="0"/>
              <a:t> </a:t>
            </a:r>
            <a:r>
              <a:rPr lang="de-DE" sz="1200" dirty="0" err="1"/>
              <a:t>have</a:t>
            </a:r>
            <a:r>
              <a:rPr lang="de-DE" sz="1200" dirty="0"/>
              <a:t> </a:t>
            </a:r>
            <a:r>
              <a:rPr lang="de-DE" sz="1200" dirty="0" err="1"/>
              <a:t>no</a:t>
            </a:r>
            <a:r>
              <a:rPr lang="de-DE" sz="1200" dirty="0"/>
              <a:t> </a:t>
            </a:r>
            <a:r>
              <a:rPr lang="de-DE" sz="1200" dirty="0" err="1"/>
              <a:t>information</a:t>
            </a:r>
            <a:r>
              <a:rPr lang="de-DE" sz="1200" dirty="0"/>
              <a:t> </a:t>
            </a:r>
            <a:r>
              <a:rPr lang="de-DE" sz="1200" dirty="0" err="1"/>
              <a:t>about</a:t>
            </a:r>
            <a:r>
              <a:rPr lang="de-DE" sz="1200" dirty="0"/>
              <a:t> </a:t>
            </a:r>
            <a:r>
              <a:rPr lang="de-DE" sz="1200" dirty="0" err="1"/>
              <a:t>his</a:t>
            </a:r>
            <a:r>
              <a:rPr lang="de-DE" sz="1200" dirty="0"/>
              <a:t> </a:t>
            </a:r>
            <a:r>
              <a:rPr lang="de-DE" sz="1200" dirty="0" err="1"/>
              <a:t>business</a:t>
            </a:r>
            <a:r>
              <a:rPr lang="de-DE" sz="1200" dirty="0"/>
              <a:t> </a:t>
            </a:r>
            <a:r>
              <a:rPr lang="de-DE" sz="1200" dirty="0" err="1"/>
              <a:t>or</a:t>
            </a:r>
            <a:r>
              <a:rPr lang="de-DE" sz="1200" dirty="0"/>
              <a:t> </a:t>
            </a:r>
            <a:r>
              <a:rPr lang="de-DE" sz="1200" dirty="0" err="1"/>
              <a:t>what</a:t>
            </a:r>
            <a:r>
              <a:rPr lang="de-DE" sz="1200" dirty="0"/>
              <a:t> he </a:t>
            </a:r>
            <a:r>
              <a:rPr lang="de-DE" sz="1200" dirty="0" err="1"/>
              <a:t>is</a:t>
            </a:r>
            <a:r>
              <a:rPr lang="de-DE" sz="1200" dirty="0"/>
              <a:t> </a:t>
            </a:r>
            <a:r>
              <a:rPr lang="de-DE" sz="1200" dirty="0" err="1"/>
              <a:t>doing</a:t>
            </a:r>
            <a:r>
              <a:rPr lang="de-DE" sz="1200" dirty="0"/>
              <a:t> </a:t>
            </a:r>
            <a:r>
              <a:rPr lang="de-DE" sz="1200" dirty="0" err="1"/>
              <a:t>beforehand</a:t>
            </a:r>
            <a:endParaRPr lang="de-DE" sz="1200" dirty="0"/>
          </a:p>
          <a:p>
            <a:pPr marL="171450" indent="-171450">
              <a:lnSpc>
                <a:spcPct val="250000"/>
              </a:lnSpc>
              <a:buFont typeface="Arial" panose="020B0604020202020204" pitchFamily="34" charset="0"/>
              <a:buChar char="•"/>
            </a:pPr>
            <a:r>
              <a:rPr lang="de-DE" sz="1200" dirty="0" err="1"/>
              <a:t>One</a:t>
            </a:r>
            <a:r>
              <a:rPr lang="de-DE" sz="1200" dirty="0"/>
              <a:t> </a:t>
            </a:r>
            <a:r>
              <a:rPr lang="de-DE" sz="1200" dirty="0" err="1"/>
              <a:t>participant</a:t>
            </a:r>
            <a:r>
              <a:rPr lang="de-DE" sz="1200" dirty="0"/>
              <a:t> </a:t>
            </a:r>
            <a:r>
              <a:rPr lang="de-DE" sz="1200" dirty="0" err="1"/>
              <a:t>starts</a:t>
            </a:r>
            <a:r>
              <a:rPr lang="de-DE" sz="1200" dirty="0"/>
              <a:t> </a:t>
            </a:r>
            <a:r>
              <a:rPr lang="de-DE" sz="1200" dirty="0" err="1"/>
              <a:t>asking</a:t>
            </a:r>
            <a:r>
              <a:rPr lang="de-DE" sz="1200" dirty="0"/>
              <a:t> </a:t>
            </a:r>
            <a:r>
              <a:rPr lang="de-DE" sz="1200" i="1" dirty="0"/>
              <a:t>Open</a:t>
            </a:r>
            <a:r>
              <a:rPr lang="de-DE" sz="1200" dirty="0"/>
              <a:t> </a:t>
            </a:r>
            <a:r>
              <a:rPr lang="de-DE" sz="1200" dirty="0" err="1"/>
              <a:t>questions</a:t>
            </a:r>
            <a:endParaRPr lang="de-DE" sz="1200" dirty="0"/>
          </a:p>
          <a:p>
            <a:pPr marL="171450" indent="-171450">
              <a:lnSpc>
                <a:spcPct val="250000"/>
              </a:lnSpc>
              <a:buFont typeface="Arial" panose="020B0604020202020204" pitchFamily="34" charset="0"/>
              <a:buChar char="•"/>
            </a:pPr>
            <a:r>
              <a:rPr lang="de-DE" sz="1200" dirty="0" err="1"/>
              <a:t>When</a:t>
            </a:r>
            <a:r>
              <a:rPr lang="de-DE" sz="1200" dirty="0"/>
              <a:t> </a:t>
            </a:r>
            <a:r>
              <a:rPr lang="de-DE" sz="1200" dirty="0" err="1"/>
              <a:t>by</a:t>
            </a:r>
            <a:r>
              <a:rPr lang="de-DE" sz="1200" dirty="0"/>
              <a:t> </a:t>
            </a:r>
            <a:r>
              <a:rPr lang="de-DE" sz="1200" dirty="0" err="1"/>
              <a:t>accident</a:t>
            </a:r>
            <a:r>
              <a:rPr lang="de-DE" sz="1200" dirty="0"/>
              <a:t> </a:t>
            </a:r>
            <a:r>
              <a:rPr lang="de-DE" sz="1200" dirty="0" err="1"/>
              <a:t>there</a:t>
            </a:r>
            <a:r>
              <a:rPr lang="de-DE" sz="1200" dirty="0"/>
              <a:t> </a:t>
            </a:r>
            <a:r>
              <a:rPr lang="de-DE" sz="1200" dirty="0" err="1"/>
              <a:t>is</a:t>
            </a:r>
            <a:r>
              <a:rPr lang="de-DE" sz="1200" dirty="0"/>
              <a:t> a </a:t>
            </a:r>
            <a:r>
              <a:rPr lang="de-DE" sz="1200" dirty="0" err="1"/>
              <a:t>closed</a:t>
            </a:r>
            <a:r>
              <a:rPr lang="de-DE" sz="1200" dirty="0"/>
              <a:t> </a:t>
            </a:r>
            <a:r>
              <a:rPr lang="de-DE" sz="1200" dirty="0" err="1"/>
              <a:t>question</a:t>
            </a:r>
            <a:r>
              <a:rPr lang="de-DE" sz="1200" dirty="0"/>
              <a:t> </a:t>
            </a:r>
            <a:r>
              <a:rPr lang="de-DE" sz="1200" dirty="0" err="1"/>
              <a:t>asked</a:t>
            </a:r>
            <a:r>
              <a:rPr lang="de-DE" sz="1200" dirty="0"/>
              <a:t>, </a:t>
            </a:r>
            <a:r>
              <a:rPr lang="de-DE" sz="1200" dirty="0" err="1"/>
              <a:t>it‘s</a:t>
            </a:r>
            <a:r>
              <a:rPr lang="de-DE" sz="1200" dirty="0"/>
              <a:t> </a:t>
            </a:r>
            <a:r>
              <a:rPr lang="de-DE" sz="1200" dirty="0" err="1"/>
              <a:t>the</a:t>
            </a:r>
            <a:r>
              <a:rPr lang="de-DE" sz="1200" dirty="0"/>
              <a:t> </a:t>
            </a:r>
            <a:r>
              <a:rPr lang="de-DE" sz="1200" dirty="0" err="1"/>
              <a:t>next</a:t>
            </a:r>
            <a:r>
              <a:rPr lang="de-DE" sz="1200" dirty="0"/>
              <a:t> </a:t>
            </a:r>
            <a:r>
              <a:rPr lang="de-DE" sz="1200" dirty="0" err="1"/>
              <a:t>participants</a:t>
            </a:r>
            <a:r>
              <a:rPr lang="de-DE" sz="1200" dirty="0"/>
              <a:t> turn</a:t>
            </a:r>
          </a:p>
          <a:p>
            <a:pPr marL="171450" indent="-171450">
              <a:lnSpc>
                <a:spcPct val="250000"/>
              </a:lnSpc>
              <a:buFont typeface="Arial" panose="020B0604020202020204" pitchFamily="34" charset="0"/>
              <a:buChar char="•"/>
            </a:pPr>
            <a:r>
              <a:rPr lang="de-DE" sz="1200" dirty="0"/>
              <a:t>After 3 </a:t>
            </a:r>
            <a:r>
              <a:rPr lang="de-DE" sz="1200" dirty="0" err="1"/>
              <a:t>questions</a:t>
            </a:r>
            <a:r>
              <a:rPr lang="de-DE" sz="1200" dirty="0"/>
              <a:t> </a:t>
            </a:r>
            <a:r>
              <a:rPr lang="de-DE" sz="1200" dirty="0" err="1"/>
              <a:t>or</a:t>
            </a:r>
            <a:r>
              <a:rPr lang="de-DE" sz="1200" dirty="0"/>
              <a:t> after a </a:t>
            </a:r>
            <a:r>
              <a:rPr lang="de-DE" sz="1200" dirty="0" err="1"/>
              <a:t>closed</a:t>
            </a:r>
            <a:r>
              <a:rPr lang="de-DE" sz="1200" dirty="0"/>
              <a:t> </a:t>
            </a:r>
            <a:r>
              <a:rPr lang="de-DE" sz="1200" dirty="0" err="1"/>
              <a:t>question</a:t>
            </a:r>
            <a:r>
              <a:rPr lang="de-DE" sz="1200" dirty="0"/>
              <a:t> </a:t>
            </a:r>
            <a:r>
              <a:rPr lang="de-DE" sz="1200" dirty="0" err="1"/>
              <a:t>the</a:t>
            </a:r>
            <a:r>
              <a:rPr lang="de-DE" sz="1200" dirty="0"/>
              <a:t> </a:t>
            </a:r>
            <a:r>
              <a:rPr lang="de-DE" sz="1200" dirty="0" err="1"/>
              <a:t>current</a:t>
            </a:r>
            <a:r>
              <a:rPr lang="de-DE" sz="1200" dirty="0"/>
              <a:t> </a:t>
            </a:r>
            <a:r>
              <a:rPr lang="de-DE" sz="1200" dirty="0" err="1"/>
              <a:t>asking</a:t>
            </a:r>
            <a:r>
              <a:rPr lang="de-DE" sz="1200" dirty="0"/>
              <a:t> </a:t>
            </a:r>
            <a:r>
              <a:rPr lang="de-DE" sz="1200" dirty="0" err="1"/>
              <a:t>participant</a:t>
            </a:r>
            <a:r>
              <a:rPr lang="de-DE" sz="1200" dirty="0"/>
              <a:t> </a:t>
            </a:r>
            <a:r>
              <a:rPr lang="de-DE" sz="1200" dirty="0" err="1"/>
              <a:t>appoints</a:t>
            </a:r>
            <a:r>
              <a:rPr lang="de-DE" sz="1200" dirty="0"/>
              <a:t> </a:t>
            </a:r>
            <a:r>
              <a:rPr lang="de-DE" sz="1200" dirty="0" err="1"/>
              <a:t>the</a:t>
            </a:r>
            <a:r>
              <a:rPr lang="de-DE" sz="1200" dirty="0"/>
              <a:t> </a:t>
            </a:r>
            <a:r>
              <a:rPr lang="de-DE" sz="1200" dirty="0" err="1"/>
              <a:t>next</a:t>
            </a:r>
            <a:r>
              <a:rPr lang="de-DE" sz="1200" dirty="0"/>
              <a:t> </a:t>
            </a:r>
            <a:r>
              <a:rPr lang="de-DE" sz="1200" dirty="0" err="1"/>
              <a:t>participant</a:t>
            </a:r>
            <a:r>
              <a:rPr lang="de-DE" sz="1200" dirty="0"/>
              <a:t> form </a:t>
            </a:r>
            <a:r>
              <a:rPr lang="de-DE" sz="1200" dirty="0" err="1"/>
              <a:t>the</a:t>
            </a:r>
            <a:r>
              <a:rPr lang="de-DE" sz="1200" dirty="0"/>
              <a:t> </a:t>
            </a:r>
            <a:r>
              <a:rPr lang="de-DE" sz="1200" dirty="0" err="1"/>
              <a:t>group</a:t>
            </a:r>
            <a:r>
              <a:rPr lang="de-DE" sz="1200" dirty="0"/>
              <a:t> </a:t>
            </a:r>
            <a:r>
              <a:rPr lang="de-DE" sz="1200" dirty="0" err="1"/>
              <a:t>to</a:t>
            </a:r>
            <a:r>
              <a:rPr lang="de-DE" sz="1200" dirty="0"/>
              <a:t> </a:t>
            </a:r>
            <a:r>
              <a:rPr lang="de-DE" sz="1200" dirty="0" err="1"/>
              <a:t>ask</a:t>
            </a:r>
            <a:endParaRPr lang="en-US" sz="1200" dirty="0"/>
          </a:p>
        </p:txBody>
      </p:sp>
    </p:spTree>
    <p:extLst>
      <p:ext uri="{BB962C8B-B14F-4D97-AF65-F5344CB8AC3E}">
        <p14:creationId xmlns:p14="http://schemas.microsoft.com/office/powerpoint/2010/main" val="1482637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46</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err="1"/>
              <a:t>Types</a:t>
            </a:r>
            <a:r>
              <a:rPr lang="de-DE" sz="4000" dirty="0"/>
              <a:t> </a:t>
            </a:r>
            <a:r>
              <a:rPr lang="de-DE" sz="4000" dirty="0" err="1"/>
              <a:t>of</a:t>
            </a:r>
            <a:r>
              <a:rPr lang="de-DE" sz="4000" dirty="0"/>
              <a:t> </a:t>
            </a:r>
            <a:r>
              <a:rPr lang="de-DE" sz="4000" dirty="0" err="1"/>
              <a:t>questions</a:t>
            </a:r>
            <a:endParaRPr lang="en-US" sz="4000" dirty="0"/>
          </a:p>
        </p:txBody>
      </p:sp>
      <p:pic>
        <p:nvPicPr>
          <p:cNvPr id="9" name="Graphic 8" descr="Questions outline">
            <a:extLst>
              <a:ext uri="{FF2B5EF4-FFF2-40B4-BE49-F238E27FC236}">
                <a16:creationId xmlns:a16="http://schemas.microsoft.com/office/drawing/2014/main" id="{BA964B95-429C-48C6-9F51-8AC13F50BC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2" name="TextBox 1">
            <a:extLst>
              <a:ext uri="{FF2B5EF4-FFF2-40B4-BE49-F238E27FC236}">
                <a16:creationId xmlns:a16="http://schemas.microsoft.com/office/drawing/2014/main" id="{C80329CE-DF26-4842-BE4E-F96894FF373E}"/>
              </a:ext>
            </a:extLst>
          </p:cNvPr>
          <p:cNvSpPr txBox="1"/>
          <p:nvPr/>
        </p:nvSpPr>
        <p:spPr>
          <a:xfrm>
            <a:off x="3875102" y="1056442"/>
            <a:ext cx="1393796" cy="328475"/>
          </a:xfrm>
          <a:prstGeom prst="rect">
            <a:avLst/>
          </a:prstGeom>
          <a:noFill/>
        </p:spPr>
        <p:txBody>
          <a:bodyPr wrap="none" lIns="108000" tIns="46800" rIns="108000" bIns="46800" rtlCol="0">
            <a:noAutofit/>
          </a:bodyPr>
          <a:lstStyle/>
          <a:p>
            <a:r>
              <a:rPr lang="de-DE" sz="1400" dirty="0"/>
              <a:t>Group </a:t>
            </a:r>
            <a:r>
              <a:rPr lang="de-DE" sz="1400" dirty="0" err="1"/>
              <a:t>example</a:t>
            </a:r>
            <a:endParaRPr lang="en-US" sz="1400" dirty="0"/>
          </a:p>
        </p:txBody>
      </p:sp>
      <p:sp>
        <p:nvSpPr>
          <p:cNvPr id="5" name="TextBox 4">
            <a:extLst>
              <a:ext uri="{FF2B5EF4-FFF2-40B4-BE49-F238E27FC236}">
                <a16:creationId xmlns:a16="http://schemas.microsoft.com/office/drawing/2014/main" id="{59F7CA38-F46E-495C-A6EC-8D66F8C7B912}"/>
              </a:ext>
            </a:extLst>
          </p:cNvPr>
          <p:cNvSpPr txBox="1"/>
          <p:nvPr/>
        </p:nvSpPr>
        <p:spPr>
          <a:xfrm>
            <a:off x="2840855" y="4887158"/>
            <a:ext cx="3426780" cy="830061"/>
          </a:xfrm>
          <a:prstGeom prst="rect">
            <a:avLst/>
          </a:prstGeom>
          <a:noFill/>
        </p:spPr>
        <p:txBody>
          <a:bodyPr wrap="none" lIns="108000" tIns="46800" rIns="108000" bIns="46800" rtlCol="0">
            <a:noAutofit/>
          </a:bodyPr>
          <a:lstStyle/>
          <a:p>
            <a:r>
              <a:rPr lang="de-DE" sz="3600" dirty="0">
                <a:sym typeface="Wingdings" panose="05000000000000000000" pitchFamily="2" charset="2"/>
              </a:rPr>
              <a:t> </a:t>
            </a:r>
            <a:r>
              <a:rPr lang="de-DE" sz="3600" dirty="0"/>
              <a:t>Solution</a:t>
            </a:r>
            <a:endParaRPr lang="en-US" sz="3600" dirty="0"/>
          </a:p>
        </p:txBody>
      </p:sp>
    </p:spTree>
    <p:extLst>
      <p:ext uri="{BB962C8B-B14F-4D97-AF65-F5344CB8AC3E}">
        <p14:creationId xmlns:p14="http://schemas.microsoft.com/office/powerpoint/2010/main" val="1269588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47</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err="1"/>
              <a:t>Types</a:t>
            </a:r>
            <a:r>
              <a:rPr lang="de-DE" sz="4000" dirty="0"/>
              <a:t> </a:t>
            </a:r>
            <a:r>
              <a:rPr lang="de-DE" sz="4000" dirty="0" err="1"/>
              <a:t>of</a:t>
            </a:r>
            <a:r>
              <a:rPr lang="de-DE" sz="4000" dirty="0"/>
              <a:t> </a:t>
            </a:r>
            <a:r>
              <a:rPr lang="de-DE" sz="4000" dirty="0" err="1"/>
              <a:t>questions</a:t>
            </a:r>
            <a:endParaRPr lang="en-US" sz="4000" dirty="0"/>
          </a:p>
        </p:txBody>
      </p:sp>
      <p:sp>
        <p:nvSpPr>
          <p:cNvPr id="2" name="TextBox 1">
            <a:extLst>
              <a:ext uri="{FF2B5EF4-FFF2-40B4-BE49-F238E27FC236}">
                <a16:creationId xmlns:a16="http://schemas.microsoft.com/office/drawing/2014/main" id="{C80329CE-DF26-4842-BE4E-F96894FF373E}"/>
              </a:ext>
            </a:extLst>
          </p:cNvPr>
          <p:cNvSpPr txBox="1"/>
          <p:nvPr/>
        </p:nvSpPr>
        <p:spPr>
          <a:xfrm>
            <a:off x="3626486" y="1056440"/>
            <a:ext cx="1393796" cy="328475"/>
          </a:xfrm>
          <a:prstGeom prst="rect">
            <a:avLst/>
          </a:prstGeom>
          <a:noFill/>
        </p:spPr>
        <p:txBody>
          <a:bodyPr wrap="none" lIns="108000" tIns="46800" rIns="108000" bIns="46800" rtlCol="0">
            <a:noAutofit/>
          </a:bodyPr>
          <a:lstStyle/>
          <a:p>
            <a:r>
              <a:rPr lang="de-DE" sz="1400" dirty="0"/>
              <a:t>Group </a:t>
            </a:r>
            <a:r>
              <a:rPr lang="de-DE" sz="1400" dirty="0" err="1"/>
              <a:t>practise</a:t>
            </a:r>
            <a:endParaRPr lang="en-US" sz="1400" dirty="0"/>
          </a:p>
        </p:txBody>
      </p:sp>
      <p:sp>
        <p:nvSpPr>
          <p:cNvPr id="11" name="TextBox 10">
            <a:extLst>
              <a:ext uri="{FF2B5EF4-FFF2-40B4-BE49-F238E27FC236}">
                <a16:creationId xmlns:a16="http://schemas.microsoft.com/office/drawing/2014/main" id="{A1976459-3A96-4850-B930-2110CCC8D891}"/>
              </a:ext>
            </a:extLst>
          </p:cNvPr>
          <p:cNvSpPr txBox="1"/>
          <p:nvPr/>
        </p:nvSpPr>
        <p:spPr>
          <a:xfrm>
            <a:off x="772357" y="1793288"/>
            <a:ext cx="7599285" cy="3246595"/>
          </a:xfrm>
          <a:prstGeom prst="rect">
            <a:avLst/>
          </a:prstGeom>
          <a:noFill/>
        </p:spPr>
        <p:txBody>
          <a:bodyPr wrap="square" lIns="108000" tIns="46800" rIns="108000" bIns="46800" rtlCol="0">
            <a:spAutoFit/>
          </a:bodyPr>
          <a:lstStyle/>
          <a:p>
            <a:pPr marL="171450" indent="-171450">
              <a:lnSpc>
                <a:spcPct val="250000"/>
              </a:lnSpc>
              <a:buFont typeface="Arial" panose="020B0604020202020204" pitchFamily="34" charset="0"/>
              <a:buChar char="•"/>
            </a:pPr>
            <a:r>
              <a:rPr lang="de-DE" sz="1200" dirty="0"/>
              <a:t>3-4 People will </a:t>
            </a:r>
            <a:r>
              <a:rPr lang="de-DE" sz="1200" dirty="0" err="1"/>
              <a:t>be</a:t>
            </a:r>
            <a:r>
              <a:rPr lang="de-DE" sz="1200" dirty="0"/>
              <a:t> in a </a:t>
            </a:r>
            <a:r>
              <a:rPr lang="de-DE" sz="1200" dirty="0" err="1"/>
              <a:t>breakout</a:t>
            </a:r>
            <a:r>
              <a:rPr lang="de-DE" sz="1200" dirty="0"/>
              <a:t> </a:t>
            </a:r>
            <a:r>
              <a:rPr lang="de-DE" sz="1200" dirty="0" err="1"/>
              <a:t>room</a:t>
            </a:r>
            <a:endParaRPr lang="de-DE" sz="1200" dirty="0"/>
          </a:p>
          <a:p>
            <a:pPr marL="171450" indent="-171450">
              <a:lnSpc>
                <a:spcPct val="250000"/>
              </a:lnSpc>
              <a:buFont typeface="Arial" panose="020B0604020202020204" pitchFamily="34" charset="0"/>
              <a:buChar char="•"/>
            </a:pPr>
            <a:r>
              <a:rPr lang="de-DE" sz="1200" dirty="0"/>
              <a:t>1 will </a:t>
            </a:r>
            <a:r>
              <a:rPr lang="de-DE" sz="1200" dirty="0" err="1"/>
              <a:t>act</a:t>
            </a:r>
            <a:r>
              <a:rPr lang="de-DE" sz="1200" dirty="0"/>
              <a:t> </a:t>
            </a:r>
            <a:r>
              <a:rPr lang="de-DE" sz="1200" dirty="0" err="1"/>
              <a:t>as</a:t>
            </a:r>
            <a:r>
              <a:rPr lang="de-DE" sz="1200" dirty="0"/>
              <a:t> </a:t>
            </a:r>
            <a:r>
              <a:rPr lang="de-DE" sz="1200" dirty="0" err="1"/>
              <a:t>relationship</a:t>
            </a:r>
            <a:r>
              <a:rPr lang="de-DE" sz="1200" dirty="0"/>
              <a:t> </a:t>
            </a:r>
            <a:r>
              <a:rPr lang="de-DE" sz="1200" dirty="0" err="1"/>
              <a:t>manager</a:t>
            </a:r>
            <a:r>
              <a:rPr lang="de-DE" sz="1200" dirty="0"/>
              <a:t>, 1 </a:t>
            </a:r>
            <a:r>
              <a:rPr lang="de-DE" sz="1200" dirty="0" err="1"/>
              <a:t>as</a:t>
            </a:r>
            <a:r>
              <a:rPr lang="de-DE" sz="1200" dirty="0"/>
              <a:t> a </a:t>
            </a:r>
            <a:r>
              <a:rPr lang="de-DE" sz="1200" dirty="0" err="1"/>
              <a:t>client</a:t>
            </a:r>
            <a:r>
              <a:rPr lang="de-DE" sz="1200" dirty="0"/>
              <a:t>/</a:t>
            </a:r>
            <a:r>
              <a:rPr lang="de-DE" sz="1200" dirty="0" err="1"/>
              <a:t>customer</a:t>
            </a:r>
            <a:r>
              <a:rPr lang="de-DE" sz="1200" dirty="0"/>
              <a:t> and 1-2 </a:t>
            </a:r>
            <a:r>
              <a:rPr lang="de-DE" sz="1200" dirty="0" err="1"/>
              <a:t>observers</a:t>
            </a:r>
            <a:endParaRPr lang="de-DE" sz="1200" dirty="0"/>
          </a:p>
          <a:p>
            <a:pPr marL="171450" indent="-171450">
              <a:lnSpc>
                <a:spcPct val="250000"/>
              </a:lnSpc>
              <a:buFont typeface="Arial" panose="020B0604020202020204" pitchFamily="34" charset="0"/>
              <a:buChar char="•"/>
            </a:pPr>
            <a:r>
              <a:rPr lang="de-DE" sz="1200" dirty="0"/>
              <a:t>Client open </a:t>
            </a:r>
            <a:r>
              <a:rPr lang="de-DE" sz="1200" dirty="0" err="1"/>
              <a:t>the</a:t>
            </a:r>
            <a:r>
              <a:rPr lang="de-DE" sz="1200" dirty="0"/>
              <a:t> </a:t>
            </a:r>
            <a:r>
              <a:rPr lang="de-DE" sz="1200" dirty="0" err="1"/>
              <a:t>tab</a:t>
            </a:r>
            <a:r>
              <a:rPr lang="de-DE" sz="1200" dirty="0"/>
              <a:t> </a:t>
            </a:r>
          </a:p>
          <a:p>
            <a:pPr marL="171450" indent="-171450">
              <a:lnSpc>
                <a:spcPct val="250000"/>
              </a:lnSpc>
              <a:buFont typeface="Arial" panose="020B0604020202020204" pitchFamily="34" charset="0"/>
              <a:buChar char="•"/>
            </a:pPr>
            <a:r>
              <a:rPr lang="de-DE" sz="1200" dirty="0" err="1"/>
              <a:t>Relationship</a:t>
            </a:r>
            <a:r>
              <a:rPr lang="de-DE" sz="1200" dirty="0"/>
              <a:t> </a:t>
            </a:r>
            <a:r>
              <a:rPr lang="de-DE" sz="1200" dirty="0" err="1"/>
              <a:t>manager</a:t>
            </a:r>
            <a:r>
              <a:rPr lang="de-DE" sz="1200" dirty="0"/>
              <a:t> open </a:t>
            </a:r>
            <a:r>
              <a:rPr lang="de-DE" sz="1200" dirty="0" err="1"/>
              <a:t>the</a:t>
            </a:r>
            <a:r>
              <a:rPr lang="de-DE" sz="1200" dirty="0"/>
              <a:t> </a:t>
            </a:r>
            <a:r>
              <a:rPr lang="de-DE" sz="1200" dirty="0" err="1"/>
              <a:t>tab</a:t>
            </a:r>
            <a:r>
              <a:rPr lang="de-DE" sz="1200" dirty="0"/>
              <a:t> </a:t>
            </a:r>
          </a:p>
          <a:p>
            <a:pPr marL="171450" indent="-171450">
              <a:lnSpc>
                <a:spcPct val="250000"/>
              </a:lnSpc>
              <a:buFont typeface="Arial" panose="020B0604020202020204" pitchFamily="34" charset="0"/>
              <a:buChar char="•"/>
            </a:pPr>
            <a:r>
              <a:rPr lang="de-DE" sz="1200" dirty="0"/>
              <a:t>Oberservers open </a:t>
            </a:r>
            <a:r>
              <a:rPr lang="de-DE" sz="1200" dirty="0" err="1"/>
              <a:t>the</a:t>
            </a:r>
            <a:r>
              <a:rPr lang="de-DE" sz="1200" dirty="0"/>
              <a:t> </a:t>
            </a:r>
            <a:r>
              <a:rPr lang="de-DE" sz="1200" dirty="0" err="1"/>
              <a:t>tab</a:t>
            </a:r>
            <a:r>
              <a:rPr lang="de-DE" sz="1200" dirty="0"/>
              <a:t> </a:t>
            </a:r>
          </a:p>
          <a:p>
            <a:pPr marL="171450" indent="-171450">
              <a:lnSpc>
                <a:spcPct val="250000"/>
              </a:lnSpc>
              <a:buFont typeface="Arial" panose="020B0604020202020204" pitchFamily="34" charset="0"/>
              <a:buChar char="•"/>
            </a:pPr>
            <a:r>
              <a:rPr lang="de-DE" sz="1200" dirty="0" err="1"/>
              <a:t>Please</a:t>
            </a:r>
            <a:r>
              <a:rPr lang="de-DE" sz="1200" dirty="0"/>
              <a:t> </a:t>
            </a:r>
            <a:r>
              <a:rPr lang="de-DE" sz="1200" dirty="0" err="1"/>
              <a:t>stay</a:t>
            </a:r>
            <a:r>
              <a:rPr lang="de-DE" sz="1200" dirty="0"/>
              <a:t> in </a:t>
            </a:r>
            <a:r>
              <a:rPr lang="de-DE" sz="1200" dirty="0" err="1"/>
              <a:t>your</a:t>
            </a:r>
            <a:r>
              <a:rPr lang="de-DE" sz="1200" dirty="0"/>
              <a:t> </a:t>
            </a:r>
            <a:r>
              <a:rPr lang="de-DE" sz="1200" dirty="0" err="1"/>
              <a:t>tab</a:t>
            </a:r>
            <a:r>
              <a:rPr lang="de-DE" sz="1200" dirty="0"/>
              <a:t> and </a:t>
            </a:r>
            <a:r>
              <a:rPr lang="de-DE" sz="1200" dirty="0" err="1"/>
              <a:t>read</a:t>
            </a:r>
            <a:r>
              <a:rPr lang="de-DE" sz="1200" dirty="0"/>
              <a:t> </a:t>
            </a:r>
            <a:r>
              <a:rPr lang="de-DE" sz="1200" dirty="0" err="1"/>
              <a:t>instructions</a:t>
            </a:r>
            <a:r>
              <a:rPr lang="de-DE" sz="1200" dirty="0"/>
              <a:t> </a:t>
            </a:r>
          </a:p>
          <a:p>
            <a:pPr marL="171450" indent="-171450">
              <a:lnSpc>
                <a:spcPct val="250000"/>
              </a:lnSpc>
              <a:buFont typeface="Arial" panose="020B0604020202020204" pitchFamily="34" charset="0"/>
              <a:buChar char="•"/>
            </a:pPr>
            <a:r>
              <a:rPr lang="de-DE" sz="1200" dirty="0" err="1"/>
              <a:t>Estimate</a:t>
            </a:r>
            <a:r>
              <a:rPr lang="de-DE" sz="1200" dirty="0"/>
              <a:t> time – 5 </a:t>
            </a:r>
            <a:r>
              <a:rPr lang="de-DE" sz="1200" dirty="0" err="1"/>
              <a:t>minutes</a:t>
            </a:r>
            <a:r>
              <a:rPr lang="de-DE" sz="1200" dirty="0"/>
              <a:t> </a:t>
            </a:r>
            <a:r>
              <a:rPr lang="de-DE" sz="1200" dirty="0" err="1"/>
              <a:t>for</a:t>
            </a:r>
            <a:r>
              <a:rPr lang="de-DE" sz="1200" dirty="0"/>
              <a:t> </a:t>
            </a:r>
            <a:r>
              <a:rPr lang="de-DE" sz="1200" dirty="0" err="1"/>
              <a:t>preparation</a:t>
            </a:r>
            <a:r>
              <a:rPr lang="de-DE" sz="1200" dirty="0"/>
              <a:t> – 10 </a:t>
            </a:r>
            <a:r>
              <a:rPr lang="de-DE" sz="1200" dirty="0" err="1"/>
              <a:t>minutes</a:t>
            </a:r>
            <a:r>
              <a:rPr lang="de-DE" sz="1200" dirty="0"/>
              <a:t> interview – 10 </a:t>
            </a:r>
            <a:r>
              <a:rPr lang="de-DE" sz="1200" dirty="0" err="1"/>
              <a:t>minutes</a:t>
            </a:r>
            <a:r>
              <a:rPr lang="de-DE" sz="1200" dirty="0"/>
              <a:t> </a:t>
            </a:r>
            <a:r>
              <a:rPr lang="de-DE" sz="1200" dirty="0" err="1"/>
              <a:t>feedback</a:t>
            </a:r>
            <a:r>
              <a:rPr lang="de-DE" sz="1200" dirty="0"/>
              <a:t> </a:t>
            </a:r>
            <a:r>
              <a:rPr lang="de-DE" sz="1200" dirty="0" err="1"/>
              <a:t>from</a:t>
            </a:r>
            <a:r>
              <a:rPr lang="de-DE" sz="1200" dirty="0"/>
              <a:t> </a:t>
            </a:r>
            <a:r>
              <a:rPr lang="de-DE" sz="1200" dirty="0" err="1"/>
              <a:t>spectators</a:t>
            </a:r>
            <a:endParaRPr lang="en-US" sz="1200" dirty="0"/>
          </a:p>
        </p:txBody>
      </p:sp>
      <p:pic>
        <p:nvPicPr>
          <p:cNvPr id="5" name="Picture 4">
            <a:extLst>
              <a:ext uri="{FF2B5EF4-FFF2-40B4-BE49-F238E27FC236}">
                <a16:creationId xmlns:a16="http://schemas.microsoft.com/office/drawing/2014/main" id="{29059BA8-BFD1-4115-B6B9-2681B7788879}"/>
              </a:ext>
            </a:extLst>
          </p:cNvPr>
          <p:cNvPicPr>
            <a:picLocks noChangeAspect="1"/>
          </p:cNvPicPr>
          <p:nvPr/>
        </p:nvPicPr>
        <p:blipFill>
          <a:blip r:embed="rId2"/>
          <a:stretch>
            <a:fillRect/>
          </a:stretch>
        </p:blipFill>
        <p:spPr>
          <a:xfrm>
            <a:off x="5020282" y="927677"/>
            <a:ext cx="914479" cy="914479"/>
          </a:xfrm>
          <a:prstGeom prst="rect">
            <a:avLst/>
          </a:prstGeom>
        </p:spPr>
      </p:pic>
      <p:pic>
        <p:nvPicPr>
          <p:cNvPr id="9" name="Picture 8">
            <a:extLst>
              <a:ext uri="{FF2B5EF4-FFF2-40B4-BE49-F238E27FC236}">
                <a16:creationId xmlns:a16="http://schemas.microsoft.com/office/drawing/2014/main" id="{763CEFAA-1642-445E-A906-D98DE7DD280C}"/>
              </a:ext>
            </a:extLst>
          </p:cNvPr>
          <p:cNvPicPr>
            <a:picLocks noChangeAspect="1"/>
          </p:cNvPicPr>
          <p:nvPr/>
        </p:nvPicPr>
        <p:blipFill>
          <a:blip r:embed="rId3"/>
          <a:stretch>
            <a:fillRect/>
          </a:stretch>
        </p:blipFill>
        <p:spPr>
          <a:xfrm>
            <a:off x="2456617" y="2823803"/>
            <a:ext cx="857250" cy="361950"/>
          </a:xfrm>
          <a:prstGeom prst="rect">
            <a:avLst/>
          </a:prstGeom>
        </p:spPr>
      </p:pic>
      <p:pic>
        <p:nvPicPr>
          <p:cNvPr id="12" name="Picture 11">
            <a:extLst>
              <a:ext uri="{FF2B5EF4-FFF2-40B4-BE49-F238E27FC236}">
                <a16:creationId xmlns:a16="http://schemas.microsoft.com/office/drawing/2014/main" id="{E0236DB0-0650-4DDC-91E5-AC33045374D4}"/>
              </a:ext>
            </a:extLst>
          </p:cNvPr>
          <p:cNvPicPr>
            <a:picLocks noChangeAspect="1"/>
          </p:cNvPicPr>
          <p:nvPr/>
        </p:nvPicPr>
        <p:blipFill>
          <a:blip r:embed="rId4"/>
          <a:stretch>
            <a:fillRect/>
          </a:stretch>
        </p:blipFill>
        <p:spPr>
          <a:xfrm>
            <a:off x="3581400" y="3238500"/>
            <a:ext cx="1981200" cy="381000"/>
          </a:xfrm>
          <a:prstGeom prst="rect">
            <a:avLst/>
          </a:prstGeom>
        </p:spPr>
      </p:pic>
      <p:pic>
        <p:nvPicPr>
          <p:cNvPr id="14" name="Picture 13">
            <a:extLst>
              <a:ext uri="{FF2B5EF4-FFF2-40B4-BE49-F238E27FC236}">
                <a16:creationId xmlns:a16="http://schemas.microsoft.com/office/drawing/2014/main" id="{44B6A436-FC16-4321-A565-30E6FBAB6780}"/>
              </a:ext>
            </a:extLst>
          </p:cNvPr>
          <p:cNvPicPr>
            <a:picLocks noChangeAspect="1"/>
          </p:cNvPicPr>
          <p:nvPr/>
        </p:nvPicPr>
        <p:blipFill>
          <a:blip r:embed="rId5"/>
          <a:stretch>
            <a:fillRect/>
          </a:stretch>
        </p:blipFill>
        <p:spPr>
          <a:xfrm>
            <a:off x="2885242" y="3793099"/>
            <a:ext cx="1028700" cy="381000"/>
          </a:xfrm>
          <a:prstGeom prst="rect">
            <a:avLst/>
          </a:prstGeom>
        </p:spPr>
      </p:pic>
    </p:spTree>
    <p:extLst>
      <p:ext uri="{BB962C8B-B14F-4D97-AF65-F5344CB8AC3E}">
        <p14:creationId xmlns:p14="http://schemas.microsoft.com/office/powerpoint/2010/main" val="3550341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48</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graphicFrame>
        <p:nvGraphicFramePr>
          <p:cNvPr id="5" name="Table 4">
            <a:extLst>
              <a:ext uri="{FF2B5EF4-FFF2-40B4-BE49-F238E27FC236}">
                <a16:creationId xmlns:a16="http://schemas.microsoft.com/office/drawing/2014/main" id="{1A62EA03-53D4-44B4-9842-E17FFFE8BFEB}"/>
              </a:ext>
            </a:extLst>
          </p:cNvPr>
          <p:cNvGraphicFramePr>
            <a:graphicFrameLocks noGrp="1"/>
          </p:cNvGraphicFramePr>
          <p:nvPr/>
        </p:nvGraphicFramePr>
        <p:xfrm>
          <a:off x="3502479" y="2508890"/>
          <a:ext cx="4656099" cy="3403634"/>
        </p:xfrm>
        <a:graphic>
          <a:graphicData uri="http://schemas.openxmlformats.org/drawingml/2006/table">
            <a:tbl>
              <a:tblPr/>
              <a:tblGrid>
                <a:gridCol w="4656099">
                  <a:extLst>
                    <a:ext uri="{9D8B030D-6E8A-4147-A177-3AD203B41FA5}">
                      <a16:colId xmlns:a16="http://schemas.microsoft.com/office/drawing/2014/main" val="1855585008"/>
                    </a:ext>
                  </a:extLst>
                </a:gridCol>
              </a:tblGrid>
              <a:tr h="523636">
                <a:tc>
                  <a:txBody>
                    <a:bodyPr/>
                    <a:lstStyle/>
                    <a:p>
                      <a:pPr algn="l" fontAlgn="ctr"/>
                      <a:r>
                        <a:rPr lang="en-US" sz="1100" b="0" i="0" u="none" strike="noStrike" dirty="0">
                          <a:solidFill>
                            <a:srgbClr val="000000"/>
                          </a:solidFill>
                          <a:effectLst/>
                          <a:latin typeface="Calibri" panose="020F0502020204030204" pitchFamily="34" charset="0"/>
                        </a:rPr>
                        <a:t>The business’ strategy for success and any management challenges.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67337984"/>
                  </a:ext>
                </a:extLst>
              </a:tr>
              <a:tr h="261818">
                <a:tc>
                  <a:txBody>
                    <a:bodyPr/>
                    <a:lstStyle/>
                    <a:p>
                      <a:pPr algn="l" fontAlgn="ctr"/>
                      <a:r>
                        <a:rPr lang="en-US" sz="1100" b="0" i="0" u="none" strike="noStrike">
                          <a:solidFill>
                            <a:srgbClr val="000000"/>
                          </a:solidFill>
                          <a:effectLst/>
                          <a:latin typeface="Calibri" panose="020F0502020204030204" pitchFamily="34" charset="0"/>
                        </a:rPr>
                        <a:t>Market share in %  of the company?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96236306"/>
                  </a:ext>
                </a:extLst>
              </a:tr>
              <a:tr h="261818">
                <a:tc>
                  <a:txBody>
                    <a:bodyPr/>
                    <a:lstStyle/>
                    <a:p>
                      <a:pPr algn="l" fontAlgn="ctr"/>
                      <a:r>
                        <a:rPr lang="en-US" sz="1100" b="0" i="0" u="none" strike="noStrike">
                          <a:solidFill>
                            <a:srgbClr val="000000"/>
                          </a:solidFill>
                          <a:effectLst/>
                          <a:latin typeface="Calibri" panose="020F0502020204030204" pitchFamily="34" charset="0"/>
                        </a:rPr>
                        <a:t>Most important competitors?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97378991"/>
                  </a:ext>
                </a:extLst>
              </a:tr>
              <a:tr h="523636">
                <a:tc>
                  <a:txBody>
                    <a:bodyPr/>
                    <a:lstStyle/>
                    <a:p>
                      <a:pPr algn="l" fontAlgn="ctr"/>
                      <a:r>
                        <a:rPr lang="en-US" sz="1100" b="0" i="0" u="none" strike="noStrike">
                          <a:solidFill>
                            <a:srgbClr val="000000"/>
                          </a:solidFill>
                          <a:effectLst/>
                          <a:latin typeface="Calibri" panose="020F0502020204030204" pitchFamily="34" charset="0"/>
                        </a:rPr>
                        <a:t>Highlights of the business/client’s successes and opportunities realized.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83228813"/>
                  </a:ext>
                </a:extLst>
              </a:tr>
              <a:tr h="261818">
                <a:tc>
                  <a:txBody>
                    <a:bodyPr/>
                    <a:lstStyle/>
                    <a:p>
                      <a:pPr algn="l" fontAlgn="ctr"/>
                      <a:r>
                        <a:rPr lang="en-US" sz="1100" b="0" i="0" u="none" strike="noStrike">
                          <a:solidFill>
                            <a:srgbClr val="000000"/>
                          </a:solidFill>
                          <a:effectLst/>
                          <a:latin typeface="Calibri" panose="020F0502020204030204" pitchFamily="34" charset="0"/>
                        </a:rPr>
                        <a:t>Was owner insolvent or bankrupt in the past?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27182819"/>
                  </a:ext>
                </a:extLst>
              </a:tr>
              <a:tr h="523636">
                <a:tc>
                  <a:txBody>
                    <a:bodyPr/>
                    <a:lstStyle/>
                    <a:p>
                      <a:pPr algn="l" fontAlgn="ctr"/>
                      <a:r>
                        <a:rPr lang="en-US" sz="1100" b="0" i="0" u="none" strike="noStrike" dirty="0">
                          <a:solidFill>
                            <a:srgbClr val="000000"/>
                          </a:solidFill>
                          <a:effectLst/>
                          <a:latin typeface="Calibri" panose="020F0502020204030204" pitchFamily="34" charset="0"/>
                        </a:rPr>
                        <a:t>Have dates been met, in particular submission of documents and information?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30376467"/>
                  </a:ext>
                </a:extLst>
              </a:tr>
              <a:tr h="523636">
                <a:tc>
                  <a:txBody>
                    <a:bodyPr/>
                    <a:lstStyle/>
                    <a:p>
                      <a:pPr algn="l" fontAlgn="ctr"/>
                      <a:r>
                        <a:rPr lang="en-US" sz="1100" b="0" i="0" u="none" strike="noStrike">
                          <a:solidFill>
                            <a:srgbClr val="000000"/>
                          </a:solidFill>
                          <a:effectLst/>
                          <a:latin typeface="Calibri" panose="020F0502020204030204" pitchFamily="34" charset="0"/>
                        </a:rPr>
                        <a:t>Did we get formal and complete accounts (Balance Sheet, P&amp;L, Forecast)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07423433"/>
                  </a:ext>
                </a:extLst>
              </a:tr>
              <a:tr h="523636">
                <a:tc>
                  <a:txBody>
                    <a:bodyPr/>
                    <a:lstStyle/>
                    <a:p>
                      <a:pPr algn="l" fontAlgn="ctr"/>
                      <a:r>
                        <a:rPr lang="en-US" sz="1100" b="0" i="0" u="none" strike="noStrike" dirty="0">
                          <a:solidFill>
                            <a:srgbClr val="000000"/>
                          </a:solidFill>
                          <a:effectLst/>
                          <a:latin typeface="Calibri" panose="020F0502020204030204" pitchFamily="34" charset="0"/>
                        </a:rPr>
                        <a:t>Are the company’s financial assets being managed satisfactorily (Maintenance, Insurance coverage)?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5701219"/>
                  </a:ext>
                </a:extLst>
              </a:tr>
            </a:tbl>
          </a:graphicData>
        </a:graphic>
      </p:graphicFrame>
      <p:sp>
        <p:nvSpPr>
          <p:cNvPr id="6" name="TextBox 5">
            <a:extLst>
              <a:ext uri="{FF2B5EF4-FFF2-40B4-BE49-F238E27FC236}">
                <a16:creationId xmlns:a16="http://schemas.microsoft.com/office/drawing/2014/main" id="{D52E3272-E6DD-4F35-91EE-CC5113AF612E}"/>
              </a:ext>
            </a:extLst>
          </p:cNvPr>
          <p:cNvSpPr txBox="1"/>
          <p:nvPr/>
        </p:nvSpPr>
        <p:spPr>
          <a:xfrm>
            <a:off x="3502479" y="2086251"/>
            <a:ext cx="847579" cy="275209"/>
          </a:xfrm>
          <a:prstGeom prst="rect">
            <a:avLst/>
          </a:prstGeom>
          <a:noFill/>
        </p:spPr>
        <p:txBody>
          <a:bodyPr wrap="none" lIns="108000" tIns="46800" rIns="108000" bIns="46800" rtlCol="0">
            <a:noAutofit/>
          </a:bodyPr>
          <a:lstStyle/>
          <a:p>
            <a:r>
              <a:rPr lang="de-DE" sz="1200" dirty="0"/>
              <a:t>General:</a:t>
            </a:r>
            <a:endParaRPr lang="en-US" sz="1200" dirty="0"/>
          </a:p>
        </p:txBody>
      </p:sp>
    </p:spTree>
    <p:extLst>
      <p:ext uri="{BB962C8B-B14F-4D97-AF65-F5344CB8AC3E}">
        <p14:creationId xmlns:p14="http://schemas.microsoft.com/office/powerpoint/2010/main" val="1621693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49</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247219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a:t>
            </a:r>
            <a:r>
              <a:rPr lang="de-DE" sz="1200" dirty="0" err="1"/>
              <a:t>Churches</a:t>
            </a:r>
            <a:r>
              <a:rPr lang="de-DE" sz="1200" dirty="0"/>
              <a:t> / </a:t>
            </a:r>
            <a:r>
              <a:rPr lang="de-DE" sz="1200" dirty="0" err="1"/>
              <a:t>Religious</a:t>
            </a:r>
            <a:r>
              <a:rPr lang="de-DE" sz="1200" dirty="0"/>
              <a:t> </a:t>
            </a:r>
            <a:r>
              <a:rPr lang="de-DE" sz="1200" dirty="0" err="1"/>
              <a:t>Organizations</a:t>
            </a:r>
            <a:endParaRPr lang="en-US" sz="1200" dirty="0"/>
          </a:p>
        </p:txBody>
      </p:sp>
      <p:graphicFrame>
        <p:nvGraphicFramePr>
          <p:cNvPr id="9" name="Table 8">
            <a:extLst>
              <a:ext uri="{FF2B5EF4-FFF2-40B4-BE49-F238E27FC236}">
                <a16:creationId xmlns:a16="http://schemas.microsoft.com/office/drawing/2014/main" id="{27D16B02-0F5A-4432-8AE7-F39073D94051}"/>
              </a:ext>
            </a:extLst>
          </p:cNvPr>
          <p:cNvGraphicFramePr>
            <a:graphicFrameLocks noGrp="1"/>
          </p:cNvGraphicFramePr>
          <p:nvPr/>
        </p:nvGraphicFramePr>
        <p:xfrm>
          <a:off x="3382391" y="2056853"/>
          <a:ext cx="5390134" cy="2745965"/>
        </p:xfrm>
        <a:graphic>
          <a:graphicData uri="http://schemas.openxmlformats.org/drawingml/2006/table">
            <a:tbl>
              <a:tblPr/>
              <a:tblGrid>
                <a:gridCol w="5390134">
                  <a:extLst>
                    <a:ext uri="{9D8B030D-6E8A-4147-A177-3AD203B41FA5}">
                      <a16:colId xmlns:a16="http://schemas.microsoft.com/office/drawing/2014/main" val="227197836"/>
                    </a:ext>
                  </a:extLst>
                </a:gridCol>
              </a:tblGrid>
              <a:tr h="657979">
                <a:tc>
                  <a:txBody>
                    <a:bodyPr/>
                    <a:lstStyle/>
                    <a:p>
                      <a:pPr algn="l" fontAlgn="t"/>
                      <a:r>
                        <a:rPr lang="en-US" sz="1100" b="0" i="0" u="none" strike="noStrike">
                          <a:solidFill>
                            <a:srgbClr val="000000"/>
                          </a:solidFill>
                          <a:effectLst/>
                          <a:latin typeface="Calibri" panose="020F0502020204030204" pitchFamily="34" charset="0"/>
                        </a:rPr>
                        <a:t>The legal structure of the religious organization, its powers to borrow and to own and charge collateral should be ascertained.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61039405"/>
                  </a:ext>
                </a:extLst>
              </a:tr>
              <a:tr h="657979">
                <a:tc>
                  <a:txBody>
                    <a:bodyPr/>
                    <a:lstStyle/>
                    <a:p>
                      <a:pPr algn="l" fontAlgn="t"/>
                      <a:r>
                        <a:rPr lang="en-US" sz="1100" b="0" i="0" u="none" strike="noStrike">
                          <a:solidFill>
                            <a:srgbClr val="000000"/>
                          </a:solidFill>
                          <a:effectLst/>
                          <a:latin typeface="Calibri" panose="020F0502020204030204" pitchFamily="34" charset="0"/>
                        </a:rPr>
                        <a:t>Some religious bodies are registered locally as a body corporate and provide agents with the power to borrow and charge security. This would allow the Bank to lend to the registered body and take security in the normal way.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26360380"/>
                  </a:ext>
                </a:extLst>
              </a:tr>
              <a:tr h="772028">
                <a:tc>
                  <a:txBody>
                    <a:bodyPr/>
                    <a:lstStyle/>
                    <a:p>
                      <a:pPr algn="l" fontAlgn="t"/>
                      <a:r>
                        <a:rPr lang="en-US" sz="1100" b="0" i="0" u="none" strike="noStrike">
                          <a:solidFill>
                            <a:srgbClr val="000000"/>
                          </a:solidFill>
                          <a:effectLst/>
                          <a:latin typeface="Calibri" panose="020F0502020204030204" pitchFamily="34" charset="0"/>
                        </a:rPr>
                        <a:t>Others may not be legally incorporated but operating through an internal arrangement, where Trustees are appointed by the members to look after the Church’s affairs. In such cases any lendings must be made to the Trustees in their personal capacity and they will be responsible for repayment of the debt and providing security.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91849553"/>
                  </a:ext>
                </a:extLst>
              </a:tr>
              <a:tr h="657979">
                <a:tc>
                  <a:txBody>
                    <a:bodyPr/>
                    <a:lstStyle/>
                    <a:p>
                      <a:pPr algn="l" fontAlgn="t"/>
                      <a:r>
                        <a:rPr lang="en-US" sz="1100" b="0" i="0" u="none" strike="noStrike" dirty="0">
                          <a:solidFill>
                            <a:srgbClr val="000000"/>
                          </a:solidFill>
                          <a:effectLst/>
                          <a:latin typeface="Calibri" panose="020F0502020204030204" pitchFamily="34" charset="0"/>
                        </a:rPr>
                        <a:t>The basic lending requirements for assessing such applications will apply and the Bank will need to be satisfied that the proposed debt can be serviced based on the financial information provided.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8962870"/>
                  </a:ext>
                </a:extLst>
              </a:tr>
            </a:tbl>
          </a:graphicData>
        </a:graphic>
      </p:graphicFrame>
    </p:spTree>
    <p:extLst>
      <p:ext uri="{BB962C8B-B14F-4D97-AF65-F5344CB8AC3E}">
        <p14:creationId xmlns:p14="http://schemas.microsoft.com/office/powerpoint/2010/main" val="101412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F4B30-8465-479E-8BD4-32B586EB5382}"/>
              </a:ext>
            </a:extLst>
          </p:cNvPr>
          <p:cNvSpPr>
            <a:spLocks noGrp="1"/>
          </p:cNvSpPr>
          <p:nvPr>
            <p:ph type="title"/>
          </p:nvPr>
        </p:nvSpPr>
        <p:spPr/>
        <p:txBody>
          <a:bodyPr/>
          <a:lstStyle/>
          <a:p>
            <a:r>
              <a:rPr lang="de-DE" dirty="0"/>
              <a:t>MSME Training</a:t>
            </a:r>
            <a:endParaRPr lang="en-US" dirty="0"/>
          </a:p>
        </p:txBody>
      </p:sp>
      <p:sp>
        <p:nvSpPr>
          <p:cNvPr id="4" name="Slide Number Placeholder 3">
            <a:extLst>
              <a:ext uri="{FF2B5EF4-FFF2-40B4-BE49-F238E27FC236}">
                <a16:creationId xmlns:a16="http://schemas.microsoft.com/office/drawing/2014/main" id="{67810668-77AD-4B5C-AEDA-C1ED20EFAE17}"/>
              </a:ext>
            </a:extLst>
          </p:cNvPr>
          <p:cNvSpPr>
            <a:spLocks noGrp="1"/>
          </p:cNvSpPr>
          <p:nvPr>
            <p:ph type="sldNum" sz="quarter" idx="12"/>
          </p:nvPr>
        </p:nvSpPr>
        <p:spPr/>
        <p:txBody>
          <a:bodyPr/>
          <a:lstStyle/>
          <a:p>
            <a:fld id="{84FDC53A-3975-DE4E-9A2C-B3DD4C55E4D4}" type="slidenum">
              <a:rPr lang="de-DE" smtClean="0"/>
              <a:pPr/>
              <a:t>5</a:t>
            </a:fld>
            <a:endParaRPr lang="de-DE"/>
          </a:p>
        </p:txBody>
      </p:sp>
      <p:sp>
        <p:nvSpPr>
          <p:cNvPr id="5" name="Text Placeholder 4">
            <a:extLst>
              <a:ext uri="{FF2B5EF4-FFF2-40B4-BE49-F238E27FC236}">
                <a16:creationId xmlns:a16="http://schemas.microsoft.com/office/drawing/2014/main" id="{39B4E7AC-A068-45C8-B166-261B352E9C07}"/>
              </a:ext>
            </a:extLst>
          </p:cNvPr>
          <p:cNvSpPr>
            <a:spLocks noGrp="1"/>
          </p:cNvSpPr>
          <p:nvPr>
            <p:ph type="body" sz="quarter" idx="14"/>
          </p:nvPr>
        </p:nvSpPr>
        <p:spPr/>
        <p:txBody>
          <a:bodyPr/>
          <a:lstStyle/>
          <a:p>
            <a:r>
              <a:rPr lang="de-DE" dirty="0"/>
              <a:t>Modules </a:t>
            </a:r>
            <a:r>
              <a:rPr lang="de-DE" dirty="0" err="1"/>
              <a:t>for</a:t>
            </a:r>
            <a:r>
              <a:rPr lang="de-DE" dirty="0"/>
              <a:t> </a:t>
            </a:r>
            <a:r>
              <a:rPr lang="de-DE" dirty="0" err="1"/>
              <a:t>the</a:t>
            </a:r>
            <a:r>
              <a:rPr lang="de-DE" dirty="0"/>
              <a:t> </a:t>
            </a:r>
            <a:r>
              <a:rPr lang="de-DE" dirty="0" err="1"/>
              <a:t>next</a:t>
            </a:r>
            <a:r>
              <a:rPr lang="de-DE" dirty="0"/>
              <a:t> 6 </a:t>
            </a:r>
            <a:r>
              <a:rPr lang="de-DE" dirty="0" err="1"/>
              <a:t>training</a:t>
            </a:r>
            <a:r>
              <a:rPr lang="de-DE" dirty="0"/>
              <a:t> </a:t>
            </a:r>
            <a:r>
              <a:rPr lang="de-DE" dirty="0" err="1"/>
              <a:t>days</a:t>
            </a:r>
            <a:endParaRPr lang="en-US" dirty="0"/>
          </a:p>
        </p:txBody>
      </p:sp>
      <p:graphicFrame>
        <p:nvGraphicFramePr>
          <p:cNvPr id="6" name="Picture Placeholder 5">
            <a:extLst>
              <a:ext uri="{FF2B5EF4-FFF2-40B4-BE49-F238E27FC236}">
                <a16:creationId xmlns:a16="http://schemas.microsoft.com/office/drawing/2014/main" id="{75638D34-7FE1-4F95-858A-EE4F5C804460}"/>
              </a:ext>
            </a:extLst>
          </p:cNvPr>
          <p:cNvGraphicFramePr>
            <a:graphicFrameLocks noGrp="1"/>
          </p:cNvGraphicFramePr>
          <p:nvPr>
            <p:ph type="pic" sz="quarter" idx="15"/>
            <p:extLst>
              <p:ext uri="{D42A27DB-BD31-4B8C-83A1-F6EECF244321}">
                <p14:modId xmlns:p14="http://schemas.microsoft.com/office/powerpoint/2010/main" val="1555592279"/>
              </p:ext>
            </p:extLst>
          </p:nvPr>
        </p:nvGraphicFramePr>
        <p:xfrm>
          <a:off x="3836709" y="886119"/>
          <a:ext cx="4798244" cy="5182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A99DA7C-D6E1-4D07-B363-19ADD3C6D571}"/>
              </a:ext>
            </a:extLst>
          </p:cNvPr>
          <p:cNvSpPr txBox="1"/>
          <p:nvPr/>
        </p:nvSpPr>
        <p:spPr>
          <a:xfrm>
            <a:off x="5182385" y="678391"/>
            <a:ext cx="2106891" cy="914400"/>
          </a:xfrm>
          <a:prstGeom prst="rect">
            <a:avLst/>
          </a:prstGeom>
          <a:noFill/>
        </p:spPr>
        <p:txBody>
          <a:bodyPr wrap="none" lIns="108000" tIns="46800" rIns="108000" bIns="46800" rtlCol="0">
            <a:noAutofit/>
          </a:bodyPr>
          <a:lstStyle/>
          <a:p>
            <a:r>
              <a:rPr lang="de-DE" b="1" dirty="0"/>
              <a:t>Customer Journey</a:t>
            </a:r>
            <a:endParaRPr lang="en-US" b="1" dirty="0"/>
          </a:p>
        </p:txBody>
      </p:sp>
    </p:spTree>
    <p:extLst>
      <p:ext uri="{BB962C8B-B14F-4D97-AF65-F5344CB8AC3E}">
        <p14:creationId xmlns:p14="http://schemas.microsoft.com/office/powerpoint/2010/main" val="555632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50</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247219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Distribution</a:t>
            </a:r>
            <a:endParaRPr lang="en-US" sz="1200" dirty="0"/>
          </a:p>
        </p:txBody>
      </p:sp>
      <p:graphicFrame>
        <p:nvGraphicFramePr>
          <p:cNvPr id="7" name="Table 6">
            <a:extLst>
              <a:ext uri="{FF2B5EF4-FFF2-40B4-BE49-F238E27FC236}">
                <a16:creationId xmlns:a16="http://schemas.microsoft.com/office/drawing/2014/main" id="{93572521-427B-4B71-8E8F-3FA4B337A564}"/>
              </a:ext>
            </a:extLst>
          </p:cNvPr>
          <p:cNvGraphicFramePr>
            <a:graphicFrameLocks noGrp="1"/>
          </p:cNvGraphicFramePr>
          <p:nvPr/>
        </p:nvGraphicFramePr>
        <p:xfrm>
          <a:off x="3382391" y="2195038"/>
          <a:ext cx="4718244" cy="3883473"/>
        </p:xfrm>
        <a:graphic>
          <a:graphicData uri="http://schemas.openxmlformats.org/drawingml/2006/table">
            <a:tbl>
              <a:tblPr/>
              <a:tblGrid>
                <a:gridCol w="4718244">
                  <a:extLst>
                    <a:ext uri="{9D8B030D-6E8A-4147-A177-3AD203B41FA5}">
                      <a16:colId xmlns:a16="http://schemas.microsoft.com/office/drawing/2014/main" val="1260610026"/>
                    </a:ext>
                  </a:extLst>
                </a:gridCol>
              </a:tblGrid>
              <a:tr h="353043">
                <a:tc>
                  <a:txBody>
                    <a:bodyPr/>
                    <a:lstStyle/>
                    <a:p>
                      <a:pPr algn="l" fontAlgn="t"/>
                      <a:r>
                        <a:rPr lang="en-US" sz="1100" b="0" i="0" u="none" strike="noStrike">
                          <a:solidFill>
                            <a:srgbClr val="000000"/>
                          </a:solidFill>
                          <a:effectLst/>
                          <a:latin typeface="Calibri" panose="020F0502020204030204" pitchFamily="34" charset="0"/>
                        </a:rPr>
                        <a:t>What products and services do you offer?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28860011"/>
                  </a:ext>
                </a:extLst>
              </a:tr>
              <a:tr h="353043">
                <a:tc>
                  <a:txBody>
                    <a:bodyPr/>
                    <a:lstStyle/>
                    <a:p>
                      <a:pPr algn="l" fontAlgn="t"/>
                      <a:r>
                        <a:rPr lang="en-US" sz="1100" b="0" i="0" u="none" strike="noStrike">
                          <a:solidFill>
                            <a:srgbClr val="000000"/>
                          </a:solidFill>
                          <a:effectLst/>
                          <a:latin typeface="Calibri" panose="020F0502020204030204" pitchFamily="34" charset="0"/>
                        </a:rPr>
                        <a:t>Do you require a licence to operate the business?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85306663"/>
                  </a:ext>
                </a:extLst>
              </a:tr>
              <a:tr h="353043">
                <a:tc>
                  <a:txBody>
                    <a:bodyPr/>
                    <a:lstStyle/>
                    <a:p>
                      <a:pPr algn="l" fontAlgn="t"/>
                      <a:r>
                        <a:rPr lang="en-US" sz="1100" b="0" i="0" u="none" strike="noStrike">
                          <a:solidFill>
                            <a:srgbClr val="000000"/>
                          </a:solidFill>
                          <a:effectLst/>
                          <a:latin typeface="Calibri" panose="020F0502020204030204" pitchFamily="34" charset="0"/>
                        </a:rPr>
                        <a:t>Do you require storage space for your products?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68223583"/>
                  </a:ext>
                </a:extLst>
              </a:tr>
              <a:tr h="353043">
                <a:tc>
                  <a:txBody>
                    <a:bodyPr/>
                    <a:lstStyle/>
                    <a:p>
                      <a:pPr algn="l" fontAlgn="t"/>
                      <a:r>
                        <a:rPr lang="en-US" sz="1100" b="0" i="0" u="none" strike="noStrike">
                          <a:solidFill>
                            <a:srgbClr val="000000"/>
                          </a:solidFill>
                          <a:effectLst/>
                          <a:latin typeface="Calibri" panose="020F0502020204030204" pitchFamily="34" charset="0"/>
                        </a:rPr>
                        <a:t>Who are your customers and where are they located?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32867777"/>
                  </a:ext>
                </a:extLst>
              </a:tr>
              <a:tr h="353043">
                <a:tc>
                  <a:txBody>
                    <a:bodyPr/>
                    <a:lstStyle/>
                    <a:p>
                      <a:pPr algn="l" fontAlgn="t"/>
                      <a:r>
                        <a:rPr lang="en-US" sz="1100" b="0" i="0" u="none" strike="noStrike">
                          <a:solidFill>
                            <a:srgbClr val="000000"/>
                          </a:solidFill>
                          <a:effectLst/>
                          <a:latin typeface="Calibri" panose="020F0502020204030204" pitchFamily="34" charset="0"/>
                        </a:rPr>
                        <a:t>How are your products delivered to your customers and how often?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92795115"/>
                  </a:ext>
                </a:extLst>
              </a:tr>
              <a:tr h="353043">
                <a:tc>
                  <a:txBody>
                    <a:bodyPr/>
                    <a:lstStyle/>
                    <a:p>
                      <a:pPr algn="l" fontAlgn="t"/>
                      <a:r>
                        <a:rPr lang="en-US" sz="1100" b="0" i="0" u="none" strike="noStrike">
                          <a:solidFill>
                            <a:srgbClr val="000000"/>
                          </a:solidFill>
                          <a:effectLst/>
                          <a:latin typeface="Calibri" panose="020F0502020204030204" pitchFamily="34" charset="0"/>
                        </a:rPr>
                        <a:t>How are your main competitors?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65007436"/>
                  </a:ext>
                </a:extLst>
              </a:tr>
              <a:tr h="353043">
                <a:tc>
                  <a:txBody>
                    <a:bodyPr/>
                    <a:lstStyle/>
                    <a:p>
                      <a:pPr algn="l" fontAlgn="t"/>
                      <a:r>
                        <a:rPr lang="en-US" sz="1100" b="0" i="0" u="none" strike="noStrike">
                          <a:solidFill>
                            <a:srgbClr val="000000"/>
                          </a:solidFill>
                          <a:effectLst/>
                          <a:latin typeface="Calibri" panose="020F0502020204030204" pitchFamily="34" charset="0"/>
                        </a:rPr>
                        <a:t>How many distribution outlets do you have?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74404562"/>
                  </a:ext>
                </a:extLst>
              </a:tr>
              <a:tr h="353043">
                <a:tc>
                  <a:txBody>
                    <a:bodyPr/>
                    <a:lstStyle/>
                    <a:p>
                      <a:pPr algn="l" fontAlgn="t"/>
                      <a:r>
                        <a:rPr lang="en-US" sz="1100" b="0" i="0" u="none" strike="noStrike">
                          <a:solidFill>
                            <a:srgbClr val="000000"/>
                          </a:solidFill>
                          <a:effectLst/>
                          <a:latin typeface="Calibri" panose="020F0502020204030204" pitchFamily="34" charset="0"/>
                        </a:rPr>
                        <a:t>How effective is your delivery model?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2476168"/>
                  </a:ext>
                </a:extLst>
              </a:tr>
              <a:tr h="353043">
                <a:tc>
                  <a:txBody>
                    <a:bodyPr/>
                    <a:lstStyle/>
                    <a:p>
                      <a:pPr algn="l" fontAlgn="t"/>
                      <a:r>
                        <a:rPr lang="en-US" sz="1100" b="0" i="0" u="none" strike="noStrike">
                          <a:solidFill>
                            <a:srgbClr val="000000"/>
                          </a:solidFill>
                          <a:effectLst/>
                          <a:latin typeface="Calibri" panose="020F0502020204030204" pitchFamily="34" charset="0"/>
                        </a:rPr>
                        <a:t>Are you aware of any alternative product offering by your competitors?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29603035"/>
                  </a:ext>
                </a:extLst>
              </a:tr>
              <a:tr h="353043">
                <a:tc>
                  <a:txBody>
                    <a:bodyPr/>
                    <a:lstStyle/>
                    <a:p>
                      <a:pPr algn="l" fontAlgn="t"/>
                      <a:r>
                        <a:rPr lang="en-US" sz="1100" b="0" i="0" u="none" strike="noStrike">
                          <a:solidFill>
                            <a:srgbClr val="000000"/>
                          </a:solidFill>
                          <a:effectLst/>
                          <a:latin typeface="Calibri" panose="020F0502020204030204" pitchFamily="34" charset="0"/>
                        </a:rPr>
                        <a:t>Is the revenue generated sufficient to cover all costs generated by the business?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36876629"/>
                  </a:ext>
                </a:extLst>
              </a:tr>
              <a:tr h="353043">
                <a:tc>
                  <a:txBody>
                    <a:bodyPr/>
                    <a:lstStyle/>
                    <a:p>
                      <a:pPr algn="l" fontAlgn="t"/>
                      <a:r>
                        <a:rPr lang="en-US" sz="1100" b="0" i="0" u="none" strike="noStrike" dirty="0">
                          <a:solidFill>
                            <a:srgbClr val="000000"/>
                          </a:solidFill>
                          <a:effectLst/>
                          <a:latin typeface="Calibri" panose="020F0502020204030204" pitchFamily="34" charset="0"/>
                        </a:rPr>
                        <a:t>What plans do you have in place to cover any unforeseen circumstances?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08445248"/>
                  </a:ext>
                </a:extLst>
              </a:tr>
            </a:tbl>
          </a:graphicData>
        </a:graphic>
      </p:graphicFrame>
    </p:spTree>
    <p:extLst>
      <p:ext uri="{BB962C8B-B14F-4D97-AF65-F5344CB8AC3E}">
        <p14:creationId xmlns:p14="http://schemas.microsoft.com/office/powerpoint/2010/main" val="367527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51</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407017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Farming / </a:t>
            </a:r>
            <a:r>
              <a:rPr lang="de-DE" sz="1200" dirty="0" err="1"/>
              <a:t>Agriculture</a:t>
            </a:r>
            <a:endParaRPr lang="en-US" sz="1200" dirty="0"/>
          </a:p>
        </p:txBody>
      </p:sp>
      <p:graphicFrame>
        <p:nvGraphicFramePr>
          <p:cNvPr id="5" name="Table 4">
            <a:extLst>
              <a:ext uri="{FF2B5EF4-FFF2-40B4-BE49-F238E27FC236}">
                <a16:creationId xmlns:a16="http://schemas.microsoft.com/office/drawing/2014/main" id="{A6D3B013-FA6A-4676-97DE-B79F92832ECC}"/>
              </a:ext>
            </a:extLst>
          </p:cNvPr>
          <p:cNvGraphicFramePr>
            <a:graphicFrameLocks noGrp="1"/>
          </p:cNvGraphicFramePr>
          <p:nvPr/>
        </p:nvGraphicFramePr>
        <p:xfrm>
          <a:off x="3502479" y="2035678"/>
          <a:ext cx="4762632" cy="2958010"/>
        </p:xfrm>
        <a:graphic>
          <a:graphicData uri="http://schemas.openxmlformats.org/drawingml/2006/table">
            <a:tbl>
              <a:tblPr/>
              <a:tblGrid>
                <a:gridCol w="4762632">
                  <a:extLst>
                    <a:ext uri="{9D8B030D-6E8A-4147-A177-3AD203B41FA5}">
                      <a16:colId xmlns:a16="http://schemas.microsoft.com/office/drawing/2014/main" val="2855534915"/>
                    </a:ext>
                  </a:extLst>
                </a:gridCol>
              </a:tblGrid>
              <a:tr h="591602">
                <a:tc>
                  <a:txBody>
                    <a:bodyPr/>
                    <a:lstStyle/>
                    <a:p>
                      <a:pPr algn="l" fontAlgn="t"/>
                      <a:r>
                        <a:rPr lang="en-US" sz="1100" b="0" i="0" u="none" strike="noStrike">
                          <a:solidFill>
                            <a:srgbClr val="000000"/>
                          </a:solidFill>
                          <a:effectLst/>
                          <a:latin typeface="Calibri" panose="020F0502020204030204" pitchFamily="34" charset="0"/>
                        </a:rPr>
                        <a:t>The fragility of the crop and susceptibility to natural disasters such as floods, hurricanes, drought etc.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5012005"/>
                  </a:ext>
                </a:extLst>
              </a:tr>
              <a:tr h="591602">
                <a:tc>
                  <a:txBody>
                    <a:bodyPr/>
                    <a:lstStyle/>
                    <a:p>
                      <a:pPr algn="l" fontAlgn="t"/>
                      <a:r>
                        <a:rPr lang="en-US" sz="1100" b="0" i="0" u="none" strike="noStrike">
                          <a:solidFill>
                            <a:srgbClr val="000000"/>
                          </a:solidFill>
                          <a:effectLst/>
                          <a:latin typeface="Calibri" panose="020F0502020204030204" pitchFamily="34" charset="0"/>
                        </a:rPr>
                        <a:t>Is there a secondary source of income?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30083316"/>
                  </a:ext>
                </a:extLst>
              </a:tr>
              <a:tr h="591602">
                <a:tc>
                  <a:txBody>
                    <a:bodyPr/>
                    <a:lstStyle/>
                    <a:p>
                      <a:pPr algn="l" fontAlgn="t"/>
                      <a:r>
                        <a:rPr lang="en-US" sz="1100" b="0" i="0" u="none" strike="noStrike">
                          <a:solidFill>
                            <a:srgbClr val="000000"/>
                          </a:solidFill>
                          <a:effectLst/>
                          <a:latin typeface="Calibri" panose="020F0502020204030204" pitchFamily="34" charset="0"/>
                        </a:rPr>
                        <a:t>Security being offered. If farm land, what is value if entire crop is destroyed?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79025827"/>
                  </a:ext>
                </a:extLst>
              </a:tr>
              <a:tr h="591602">
                <a:tc>
                  <a:txBody>
                    <a:bodyPr/>
                    <a:lstStyle/>
                    <a:p>
                      <a:pPr algn="l" fontAlgn="t"/>
                      <a:r>
                        <a:rPr lang="en-US" sz="1100" b="0" i="0" u="none" strike="noStrike" dirty="0">
                          <a:solidFill>
                            <a:srgbClr val="000000"/>
                          </a:solidFill>
                          <a:effectLst/>
                          <a:latin typeface="Calibri" panose="020F0502020204030204" pitchFamily="34" charset="0"/>
                        </a:rPr>
                        <a:t>Maximum LTV ratio if agricultural land is offered as security – 50%.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12190703"/>
                  </a:ext>
                </a:extLst>
              </a:tr>
              <a:tr h="591602">
                <a:tc>
                  <a:txBody>
                    <a:bodyPr/>
                    <a:lstStyle/>
                    <a:p>
                      <a:pPr algn="l" fontAlgn="t"/>
                      <a:r>
                        <a:rPr lang="en-US" sz="1100" b="0" i="0" u="none" strike="noStrike" dirty="0">
                          <a:solidFill>
                            <a:srgbClr val="000000"/>
                          </a:solidFill>
                          <a:effectLst/>
                          <a:latin typeface="Calibri" panose="020F0502020204030204" pitchFamily="34" charset="0"/>
                        </a:rPr>
                        <a:t>Is there a ready market for the produce and can the funds be assigned?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3387066"/>
                  </a:ext>
                </a:extLst>
              </a:tr>
            </a:tbl>
          </a:graphicData>
        </a:graphic>
      </p:graphicFrame>
    </p:spTree>
    <p:extLst>
      <p:ext uri="{BB962C8B-B14F-4D97-AF65-F5344CB8AC3E}">
        <p14:creationId xmlns:p14="http://schemas.microsoft.com/office/powerpoint/2010/main" val="975806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52</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407017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Manufacturing</a:t>
            </a:r>
            <a:endParaRPr lang="en-US" sz="1200" dirty="0"/>
          </a:p>
        </p:txBody>
      </p:sp>
      <p:graphicFrame>
        <p:nvGraphicFramePr>
          <p:cNvPr id="7" name="Table 6">
            <a:extLst>
              <a:ext uri="{FF2B5EF4-FFF2-40B4-BE49-F238E27FC236}">
                <a16:creationId xmlns:a16="http://schemas.microsoft.com/office/drawing/2014/main" id="{86668EEB-5EC4-42D0-BC9E-AA6B1638F8E4}"/>
              </a:ext>
            </a:extLst>
          </p:cNvPr>
          <p:cNvGraphicFramePr>
            <a:graphicFrameLocks noGrp="1"/>
          </p:cNvGraphicFramePr>
          <p:nvPr/>
        </p:nvGraphicFramePr>
        <p:xfrm>
          <a:off x="3382391" y="2136190"/>
          <a:ext cx="4968058" cy="2986225"/>
        </p:xfrm>
        <a:graphic>
          <a:graphicData uri="http://schemas.openxmlformats.org/drawingml/2006/table">
            <a:tbl>
              <a:tblPr/>
              <a:tblGrid>
                <a:gridCol w="4968058">
                  <a:extLst>
                    <a:ext uri="{9D8B030D-6E8A-4147-A177-3AD203B41FA5}">
                      <a16:colId xmlns:a16="http://schemas.microsoft.com/office/drawing/2014/main" val="3772193479"/>
                    </a:ext>
                  </a:extLst>
                </a:gridCol>
              </a:tblGrid>
              <a:tr h="597245">
                <a:tc>
                  <a:txBody>
                    <a:bodyPr/>
                    <a:lstStyle/>
                    <a:p>
                      <a:pPr algn="l" fontAlgn="t"/>
                      <a:r>
                        <a:rPr lang="en-US" sz="1100" b="0" i="0" u="none" strike="noStrike">
                          <a:solidFill>
                            <a:srgbClr val="000000"/>
                          </a:solidFill>
                          <a:effectLst/>
                          <a:latin typeface="Calibri" panose="020F0502020204030204" pitchFamily="34" charset="0"/>
                        </a:rPr>
                        <a:t>What products do you manufacture?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03526245"/>
                  </a:ext>
                </a:extLst>
              </a:tr>
              <a:tr h="597245">
                <a:tc>
                  <a:txBody>
                    <a:bodyPr/>
                    <a:lstStyle/>
                    <a:p>
                      <a:pPr algn="l" fontAlgn="t"/>
                      <a:r>
                        <a:rPr lang="en-US" sz="1100" b="0" i="0" u="none" strike="noStrike">
                          <a:solidFill>
                            <a:srgbClr val="000000"/>
                          </a:solidFill>
                          <a:effectLst/>
                          <a:latin typeface="Calibri" panose="020F0502020204030204" pitchFamily="34" charset="0"/>
                        </a:rPr>
                        <a:t>Do you require a license to operate the business?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63201122"/>
                  </a:ext>
                </a:extLst>
              </a:tr>
              <a:tr h="597245">
                <a:tc>
                  <a:txBody>
                    <a:bodyPr/>
                    <a:lstStyle/>
                    <a:p>
                      <a:pPr algn="l" fontAlgn="t"/>
                      <a:r>
                        <a:rPr lang="en-US" sz="1100" b="0" i="0" u="none" strike="noStrike">
                          <a:solidFill>
                            <a:srgbClr val="000000"/>
                          </a:solidFill>
                          <a:effectLst/>
                          <a:latin typeface="Calibri" panose="020F0502020204030204" pitchFamily="34" charset="0"/>
                        </a:rPr>
                        <a:t>Where do you operate from and do you require storage for your products?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5113961"/>
                  </a:ext>
                </a:extLst>
              </a:tr>
              <a:tr h="597245">
                <a:tc>
                  <a:txBody>
                    <a:bodyPr/>
                    <a:lstStyle/>
                    <a:p>
                      <a:pPr algn="l" fontAlgn="t"/>
                      <a:r>
                        <a:rPr lang="en-US" sz="1100" b="0" i="0" u="none" strike="noStrike">
                          <a:solidFill>
                            <a:srgbClr val="000000"/>
                          </a:solidFill>
                          <a:effectLst/>
                          <a:latin typeface="Calibri" panose="020F0502020204030204" pitchFamily="34" charset="0"/>
                        </a:rPr>
                        <a:t>Do you have general liability insurance coverage and is it sufficient?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3318567"/>
                  </a:ext>
                </a:extLst>
              </a:tr>
              <a:tr h="597245">
                <a:tc>
                  <a:txBody>
                    <a:bodyPr/>
                    <a:lstStyle/>
                    <a:p>
                      <a:pPr algn="l" fontAlgn="t"/>
                      <a:r>
                        <a:rPr lang="en-US" sz="1100" b="0" i="0" u="none" strike="noStrike" dirty="0">
                          <a:solidFill>
                            <a:srgbClr val="000000"/>
                          </a:solidFill>
                          <a:effectLst/>
                          <a:latin typeface="Calibri" panose="020F0502020204030204" pitchFamily="34" charset="0"/>
                        </a:rPr>
                        <a:t>Who are your clients and where are they located?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37892095"/>
                  </a:ext>
                </a:extLst>
              </a:tr>
            </a:tbl>
          </a:graphicData>
        </a:graphic>
      </p:graphicFrame>
    </p:spTree>
    <p:extLst>
      <p:ext uri="{BB962C8B-B14F-4D97-AF65-F5344CB8AC3E}">
        <p14:creationId xmlns:p14="http://schemas.microsoft.com/office/powerpoint/2010/main" val="1557789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53</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407017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Other </a:t>
            </a:r>
            <a:r>
              <a:rPr lang="de-DE" sz="1200" dirty="0" err="1"/>
              <a:t>services</a:t>
            </a:r>
            <a:endParaRPr lang="en-US" sz="1200" dirty="0"/>
          </a:p>
        </p:txBody>
      </p:sp>
      <p:graphicFrame>
        <p:nvGraphicFramePr>
          <p:cNvPr id="5" name="Table 4">
            <a:extLst>
              <a:ext uri="{FF2B5EF4-FFF2-40B4-BE49-F238E27FC236}">
                <a16:creationId xmlns:a16="http://schemas.microsoft.com/office/drawing/2014/main" id="{2F87D333-D8F1-458F-A734-EEFA9AEE26A4}"/>
              </a:ext>
            </a:extLst>
          </p:cNvPr>
          <p:cNvGraphicFramePr>
            <a:graphicFrameLocks noGrp="1"/>
          </p:cNvGraphicFramePr>
          <p:nvPr/>
        </p:nvGraphicFramePr>
        <p:xfrm>
          <a:off x="3382391" y="2183907"/>
          <a:ext cx="5326603" cy="3773010"/>
        </p:xfrm>
        <a:graphic>
          <a:graphicData uri="http://schemas.openxmlformats.org/drawingml/2006/table">
            <a:tbl>
              <a:tblPr/>
              <a:tblGrid>
                <a:gridCol w="5326603">
                  <a:extLst>
                    <a:ext uri="{9D8B030D-6E8A-4147-A177-3AD203B41FA5}">
                      <a16:colId xmlns:a16="http://schemas.microsoft.com/office/drawing/2014/main" val="2821921711"/>
                    </a:ext>
                  </a:extLst>
                </a:gridCol>
              </a:tblGrid>
              <a:tr h="377301">
                <a:tc>
                  <a:txBody>
                    <a:bodyPr/>
                    <a:lstStyle/>
                    <a:p>
                      <a:pPr algn="l" fontAlgn="t"/>
                      <a:r>
                        <a:rPr lang="en-US" sz="1100" b="0" i="0" u="none" strike="noStrike">
                          <a:solidFill>
                            <a:srgbClr val="000000"/>
                          </a:solidFill>
                          <a:effectLst/>
                          <a:latin typeface="Calibri" panose="020F0502020204030204" pitchFamily="34" charset="0"/>
                        </a:rPr>
                        <a:t>What services/ Products do you offer?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29988044"/>
                  </a:ext>
                </a:extLst>
              </a:tr>
              <a:tr h="377301">
                <a:tc>
                  <a:txBody>
                    <a:bodyPr/>
                    <a:lstStyle/>
                    <a:p>
                      <a:pPr algn="l" fontAlgn="t"/>
                      <a:r>
                        <a:rPr lang="en-US" sz="1100" b="0" i="0" u="none" strike="noStrike">
                          <a:solidFill>
                            <a:srgbClr val="000000"/>
                          </a:solidFill>
                          <a:effectLst/>
                          <a:latin typeface="Calibri" panose="020F0502020204030204" pitchFamily="34" charset="0"/>
                        </a:rPr>
                        <a:t>Do you require a license / formal qualification to operate the business?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79185496"/>
                  </a:ext>
                </a:extLst>
              </a:tr>
              <a:tr h="377301">
                <a:tc>
                  <a:txBody>
                    <a:bodyPr/>
                    <a:lstStyle/>
                    <a:p>
                      <a:pPr algn="l" fontAlgn="t"/>
                      <a:r>
                        <a:rPr lang="en-US" sz="1100" b="0" i="0" u="none" strike="noStrike" dirty="0">
                          <a:solidFill>
                            <a:srgbClr val="000000"/>
                          </a:solidFill>
                          <a:effectLst/>
                          <a:latin typeface="Calibri" panose="020F0502020204030204" pitchFamily="34" charset="0"/>
                        </a:rPr>
                        <a:t>Who are your main competitors?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24955847"/>
                  </a:ext>
                </a:extLst>
              </a:tr>
              <a:tr h="377301">
                <a:tc>
                  <a:txBody>
                    <a:bodyPr/>
                    <a:lstStyle/>
                    <a:p>
                      <a:pPr algn="l" fontAlgn="t"/>
                      <a:r>
                        <a:rPr lang="en-US" sz="1100" b="0" i="0" u="none" strike="noStrike">
                          <a:solidFill>
                            <a:srgbClr val="000000"/>
                          </a:solidFill>
                          <a:effectLst/>
                          <a:latin typeface="Calibri" panose="020F0502020204030204" pitchFamily="34" charset="0"/>
                        </a:rPr>
                        <a:t>What do you do to differentiate your products/services from the competition?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84222147"/>
                  </a:ext>
                </a:extLst>
              </a:tr>
              <a:tr h="377301">
                <a:tc>
                  <a:txBody>
                    <a:bodyPr/>
                    <a:lstStyle/>
                    <a:p>
                      <a:pPr algn="l" fontAlgn="t"/>
                      <a:r>
                        <a:rPr lang="en-US" sz="1100" b="0" i="0" u="none" strike="noStrike">
                          <a:solidFill>
                            <a:srgbClr val="000000"/>
                          </a:solidFill>
                          <a:effectLst/>
                          <a:latin typeface="Calibri" panose="020F0502020204030204" pitchFamily="34" charset="0"/>
                        </a:rPr>
                        <a:t>Is the business seasonal? If yes, what plans do you have in place for the low season?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47994592"/>
                  </a:ext>
                </a:extLst>
              </a:tr>
              <a:tr h="377301">
                <a:tc>
                  <a:txBody>
                    <a:bodyPr/>
                    <a:lstStyle/>
                    <a:p>
                      <a:pPr algn="l" fontAlgn="t"/>
                      <a:r>
                        <a:rPr lang="en-US" sz="1100" b="0" i="0" u="none" strike="noStrike">
                          <a:solidFill>
                            <a:srgbClr val="000000"/>
                          </a:solidFill>
                          <a:effectLst/>
                          <a:latin typeface="Calibri" panose="020F0502020204030204" pitchFamily="34" charset="0"/>
                        </a:rPr>
                        <a:t>Do you maintain Liability Insurance, and is the coverage adequate?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00385941"/>
                  </a:ext>
                </a:extLst>
              </a:tr>
              <a:tr h="377301">
                <a:tc>
                  <a:txBody>
                    <a:bodyPr/>
                    <a:lstStyle/>
                    <a:p>
                      <a:pPr algn="l" fontAlgn="t"/>
                      <a:r>
                        <a:rPr lang="en-US" sz="1100" b="0" i="0" u="none" strike="noStrike">
                          <a:solidFill>
                            <a:srgbClr val="000000"/>
                          </a:solidFill>
                          <a:effectLst/>
                          <a:latin typeface="Calibri" panose="020F0502020204030204" pitchFamily="34" charset="0"/>
                        </a:rPr>
                        <a:t>Does the business generate sufficient revenue to cover all expenses and record a profit?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40861864"/>
                  </a:ext>
                </a:extLst>
              </a:tr>
              <a:tr h="377301">
                <a:tc>
                  <a:txBody>
                    <a:bodyPr/>
                    <a:lstStyle/>
                    <a:p>
                      <a:pPr algn="l" fontAlgn="t"/>
                      <a:r>
                        <a:rPr lang="en-US" sz="1100" b="0" i="0" u="none" strike="noStrike">
                          <a:solidFill>
                            <a:srgbClr val="000000"/>
                          </a:solidFill>
                          <a:effectLst/>
                          <a:latin typeface="Calibri" panose="020F0502020204030204" pitchFamily="34" charset="0"/>
                        </a:rPr>
                        <a:t>Do you have more than one outlet?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38152953"/>
                  </a:ext>
                </a:extLst>
              </a:tr>
              <a:tr h="377301">
                <a:tc>
                  <a:txBody>
                    <a:bodyPr/>
                    <a:lstStyle/>
                    <a:p>
                      <a:pPr algn="l" fontAlgn="t"/>
                      <a:r>
                        <a:rPr lang="en-US" sz="1100" b="0" i="0" u="none" strike="noStrike">
                          <a:solidFill>
                            <a:srgbClr val="000000"/>
                          </a:solidFill>
                          <a:effectLst/>
                          <a:latin typeface="Calibri" panose="020F0502020204030204" pitchFamily="34" charset="0"/>
                        </a:rPr>
                        <a:t>Are there any know barriers to selling your products/ Services?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62541999"/>
                  </a:ext>
                </a:extLst>
              </a:tr>
              <a:tr h="377301">
                <a:tc>
                  <a:txBody>
                    <a:bodyPr/>
                    <a:lstStyle/>
                    <a:p>
                      <a:pPr algn="l" fontAlgn="t"/>
                      <a:r>
                        <a:rPr lang="en-US" sz="1100" b="0" i="0" u="none" strike="noStrike" dirty="0">
                          <a:solidFill>
                            <a:srgbClr val="000000"/>
                          </a:solidFill>
                          <a:effectLst/>
                          <a:latin typeface="Calibri" panose="020F0502020204030204" pitchFamily="34" charset="0"/>
                        </a:rPr>
                        <a:t>Do you have business partners?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6004229"/>
                  </a:ext>
                </a:extLst>
              </a:tr>
            </a:tbl>
          </a:graphicData>
        </a:graphic>
      </p:graphicFrame>
    </p:spTree>
    <p:extLst>
      <p:ext uri="{BB962C8B-B14F-4D97-AF65-F5344CB8AC3E}">
        <p14:creationId xmlns:p14="http://schemas.microsoft.com/office/powerpoint/2010/main" val="2783820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54</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407017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a:t>
            </a:r>
            <a:r>
              <a:rPr lang="en-US" sz="1200" dirty="0"/>
              <a:t>Real Estate/Property Investment/Land Development</a:t>
            </a:r>
          </a:p>
          <a:p>
            <a:endParaRPr lang="en-US" sz="1200" dirty="0"/>
          </a:p>
        </p:txBody>
      </p:sp>
      <p:graphicFrame>
        <p:nvGraphicFramePr>
          <p:cNvPr id="7" name="Table 6">
            <a:extLst>
              <a:ext uri="{FF2B5EF4-FFF2-40B4-BE49-F238E27FC236}">
                <a16:creationId xmlns:a16="http://schemas.microsoft.com/office/drawing/2014/main" id="{3A4F9717-9661-40A8-B3A9-21192227B33F}"/>
              </a:ext>
            </a:extLst>
          </p:cNvPr>
          <p:cNvGraphicFramePr>
            <a:graphicFrameLocks noGrp="1"/>
          </p:cNvGraphicFramePr>
          <p:nvPr/>
        </p:nvGraphicFramePr>
        <p:xfrm>
          <a:off x="3293479" y="1864311"/>
          <a:ext cx="5479046" cy="4341178"/>
        </p:xfrm>
        <a:graphic>
          <a:graphicData uri="http://schemas.openxmlformats.org/drawingml/2006/table">
            <a:tbl>
              <a:tblPr/>
              <a:tblGrid>
                <a:gridCol w="5479046">
                  <a:extLst>
                    <a:ext uri="{9D8B030D-6E8A-4147-A177-3AD203B41FA5}">
                      <a16:colId xmlns:a16="http://schemas.microsoft.com/office/drawing/2014/main" val="1042777396"/>
                    </a:ext>
                  </a:extLst>
                </a:gridCol>
              </a:tblGrid>
              <a:tr h="437622">
                <a:tc>
                  <a:txBody>
                    <a:bodyPr/>
                    <a:lstStyle/>
                    <a:p>
                      <a:pPr algn="l" fontAlgn="t"/>
                      <a:r>
                        <a:rPr lang="en-US" sz="1000" b="0" i="0" u="none" strike="noStrike">
                          <a:solidFill>
                            <a:srgbClr val="000000"/>
                          </a:solidFill>
                          <a:effectLst/>
                          <a:latin typeface="Calibri" panose="020F0502020204030204" pitchFamily="34" charset="0"/>
                        </a:rPr>
                        <a:t>Is the investment financially self-sustaining? Can income from the property/investment cover interest and principal payments on the loan, property taxes and other associated expenses.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0048046"/>
                  </a:ext>
                </a:extLst>
              </a:tr>
              <a:tr h="362784">
                <a:tc>
                  <a:txBody>
                    <a:bodyPr/>
                    <a:lstStyle/>
                    <a:p>
                      <a:pPr algn="l" fontAlgn="t"/>
                      <a:r>
                        <a:rPr lang="en-US" sz="1000" b="0" i="0" u="none" strike="noStrike">
                          <a:solidFill>
                            <a:srgbClr val="000000"/>
                          </a:solidFill>
                          <a:effectLst/>
                          <a:latin typeface="Calibri" panose="020F0502020204030204" pitchFamily="34" charset="0"/>
                        </a:rPr>
                        <a:t>Whether the customers have previous experience in owning and managing such investments?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51074013"/>
                  </a:ext>
                </a:extLst>
              </a:tr>
              <a:tr h="362784">
                <a:tc>
                  <a:txBody>
                    <a:bodyPr/>
                    <a:lstStyle/>
                    <a:p>
                      <a:pPr algn="l" fontAlgn="t"/>
                      <a:r>
                        <a:rPr lang="en-US" sz="1000" b="0" i="0" u="none" strike="noStrike">
                          <a:solidFill>
                            <a:srgbClr val="000000"/>
                          </a:solidFill>
                          <a:effectLst/>
                          <a:latin typeface="Calibri" panose="020F0502020204030204" pitchFamily="34" charset="0"/>
                        </a:rPr>
                        <a:t>Gros Rental Income must be netted by 50%.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59847044"/>
                  </a:ext>
                </a:extLst>
              </a:tr>
              <a:tr h="362784">
                <a:tc>
                  <a:txBody>
                    <a:bodyPr/>
                    <a:lstStyle/>
                    <a:p>
                      <a:pPr algn="l" fontAlgn="t"/>
                      <a:r>
                        <a:rPr lang="en-US" sz="1000" b="0" i="0" u="none" strike="noStrike">
                          <a:solidFill>
                            <a:srgbClr val="000000"/>
                          </a:solidFill>
                          <a:effectLst/>
                          <a:latin typeface="Calibri" panose="020F0502020204030204" pitchFamily="34" charset="0"/>
                        </a:rPr>
                        <a:t>Repayment must come from rental income which must be netted to accommodate: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17628782"/>
                  </a:ext>
                </a:extLst>
              </a:tr>
              <a:tr h="362784">
                <a:tc>
                  <a:txBody>
                    <a:bodyPr/>
                    <a:lstStyle/>
                    <a:p>
                      <a:pPr algn="l" fontAlgn="t"/>
                      <a:r>
                        <a:rPr lang="en-US" sz="1000" b="0" i="0" u="none" strike="noStrike">
                          <a:solidFill>
                            <a:srgbClr val="000000"/>
                          </a:solidFill>
                          <a:effectLst/>
                          <a:latin typeface="Calibri" panose="020F0502020204030204" pitchFamily="34" charset="0"/>
                        </a:rPr>
                        <a:t>                                 I.            Occupancy loss.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50403661"/>
                  </a:ext>
                </a:extLst>
              </a:tr>
              <a:tr h="362784">
                <a:tc>
                  <a:txBody>
                    <a:bodyPr/>
                    <a:lstStyle/>
                    <a:p>
                      <a:pPr algn="l" fontAlgn="t"/>
                      <a:r>
                        <a:rPr lang="en-US" sz="1000" b="0" i="0" u="none" strike="noStrike">
                          <a:solidFill>
                            <a:srgbClr val="000000"/>
                          </a:solidFill>
                          <a:effectLst/>
                          <a:latin typeface="Calibri" panose="020F0502020204030204" pitchFamily="34" charset="0"/>
                        </a:rPr>
                        <a:t>                               II.            Maintenance costs.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43765542"/>
                  </a:ext>
                </a:extLst>
              </a:tr>
              <a:tr h="362784">
                <a:tc>
                  <a:txBody>
                    <a:bodyPr/>
                    <a:lstStyle/>
                    <a:p>
                      <a:pPr algn="l" fontAlgn="t"/>
                      <a:r>
                        <a:rPr lang="en-US" sz="1000" b="0" i="0" u="none" strike="noStrike">
                          <a:solidFill>
                            <a:srgbClr val="000000"/>
                          </a:solidFill>
                          <a:effectLst/>
                          <a:latin typeface="Calibri" panose="020F0502020204030204" pitchFamily="34" charset="0"/>
                        </a:rPr>
                        <a:t>                             III.            Planned capital expenditures.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29160056"/>
                  </a:ext>
                </a:extLst>
              </a:tr>
              <a:tr h="362784">
                <a:tc>
                  <a:txBody>
                    <a:bodyPr/>
                    <a:lstStyle/>
                    <a:p>
                      <a:pPr algn="l" fontAlgn="t"/>
                      <a:r>
                        <a:rPr lang="en-US" sz="1000" b="0" i="0" u="none" strike="noStrike">
                          <a:solidFill>
                            <a:srgbClr val="000000"/>
                          </a:solidFill>
                          <a:effectLst/>
                          <a:latin typeface="Calibri" panose="020F0502020204030204" pitchFamily="34" charset="0"/>
                        </a:rPr>
                        <a:t>                            IV.            Property taxes.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39957501"/>
                  </a:ext>
                </a:extLst>
              </a:tr>
              <a:tr h="362784">
                <a:tc>
                  <a:txBody>
                    <a:bodyPr/>
                    <a:lstStyle/>
                    <a:p>
                      <a:pPr algn="l" fontAlgn="t"/>
                      <a:r>
                        <a:rPr lang="en-US" sz="1000" b="0" i="0" u="none" strike="noStrike">
                          <a:solidFill>
                            <a:srgbClr val="000000"/>
                          </a:solidFill>
                          <a:effectLst/>
                          <a:latin typeface="Calibri" panose="020F0502020204030204" pitchFamily="34" charset="0"/>
                        </a:rPr>
                        <a:t>                              V.            Management fees.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4731456"/>
                  </a:ext>
                </a:extLst>
              </a:tr>
              <a:tr h="362784">
                <a:tc>
                  <a:txBody>
                    <a:bodyPr/>
                    <a:lstStyle/>
                    <a:p>
                      <a:pPr algn="l" fontAlgn="t"/>
                      <a:r>
                        <a:rPr lang="en-US" sz="1000" b="0" i="0" u="none" strike="noStrike">
                          <a:solidFill>
                            <a:srgbClr val="000000"/>
                          </a:solidFill>
                          <a:effectLst/>
                          <a:latin typeface="Calibri" panose="020F0502020204030204" pitchFamily="34" charset="0"/>
                        </a:rPr>
                        <a:t>Appraisal/Valuation Reports must be prepared using the Income Capitalization Approach.</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05849585"/>
                  </a:ext>
                </a:extLst>
              </a:tr>
              <a:tr h="638500">
                <a:tc>
                  <a:txBody>
                    <a:bodyPr/>
                    <a:lstStyle/>
                    <a:p>
                      <a:pPr algn="l" fontAlgn="t"/>
                      <a:r>
                        <a:rPr lang="en-US" sz="1000" b="0" i="0" u="none" strike="noStrike" dirty="0">
                          <a:solidFill>
                            <a:srgbClr val="000000"/>
                          </a:solidFill>
                          <a:effectLst/>
                          <a:latin typeface="Calibri" panose="020F0502020204030204" pitchFamily="34" charset="0"/>
                        </a:rPr>
                        <a:t>Absorption rate should also be included in the preparation of the Appraisal/Valuation reports. Absorption rate indicates the level of demand for apartments within the area, the speed at which apartments are being rented and what rent rate is appropriate.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45862345"/>
                  </a:ext>
                </a:extLst>
              </a:tr>
            </a:tbl>
          </a:graphicData>
        </a:graphic>
      </p:graphicFrame>
    </p:spTree>
    <p:extLst>
      <p:ext uri="{BB962C8B-B14F-4D97-AF65-F5344CB8AC3E}">
        <p14:creationId xmlns:p14="http://schemas.microsoft.com/office/powerpoint/2010/main" val="2152638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55</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407017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a:t>
            </a:r>
            <a:r>
              <a:rPr lang="en-US" sz="1200" dirty="0"/>
              <a:t>Taxi</a:t>
            </a:r>
          </a:p>
          <a:p>
            <a:endParaRPr lang="en-US" sz="1200" dirty="0"/>
          </a:p>
        </p:txBody>
      </p:sp>
      <p:graphicFrame>
        <p:nvGraphicFramePr>
          <p:cNvPr id="8" name="Table 7">
            <a:extLst>
              <a:ext uri="{FF2B5EF4-FFF2-40B4-BE49-F238E27FC236}">
                <a16:creationId xmlns:a16="http://schemas.microsoft.com/office/drawing/2014/main" id="{610E6BB8-EEE9-48C7-82AA-4B8DBB9C74AE}"/>
              </a:ext>
            </a:extLst>
          </p:cNvPr>
          <p:cNvGraphicFramePr>
            <a:graphicFrameLocks noGrp="1"/>
          </p:cNvGraphicFramePr>
          <p:nvPr/>
        </p:nvGraphicFramePr>
        <p:xfrm>
          <a:off x="3382390" y="2138725"/>
          <a:ext cx="5237825" cy="3534104"/>
        </p:xfrm>
        <a:graphic>
          <a:graphicData uri="http://schemas.openxmlformats.org/drawingml/2006/table">
            <a:tbl>
              <a:tblPr/>
              <a:tblGrid>
                <a:gridCol w="5237825">
                  <a:extLst>
                    <a:ext uri="{9D8B030D-6E8A-4147-A177-3AD203B41FA5}">
                      <a16:colId xmlns:a16="http://schemas.microsoft.com/office/drawing/2014/main" val="3147570719"/>
                    </a:ext>
                  </a:extLst>
                </a:gridCol>
              </a:tblGrid>
              <a:tr h="801549">
                <a:tc>
                  <a:txBody>
                    <a:bodyPr/>
                    <a:lstStyle/>
                    <a:p>
                      <a:pPr algn="l" fontAlgn="t"/>
                      <a:r>
                        <a:rPr lang="en-US" sz="1100" b="0" i="0" u="none" strike="noStrike">
                          <a:solidFill>
                            <a:srgbClr val="000000"/>
                          </a:solidFill>
                          <a:effectLst/>
                          <a:latin typeface="Calibri" panose="020F0502020204030204" pitchFamily="34" charset="0"/>
                        </a:rPr>
                        <a:t>Level of income that can be earned, based on the number of vehicles on that particular route. Careful consideration should also be given to holidays and days off due to rotations etc. when calculating Income.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46087559"/>
                  </a:ext>
                </a:extLst>
              </a:tr>
              <a:tr h="546511">
                <a:tc>
                  <a:txBody>
                    <a:bodyPr/>
                    <a:lstStyle/>
                    <a:p>
                      <a:pPr algn="l" fontAlgn="t"/>
                      <a:r>
                        <a:rPr lang="en-US" sz="1100" b="0" i="0" u="none" strike="noStrike">
                          <a:solidFill>
                            <a:srgbClr val="000000"/>
                          </a:solidFill>
                          <a:effectLst/>
                          <a:latin typeface="Calibri" panose="020F0502020204030204" pitchFamily="34" charset="0"/>
                        </a:rPr>
                        <a:t>Is the income sufficient to meet regular maintenance, insurance, personal expenses and contingencies?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13642400"/>
                  </a:ext>
                </a:extLst>
              </a:tr>
              <a:tr h="546511">
                <a:tc>
                  <a:txBody>
                    <a:bodyPr/>
                    <a:lstStyle/>
                    <a:p>
                      <a:pPr algn="l" fontAlgn="t"/>
                      <a:r>
                        <a:rPr lang="en-US" sz="1100" b="0" i="0" u="none" strike="noStrike">
                          <a:solidFill>
                            <a:srgbClr val="000000"/>
                          </a:solidFill>
                          <a:effectLst/>
                          <a:latin typeface="Calibri" panose="020F0502020204030204" pitchFamily="34" charset="0"/>
                        </a:rPr>
                        <a:t>Will the bus be operated by the owner or third party?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09338615"/>
                  </a:ext>
                </a:extLst>
              </a:tr>
              <a:tr h="546511">
                <a:tc>
                  <a:txBody>
                    <a:bodyPr/>
                    <a:lstStyle/>
                    <a:p>
                      <a:pPr algn="l" fontAlgn="t"/>
                      <a:r>
                        <a:rPr lang="en-US" sz="1100" b="0" i="0" u="none" strike="noStrike">
                          <a:solidFill>
                            <a:srgbClr val="000000"/>
                          </a:solidFill>
                          <a:effectLst/>
                          <a:latin typeface="Calibri" panose="020F0502020204030204" pitchFamily="34" charset="0"/>
                        </a:rPr>
                        <a:t>Operator must be the owner of a valid license(endorsement) to operate a minibus?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57184239"/>
                  </a:ext>
                </a:extLst>
              </a:tr>
              <a:tr h="546511">
                <a:tc>
                  <a:txBody>
                    <a:bodyPr/>
                    <a:lstStyle/>
                    <a:p>
                      <a:pPr algn="l" fontAlgn="t"/>
                      <a:r>
                        <a:rPr lang="en-US" sz="1100" b="0" i="0" u="none" strike="noStrike">
                          <a:solidFill>
                            <a:srgbClr val="000000"/>
                          </a:solidFill>
                          <a:effectLst/>
                          <a:latin typeface="Calibri" panose="020F0502020204030204" pitchFamily="34" charset="0"/>
                        </a:rPr>
                        <a:t>Borrower must be the owner of a valid Route Permit or Peg?</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96247600"/>
                  </a:ext>
                </a:extLst>
              </a:tr>
              <a:tr h="546511">
                <a:tc>
                  <a:txBody>
                    <a:bodyPr/>
                    <a:lstStyle/>
                    <a:p>
                      <a:pPr algn="l" fontAlgn="t"/>
                      <a:r>
                        <a:rPr lang="en-US" sz="1100" b="0" i="0" u="none" strike="noStrike" dirty="0">
                          <a:solidFill>
                            <a:srgbClr val="000000"/>
                          </a:solidFill>
                          <a:effectLst/>
                          <a:latin typeface="Calibri" panose="020F0502020204030204" pitchFamily="34" charset="0"/>
                        </a:rPr>
                        <a:t>An escrow account should be opened to meet annual insurance payments.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61528504"/>
                  </a:ext>
                </a:extLst>
              </a:tr>
            </a:tbl>
          </a:graphicData>
        </a:graphic>
      </p:graphicFrame>
    </p:spTree>
    <p:extLst>
      <p:ext uri="{BB962C8B-B14F-4D97-AF65-F5344CB8AC3E}">
        <p14:creationId xmlns:p14="http://schemas.microsoft.com/office/powerpoint/2010/main" val="1572470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56</a:t>
            </a:fld>
            <a:endParaRPr lang="de-DE"/>
          </a:p>
        </p:txBody>
      </p:sp>
      <p:sp>
        <p:nvSpPr>
          <p:cNvPr id="4" name="TextBox 3">
            <a:extLst>
              <a:ext uri="{FF2B5EF4-FFF2-40B4-BE49-F238E27FC236}">
                <a16:creationId xmlns:a16="http://schemas.microsoft.com/office/drawing/2014/main" id="{8DDC7A39-73C9-4959-848A-5979958814C1}"/>
              </a:ext>
            </a:extLst>
          </p:cNvPr>
          <p:cNvSpPr txBox="1"/>
          <p:nvPr/>
        </p:nvSpPr>
        <p:spPr>
          <a:xfrm>
            <a:off x="3382391" y="461639"/>
            <a:ext cx="5237825" cy="949911"/>
          </a:xfrm>
          <a:prstGeom prst="rect">
            <a:avLst/>
          </a:prstGeom>
          <a:noFill/>
        </p:spPr>
        <p:txBody>
          <a:bodyPr wrap="square" lIns="108000" tIns="46800" rIns="108000" bIns="46800" rtlCol="0">
            <a:noAutofit/>
          </a:bodyPr>
          <a:lstStyle/>
          <a:p>
            <a:r>
              <a:rPr lang="de-DE" sz="1200" dirty="0" err="1"/>
              <a:t>To</a:t>
            </a:r>
            <a:r>
              <a:rPr lang="de-DE" sz="1200" dirty="0"/>
              <a:t> </a:t>
            </a:r>
            <a:r>
              <a:rPr lang="de-DE" sz="1200" dirty="0" err="1"/>
              <a:t>give</a:t>
            </a:r>
            <a:r>
              <a:rPr lang="de-DE" sz="1200" dirty="0"/>
              <a:t> </a:t>
            </a:r>
            <a:r>
              <a:rPr lang="de-DE" sz="1200" dirty="0" err="1"/>
              <a:t>you</a:t>
            </a:r>
            <a:r>
              <a:rPr lang="de-DE" sz="1200" dirty="0"/>
              <a:t> </a:t>
            </a:r>
            <a:r>
              <a:rPr lang="de-DE" sz="1200" dirty="0" err="1"/>
              <a:t>some</a:t>
            </a:r>
            <a:r>
              <a:rPr lang="de-DE" sz="1200" dirty="0"/>
              <a:t> </a:t>
            </a:r>
            <a:r>
              <a:rPr lang="de-DE" sz="1200" dirty="0" err="1"/>
              <a:t>guidelines</a:t>
            </a:r>
            <a:r>
              <a:rPr lang="de-DE" sz="1200" dirty="0"/>
              <a:t> on </a:t>
            </a:r>
            <a:r>
              <a:rPr lang="de-DE" sz="1200" dirty="0" err="1"/>
              <a:t>important</a:t>
            </a:r>
            <a:r>
              <a:rPr lang="de-DE" sz="1200" dirty="0"/>
              <a:t> </a:t>
            </a:r>
            <a:r>
              <a:rPr lang="de-DE" sz="1200" dirty="0" err="1"/>
              <a:t>information</a:t>
            </a:r>
            <a:r>
              <a:rPr lang="de-DE" sz="1200" dirty="0"/>
              <a:t> / </a:t>
            </a:r>
            <a:r>
              <a:rPr lang="de-DE" sz="1200" dirty="0" err="1"/>
              <a:t>questions</a:t>
            </a:r>
            <a:r>
              <a:rPr lang="de-DE" sz="1200" dirty="0"/>
              <a:t> </a:t>
            </a:r>
            <a:r>
              <a:rPr lang="de-DE" sz="1200" dirty="0" err="1"/>
              <a:t>for</a:t>
            </a:r>
            <a:r>
              <a:rPr lang="de-DE" sz="1200" dirty="0"/>
              <a:t> </a:t>
            </a:r>
            <a:r>
              <a:rPr lang="de-DE" sz="1200" dirty="0" err="1"/>
              <a:t>you</a:t>
            </a:r>
            <a:r>
              <a:rPr lang="de-DE" sz="1200" dirty="0"/>
              <a:t> and </a:t>
            </a:r>
            <a:r>
              <a:rPr lang="de-DE" sz="1200" dirty="0" err="1"/>
              <a:t>your</a:t>
            </a:r>
            <a:r>
              <a:rPr lang="de-DE" sz="1200" dirty="0"/>
              <a:t> </a:t>
            </a:r>
            <a:r>
              <a:rPr lang="de-DE" sz="1200" dirty="0" err="1"/>
              <a:t>client</a:t>
            </a:r>
            <a:r>
              <a:rPr lang="de-DE" sz="1200" dirty="0"/>
              <a:t> </a:t>
            </a:r>
            <a:r>
              <a:rPr lang="de-DE" sz="1200" dirty="0" err="1"/>
              <a:t>to</a:t>
            </a:r>
            <a:r>
              <a:rPr lang="de-DE" sz="1200" dirty="0"/>
              <a:t> </a:t>
            </a:r>
            <a:r>
              <a:rPr lang="de-DE" sz="1200" dirty="0" err="1"/>
              <a:t>answer</a:t>
            </a:r>
            <a:r>
              <a:rPr lang="de-DE" sz="1200" dirty="0"/>
              <a:t> </a:t>
            </a:r>
            <a:r>
              <a:rPr lang="de-DE" sz="1200" dirty="0" err="1"/>
              <a:t>for</a:t>
            </a:r>
            <a:r>
              <a:rPr lang="de-DE" sz="1200" dirty="0"/>
              <a:t> </a:t>
            </a:r>
            <a:r>
              <a:rPr lang="de-DE" sz="1200" dirty="0" err="1"/>
              <a:t>risk</a:t>
            </a:r>
            <a:r>
              <a:rPr lang="de-DE" sz="1200" dirty="0"/>
              <a:t> </a:t>
            </a:r>
            <a:r>
              <a:rPr lang="de-DE" sz="1200" dirty="0" err="1"/>
              <a:t>assessment</a:t>
            </a:r>
            <a:r>
              <a:rPr lang="de-DE" sz="1200" dirty="0"/>
              <a:t> </a:t>
            </a:r>
            <a:r>
              <a:rPr lang="de-DE" sz="1200" dirty="0" err="1"/>
              <a:t>we</a:t>
            </a:r>
            <a:r>
              <a:rPr lang="de-DE" sz="1200" dirty="0"/>
              <a:t> </a:t>
            </a:r>
            <a:r>
              <a:rPr lang="de-DE" sz="1200" dirty="0" err="1"/>
              <a:t>provide</a:t>
            </a:r>
            <a:r>
              <a:rPr lang="de-DE" sz="1200" dirty="0"/>
              <a:t> </a:t>
            </a:r>
            <a:r>
              <a:rPr lang="de-DE" sz="1200" dirty="0" err="1"/>
              <a:t>some</a:t>
            </a:r>
            <a:r>
              <a:rPr lang="de-DE" sz="1200" dirty="0"/>
              <a:t> </a:t>
            </a:r>
            <a:r>
              <a:rPr lang="de-DE" sz="1200" dirty="0" err="1"/>
              <a:t>questions</a:t>
            </a:r>
            <a:r>
              <a:rPr lang="de-DE" sz="1200" dirty="0"/>
              <a:t> </a:t>
            </a:r>
            <a:r>
              <a:rPr lang="de-DE" sz="1200" dirty="0" err="1"/>
              <a:t>for</a:t>
            </a:r>
            <a:r>
              <a:rPr lang="de-DE" sz="1200" dirty="0"/>
              <a:t> </a:t>
            </a:r>
            <a:r>
              <a:rPr lang="de-DE" sz="1200" dirty="0" err="1"/>
              <a:t>general</a:t>
            </a:r>
            <a:r>
              <a:rPr lang="de-DE" sz="1200" dirty="0"/>
              <a:t> </a:t>
            </a:r>
            <a:r>
              <a:rPr lang="de-DE" sz="1200" dirty="0" err="1"/>
              <a:t>business</a:t>
            </a:r>
            <a:r>
              <a:rPr lang="de-DE" sz="1200" dirty="0"/>
              <a:t> and additional </a:t>
            </a:r>
            <a:r>
              <a:rPr lang="de-DE" sz="1200" dirty="0" err="1"/>
              <a:t>extended</a:t>
            </a:r>
            <a:r>
              <a:rPr lang="de-DE" sz="1200" dirty="0"/>
              <a:t> </a:t>
            </a:r>
            <a:r>
              <a:rPr lang="de-DE" sz="1200" dirty="0" err="1"/>
              <a:t>questions</a:t>
            </a:r>
            <a:r>
              <a:rPr lang="de-DE" sz="1200" dirty="0"/>
              <a:t> </a:t>
            </a:r>
            <a:r>
              <a:rPr lang="de-DE" sz="1200" dirty="0" err="1"/>
              <a:t>depending</a:t>
            </a:r>
            <a:r>
              <a:rPr lang="de-DE" sz="1200" dirty="0"/>
              <a:t> on type </a:t>
            </a:r>
            <a:r>
              <a:rPr lang="de-DE" sz="1200" dirty="0" err="1"/>
              <a:t>of</a:t>
            </a:r>
            <a:r>
              <a:rPr lang="de-DE" sz="1200" dirty="0"/>
              <a:t> </a:t>
            </a:r>
            <a:r>
              <a:rPr lang="de-DE" sz="1200" dirty="0" err="1"/>
              <a:t>business</a:t>
            </a:r>
            <a:r>
              <a:rPr lang="de-DE" sz="1200" dirty="0"/>
              <a:t> </a:t>
            </a:r>
            <a:r>
              <a:rPr lang="de-DE" sz="1200" dirty="0" err="1"/>
              <a:t>extracted</a:t>
            </a:r>
            <a:r>
              <a:rPr lang="de-DE" sz="1200" dirty="0"/>
              <a:t> </a:t>
            </a:r>
            <a:r>
              <a:rPr lang="de-DE" sz="1200" dirty="0" err="1"/>
              <a:t>from</a:t>
            </a:r>
            <a:r>
              <a:rPr lang="de-DE" sz="1200" dirty="0"/>
              <a:t> </a:t>
            </a:r>
            <a:r>
              <a:rPr lang="de-DE" sz="1200" dirty="0" err="1"/>
              <a:t>our</a:t>
            </a:r>
            <a:r>
              <a:rPr lang="de-DE" sz="1200" dirty="0"/>
              <a:t> MSME Bank </a:t>
            </a:r>
            <a:r>
              <a:rPr lang="de-DE" sz="1200" dirty="0" err="1"/>
              <a:t>processing</a:t>
            </a:r>
            <a:r>
              <a:rPr lang="de-DE" sz="1200" dirty="0"/>
              <a:t> </a:t>
            </a:r>
            <a:r>
              <a:rPr lang="de-DE" sz="1200" dirty="0" err="1"/>
              <a:t>tool</a:t>
            </a:r>
            <a:endParaRPr lang="en-US" sz="1200" dirty="0"/>
          </a:p>
        </p:txBody>
      </p:sp>
      <p:sp>
        <p:nvSpPr>
          <p:cNvPr id="6" name="TextBox 5">
            <a:extLst>
              <a:ext uri="{FF2B5EF4-FFF2-40B4-BE49-F238E27FC236}">
                <a16:creationId xmlns:a16="http://schemas.microsoft.com/office/drawing/2014/main" id="{D52E3272-E6DD-4F35-91EE-CC5113AF612E}"/>
              </a:ext>
            </a:extLst>
          </p:cNvPr>
          <p:cNvSpPr txBox="1"/>
          <p:nvPr/>
        </p:nvSpPr>
        <p:spPr>
          <a:xfrm>
            <a:off x="3502479" y="1547406"/>
            <a:ext cx="4070173" cy="316905"/>
          </a:xfrm>
          <a:prstGeom prst="rect">
            <a:avLst/>
          </a:prstGeom>
          <a:noFill/>
        </p:spPr>
        <p:txBody>
          <a:bodyPr wrap="none" lIns="108000" tIns="46800" rIns="108000" bIns="46800" rtlCol="0">
            <a:noAutofit/>
          </a:bodyPr>
          <a:lstStyle/>
          <a:p>
            <a:r>
              <a:rPr lang="de-DE" sz="1200" dirty="0"/>
              <a:t>Industry </a:t>
            </a:r>
            <a:r>
              <a:rPr lang="de-DE" sz="1200" dirty="0" err="1"/>
              <a:t>specific</a:t>
            </a:r>
            <a:r>
              <a:rPr lang="de-DE" sz="1200" dirty="0"/>
              <a:t>: </a:t>
            </a:r>
            <a:r>
              <a:rPr lang="en-US" sz="1200" dirty="0"/>
              <a:t>Transportation</a:t>
            </a:r>
          </a:p>
          <a:p>
            <a:endParaRPr lang="en-US" sz="1200" dirty="0"/>
          </a:p>
        </p:txBody>
      </p:sp>
      <p:graphicFrame>
        <p:nvGraphicFramePr>
          <p:cNvPr id="5" name="Table 4">
            <a:extLst>
              <a:ext uri="{FF2B5EF4-FFF2-40B4-BE49-F238E27FC236}">
                <a16:creationId xmlns:a16="http://schemas.microsoft.com/office/drawing/2014/main" id="{9074270F-0CB0-44BB-96F9-75215F8A8F95}"/>
              </a:ext>
            </a:extLst>
          </p:cNvPr>
          <p:cNvGraphicFramePr>
            <a:graphicFrameLocks noGrp="1"/>
          </p:cNvGraphicFramePr>
          <p:nvPr/>
        </p:nvGraphicFramePr>
        <p:xfrm>
          <a:off x="3382390" y="2000168"/>
          <a:ext cx="5237825" cy="4396197"/>
        </p:xfrm>
        <a:graphic>
          <a:graphicData uri="http://schemas.openxmlformats.org/drawingml/2006/table">
            <a:tbl>
              <a:tblPr/>
              <a:tblGrid>
                <a:gridCol w="5237825">
                  <a:extLst>
                    <a:ext uri="{9D8B030D-6E8A-4147-A177-3AD203B41FA5}">
                      <a16:colId xmlns:a16="http://schemas.microsoft.com/office/drawing/2014/main" val="3980529040"/>
                    </a:ext>
                  </a:extLst>
                </a:gridCol>
              </a:tblGrid>
              <a:tr h="464387">
                <a:tc>
                  <a:txBody>
                    <a:bodyPr/>
                    <a:lstStyle/>
                    <a:p>
                      <a:pPr algn="l" fontAlgn="t"/>
                      <a:r>
                        <a:rPr lang="en-US" sz="1100" b="0" i="0" u="none" strike="noStrike">
                          <a:solidFill>
                            <a:srgbClr val="000000"/>
                          </a:solidFill>
                          <a:effectLst/>
                          <a:latin typeface="Calibri" panose="020F0502020204030204" pitchFamily="34" charset="0"/>
                        </a:rPr>
                        <a:t>What type of transportation services do you provide?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03002257"/>
                  </a:ext>
                </a:extLst>
              </a:tr>
              <a:tr h="464387">
                <a:tc>
                  <a:txBody>
                    <a:bodyPr/>
                    <a:lstStyle/>
                    <a:p>
                      <a:pPr algn="l" fontAlgn="t"/>
                      <a:r>
                        <a:rPr lang="en-US" sz="1100" b="0" i="0" u="none" strike="noStrike">
                          <a:solidFill>
                            <a:srgbClr val="000000"/>
                          </a:solidFill>
                          <a:effectLst/>
                          <a:latin typeface="Calibri" panose="020F0502020204030204" pitchFamily="34" charset="0"/>
                        </a:rPr>
                        <a:t>What route do you operate/ Ply?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66848666"/>
                  </a:ext>
                </a:extLst>
              </a:tr>
              <a:tr h="464387">
                <a:tc>
                  <a:txBody>
                    <a:bodyPr/>
                    <a:lstStyle/>
                    <a:p>
                      <a:pPr algn="l" fontAlgn="t"/>
                      <a:r>
                        <a:rPr lang="en-US" sz="1100" b="0" i="0" u="none" strike="noStrike">
                          <a:solidFill>
                            <a:srgbClr val="000000"/>
                          </a:solidFill>
                          <a:effectLst/>
                          <a:latin typeface="Calibri" panose="020F0502020204030204" pitchFamily="34" charset="0"/>
                        </a:rPr>
                        <a:t>Who operates the bus on the route?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41546531"/>
                  </a:ext>
                </a:extLst>
              </a:tr>
              <a:tr h="464387">
                <a:tc>
                  <a:txBody>
                    <a:bodyPr/>
                    <a:lstStyle/>
                    <a:p>
                      <a:pPr algn="l" fontAlgn="t"/>
                      <a:r>
                        <a:rPr lang="en-US" sz="1100" b="0" i="0" u="none" strike="noStrike">
                          <a:solidFill>
                            <a:srgbClr val="000000"/>
                          </a:solidFill>
                          <a:effectLst/>
                          <a:latin typeface="Calibri" panose="020F0502020204030204" pitchFamily="34" charset="0"/>
                        </a:rPr>
                        <a:t>Are you or the individual operating the bus, an authorized driver on the route with a valid route Band and proper endorsement as required?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15927000"/>
                  </a:ext>
                </a:extLst>
              </a:tr>
              <a:tr h="464387">
                <a:tc>
                  <a:txBody>
                    <a:bodyPr/>
                    <a:lstStyle/>
                    <a:p>
                      <a:pPr algn="l" fontAlgn="t"/>
                      <a:r>
                        <a:rPr lang="en-US" sz="1100" b="0" i="0" u="none" strike="noStrike">
                          <a:solidFill>
                            <a:srgbClr val="000000"/>
                          </a:solidFill>
                          <a:effectLst/>
                          <a:latin typeface="Calibri" panose="020F0502020204030204" pitchFamily="34" charset="0"/>
                        </a:rPr>
                        <a:t>How many trips do you make daily and who manages these trips?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09793538"/>
                  </a:ext>
                </a:extLst>
              </a:tr>
              <a:tr h="681101">
                <a:tc>
                  <a:txBody>
                    <a:bodyPr/>
                    <a:lstStyle/>
                    <a:p>
                      <a:pPr algn="l" fontAlgn="t"/>
                      <a:r>
                        <a:rPr lang="en-US" sz="1100" b="0" i="0" u="none" strike="noStrike">
                          <a:solidFill>
                            <a:srgbClr val="000000"/>
                          </a:solidFill>
                          <a:effectLst/>
                          <a:latin typeface="Calibri" panose="020F0502020204030204" pitchFamily="34" charset="0"/>
                        </a:rPr>
                        <a:t>What level of income can be earned based on the number of vehicles that operate from this route? Careful consideration must be given to holidays and days off due to rotation etc. when arriving at the income calculation.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00747296"/>
                  </a:ext>
                </a:extLst>
              </a:tr>
              <a:tr h="464387">
                <a:tc>
                  <a:txBody>
                    <a:bodyPr/>
                    <a:lstStyle/>
                    <a:p>
                      <a:pPr algn="l" fontAlgn="t"/>
                      <a:r>
                        <a:rPr lang="en-US" sz="1100" b="0" i="0" u="none" strike="noStrike">
                          <a:solidFill>
                            <a:srgbClr val="000000"/>
                          </a:solidFill>
                          <a:effectLst/>
                          <a:latin typeface="Calibri" panose="020F0502020204030204" pitchFamily="34" charset="0"/>
                        </a:rPr>
                        <a:t>Is the income earned sufficient to meet the regular maintenance? Insurance, personal expenses and contingencies?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92190095"/>
                  </a:ext>
                </a:extLst>
              </a:tr>
              <a:tr h="464387">
                <a:tc>
                  <a:txBody>
                    <a:bodyPr/>
                    <a:lstStyle/>
                    <a:p>
                      <a:pPr algn="l" fontAlgn="t"/>
                      <a:r>
                        <a:rPr lang="en-US" sz="1100" b="0" i="0" u="none" strike="noStrike">
                          <a:solidFill>
                            <a:srgbClr val="000000"/>
                          </a:solidFill>
                          <a:effectLst/>
                          <a:latin typeface="Calibri" panose="020F0502020204030204" pitchFamily="34" charset="0"/>
                        </a:rPr>
                        <a:t>Who are your main competitors on that route?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69250309"/>
                  </a:ext>
                </a:extLst>
              </a:tr>
              <a:tr h="464387">
                <a:tc>
                  <a:txBody>
                    <a:bodyPr/>
                    <a:lstStyle/>
                    <a:p>
                      <a:pPr algn="l" fontAlgn="t"/>
                      <a:r>
                        <a:rPr lang="en-US" sz="1100" b="0" i="0" u="none" strike="noStrike" dirty="0">
                          <a:solidFill>
                            <a:srgbClr val="000000"/>
                          </a:solidFill>
                          <a:effectLst/>
                          <a:latin typeface="Calibri" panose="020F0502020204030204" pitchFamily="34" charset="0"/>
                        </a:rPr>
                        <a:t>An escrow account should be opened to meet annual insurance payments and maintain a minimum debt reserve balance.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35786677"/>
                  </a:ext>
                </a:extLst>
              </a:tr>
            </a:tbl>
          </a:graphicData>
        </a:graphic>
      </p:graphicFrame>
    </p:spTree>
    <p:extLst>
      <p:ext uri="{BB962C8B-B14F-4D97-AF65-F5344CB8AC3E}">
        <p14:creationId xmlns:p14="http://schemas.microsoft.com/office/powerpoint/2010/main" val="1553741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F42986-7923-4E07-9136-A4AEA32858F2}"/>
              </a:ext>
            </a:extLst>
          </p:cNvPr>
          <p:cNvSpPr>
            <a:spLocks noGrp="1"/>
          </p:cNvSpPr>
          <p:nvPr>
            <p:ph type="sldNum" sz="quarter" idx="12"/>
          </p:nvPr>
        </p:nvSpPr>
        <p:spPr/>
        <p:txBody>
          <a:bodyPr/>
          <a:lstStyle/>
          <a:p>
            <a:fld id="{84FDC53A-3975-DE4E-9A2C-B3DD4C55E4D4}" type="slidenum">
              <a:rPr lang="de-DE" smtClean="0"/>
              <a:pPr/>
              <a:t>57</a:t>
            </a:fld>
            <a:endParaRPr lang="de-DE"/>
          </a:p>
        </p:txBody>
      </p:sp>
      <p:sp>
        <p:nvSpPr>
          <p:cNvPr id="5" name="TextBox 4">
            <a:extLst>
              <a:ext uri="{FF2B5EF4-FFF2-40B4-BE49-F238E27FC236}">
                <a16:creationId xmlns:a16="http://schemas.microsoft.com/office/drawing/2014/main" id="{8E3F39C0-AAE7-40B4-869F-0E5119E16329}"/>
              </a:ext>
            </a:extLst>
          </p:cNvPr>
          <p:cNvSpPr txBox="1"/>
          <p:nvPr/>
        </p:nvSpPr>
        <p:spPr>
          <a:xfrm>
            <a:off x="3291841" y="296399"/>
            <a:ext cx="5464280" cy="914400"/>
          </a:xfrm>
          <a:prstGeom prst="rect">
            <a:avLst/>
          </a:prstGeom>
          <a:noFill/>
        </p:spPr>
        <p:txBody>
          <a:bodyPr wrap="none" lIns="108000" tIns="46800" rIns="108000" bIns="46800" rtlCol="0">
            <a:noAutofit/>
          </a:bodyPr>
          <a:lstStyle/>
          <a:p>
            <a:r>
              <a:rPr lang="de-DE" sz="3200" dirty="0" err="1"/>
              <a:t>Conclusion</a:t>
            </a:r>
            <a:endParaRPr lang="en-US" sz="3200" dirty="0"/>
          </a:p>
        </p:txBody>
      </p:sp>
      <p:sp>
        <p:nvSpPr>
          <p:cNvPr id="11" name="Title 1">
            <a:extLst>
              <a:ext uri="{FF2B5EF4-FFF2-40B4-BE49-F238E27FC236}">
                <a16:creationId xmlns:a16="http://schemas.microsoft.com/office/drawing/2014/main" id="{52F405F1-EE68-4B49-8F46-CE5E3E9FA309}"/>
              </a:ext>
            </a:extLst>
          </p:cNvPr>
          <p:cNvSpPr txBox="1">
            <a:spLocks/>
          </p:cNvSpPr>
          <p:nvPr/>
        </p:nvSpPr>
        <p:spPr>
          <a:xfrm>
            <a:off x="59995" y="458787"/>
            <a:ext cx="3060026"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2</a:t>
            </a:r>
            <a:br>
              <a:rPr lang="de-DE" dirty="0"/>
            </a:br>
            <a:r>
              <a:rPr lang="en-US" sz="4000" dirty="0">
                <a:solidFill>
                  <a:srgbClr val="00B0F0"/>
                </a:solidFill>
              </a:rPr>
              <a:t>Client Meeting</a:t>
            </a:r>
            <a:endParaRPr lang="de-DE" dirty="0">
              <a:solidFill>
                <a:srgbClr val="00B050"/>
              </a:solidFill>
            </a:endParaRPr>
          </a:p>
        </p:txBody>
      </p:sp>
      <p:grpSp>
        <p:nvGrpSpPr>
          <p:cNvPr id="12" name="Group 11">
            <a:extLst>
              <a:ext uri="{FF2B5EF4-FFF2-40B4-BE49-F238E27FC236}">
                <a16:creationId xmlns:a16="http://schemas.microsoft.com/office/drawing/2014/main" id="{B760963B-1850-43AD-B516-6B8D06EE88E2}"/>
              </a:ext>
            </a:extLst>
          </p:cNvPr>
          <p:cNvGrpSpPr/>
          <p:nvPr/>
        </p:nvGrpSpPr>
        <p:grpSpPr>
          <a:xfrm>
            <a:off x="5752730" y="1237893"/>
            <a:ext cx="1586081" cy="2625184"/>
            <a:chOff x="0" y="4056"/>
            <a:chExt cx="1514808" cy="2164010"/>
          </a:xfrm>
        </p:grpSpPr>
        <p:sp>
          <p:nvSpPr>
            <p:cNvPr id="13" name="Arrow: Chevron 12">
              <a:extLst>
                <a:ext uri="{FF2B5EF4-FFF2-40B4-BE49-F238E27FC236}">
                  <a16:creationId xmlns:a16="http://schemas.microsoft.com/office/drawing/2014/main" id="{43FEABDB-6288-4ED5-9CD8-ECBEEB6296F7}"/>
                </a:ext>
              </a:extLst>
            </p:cNvPr>
            <p:cNvSpPr/>
            <p:nvPr/>
          </p:nvSpPr>
          <p:spPr>
            <a:xfrm rot="5400000">
              <a:off x="-324601" y="328657"/>
              <a:ext cx="2164010" cy="1514807"/>
            </a:xfrm>
            <a:prstGeom prst="chevron">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Arrow: Chevron 4">
              <a:extLst>
                <a:ext uri="{FF2B5EF4-FFF2-40B4-BE49-F238E27FC236}">
                  <a16:creationId xmlns:a16="http://schemas.microsoft.com/office/drawing/2014/main" id="{4064F37B-E4CA-4D3F-B5FD-50D1D6A2B623}"/>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Presales</a:t>
              </a:r>
              <a:endParaRPr lang="en-US" sz="3200" kern="1200"/>
            </a:p>
          </p:txBody>
        </p:sp>
      </p:grpSp>
      <p:grpSp>
        <p:nvGrpSpPr>
          <p:cNvPr id="8" name="Group 7">
            <a:extLst>
              <a:ext uri="{FF2B5EF4-FFF2-40B4-BE49-F238E27FC236}">
                <a16:creationId xmlns:a16="http://schemas.microsoft.com/office/drawing/2014/main" id="{FD71B1F4-353D-4460-A904-806388512F52}"/>
              </a:ext>
            </a:extLst>
          </p:cNvPr>
          <p:cNvGrpSpPr/>
          <p:nvPr/>
        </p:nvGrpSpPr>
        <p:grpSpPr>
          <a:xfrm>
            <a:off x="5752730" y="3456098"/>
            <a:ext cx="1586081" cy="2625183"/>
            <a:chOff x="0" y="1978695"/>
            <a:chExt cx="1514808" cy="2164010"/>
          </a:xfrm>
        </p:grpSpPr>
        <p:sp>
          <p:nvSpPr>
            <p:cNvPr id="9" name="Arrow: Chevron 8">
              <a:extLst>
                <a:ext uri="{FF2B5EF4-FFF2-40B4-BE49-F238E27FC236}">
                  <a16:creationId xmlns:a16="http://schemas.microsoft.com/office/drawing/2014/main" id="{CBC0BDC8-1306-4CD7-8B5D-81F8DE08059A}"/>
                </a:ext>
              </a:extLst>
            </p:cNvPr>
            <p:cNvSpPr/>
            <p:nvPr/>
          </p:nvSpPr>
          <p:spPr>
            <a:xfrm rot="5400000">
              <a:off x="-324601" y="2303296"/>
              <a:ext cx="2164010" cy="1514807"/>
            </a:xfrm>
            <a:prstGeom prst="chevron">
              <a:avLst/>
            </a:prstGeom>
            <a:solidFill>
              <a:srgbClr val="00B0F0"/>
            </a:solidFill>
            <a:ln>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Arrow: Chevron 4">
              <a:extLst>
                <a:ext uri="{FF2B5EF4-FFF2-40B4-BE49-F238E27FC236}">
                  <a16:creationId xmlns:a16="http://schemas.microsoft.com/office/drawing/2014/main" id="{08B34F34-2220-4BA5-8FE1-05BB2AF9E7F9}"/>
                </a:ext>
              </a:extLst>
            </p:cNvPr>
            <p:cNvSpPr txBox="1"/>
            <p:nvPr/>
          </p:nvSpPr>
          <p:spPr>
            <a:xfrm>
              <a:off x="1" y="2736099"/>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Client Meeting</a:t>
              </a:r>
            </a:p>
          </p:txBody>
        </p:sp>
      </p:grpSp>
      <p:sp>
        <p:nvSpPr>
          <p:cNvPr id="2" name="Arrow: Down 1">
            <a:extLst>
              <a:ext uri="{FF2B5EF4-FFF2-40B4-BE49-F238E27FC236}">
                <a16:creationId xmlns:a16="http://schemas.microsoft.com/office/drawing/2014/main" id="{87A4BCA8-0F59-45E3-8025-39F18156E8E0}"/>
              </a:ext>
            </a:extLst>
          </p:cNvPr>
          <p:cNvSpPr/>
          <p:nvPr/>
        </p:nvSpPr>
        <p:spPr>
          <a:xfrm>
            <a:off x="3972526" y="1210799"/>
            <a:ext cx="703671" cy="4971918"/>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t>Customer       </a:t>
            </a:r>
          </a:p>
          <a:p>
            <a:pPr algn="ctr"/>
            <a:endParaRPr lang="de-DE" sz="1600" dirty="0"/>
          </a:p>
          <a:p>
            <a:pPr algn="ctr"/>
            <a:endParaRPr lang="de-DE" sz="1600" dirty="0"/>
          </a:p>
          <a:p>
            <a:pPr algn="ctr"/>
            <a:r>
              <a:rPr lang="de-DE" sz="1600" dirty="0"/>
              <a:t>   Journey</a:t>
            </a:r>
            <a:endParaRPr lang="en-US" sz="1600" dirty="0"/>
          </a:p>
        </p:txBody>
      </p:sp>
    </p:spTree>
    <p:extLst>
      <p:ext uri="{BB962C8B-B14F-4D97-AF65-F5344CB8AC3E}">
        <p14:creationId xmlns:p14="http://schemas.microsoft.com/office/powerpoint/2010/main" val="520540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100-250E-4B18-9554-A639B5844CAD}"/>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BB42B6-E13E-4163-8CA1-8796B3891FA0}"/>
              </a:ext>
            </a:extLst>
          </p:cNvPr>
          <p:cNvSpPr>
            <a:spLocks noGrp="1"/>
          </p:cNvSpPr>
          <p:nvPr>
            <p:ph type="subTitle" idx="1"/>
          </p:nvPr>
        </p:nvSpPr>
        <p:spPr/>
        <p:txBody>
          <a:bodyPr/>
          <a:lstStyle/>
          <a:p>
            <a:r>
              <a:rPr lang="en-US"/>
              <a:t>Contact</a:t>
            </a:r>
          </a:p>
          <a:p>
            <a:endParaRPr lang="en-US"/>
          </a:p>
          <a:p>
            <a:endParaRPr lang="en-US"/>
          </a:p>
          <a:p>
            <a:r>
              <a:rPr lang="en-US"/>
              <a:t>ECCU Representative – Uwe Pfeffer</a:t>
            </a:r>
          </a:p>
          <a:p>
            <a:r>
              <a:rPr lang="en-US">
                <a:hlinkClick r:id="rId2"/>
              </a:rPr>
              <a:t>Uwe.Pfeffer@sparkassenstiftung.de</a:t>
            </a:r>
            <a:endParaRPr lang="en-US"/>
          </a:p>
          <a:p>
            <a:endParaRPr lang="en-US"/>
          </a:p>
          <a:p>
            <a:endParaRPr lang="en-US"/>
          </a:p>
          <a:p>
            <a:r>
              <a:rPr lang="en-US"/>
              <a:t>EECU Long Term Expert – Timo Bucher</a:t>
            </a:r>
          </a:p>
          <a:p>
            <a:r>
              <a:rPr lang="en-US">
                <a:hlinkClick r:id="rId3"/>
              </a:rPr>
              <a:t>Timo.Bucher@sparkassenstiftung.de</a:t>
            </a:r>
            <a:endParaRPr lang="en-US"/>
          </a:p>
          <a:p>
            <a:endParaRPr lang="en-US"/>
          </a:p>
          <a:p>
            <a:endParaRPr lang="en-US"/>
          </a:p>
        </p:txBody>
      </p:sp>
      <p:pic>
        <p:nvPicPr>
          <p:cNvPr id="5" name="Picture 4" descr="A picture containing text, clipart&#10;&#10;Description automatically generated">
            <a:extLst>
              <a:ext uri="{FF2B5EF4-FFF2-40B4-BE49-F238E27FC236}">
                <a16:creationId xmlns:a16="http://schemas.microsoft.com/office/drawing/2014/main" id="{0D9476C0-CF56-47A5-8285-D34C0D2D1C50}"/>
              </a:ext>
            </a:extLst>
          </p:cNvPr>
          <p:cNvPicPr>
            <a:picLocks noChangeAspect="1"/>
          </p:cNvPicPr>
          <p:nvPr/>
        </p:nvPicPr>
        <p:blipFill>
          <a:blip r:embed="rId4"/>
          <a:stretch>
            <a:fillRect/>
          </a:stretch>
        </p:blipFill>
        <p:spPr>
          <a:xfrm>
            <a:off x="2194905" y="6205669"/>
            <a:ext cx="1915456" cy="555482"/>
          </a:xfrm>
          <a:prstGeom prst="rect">
            <a:avLst/>
          </a:prstGeom>
        </p:spPr>
      </p:pic>
    </p:spTree>
    <p:extLst>
      <p:ext uri="{BB962C8B-B14F-4D97-AF65-F5344CB8AC3E}">
        <p14:creationId xmlns:p14="http://schemas.microsoft.com/office/powerpoint/2010/main" val="783838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a:t>
            </a:r>
            <a:br>
              <a:rPr lang="en-US" sz="3200" dirty="0"/>
            </a:br>
            <a:r>
              <a:rPr lang="en-US" sz="3200" dirty="0"/>
              <a:t>Module 3</a:t>
            </a:r>
            <a:br>
              <a:rPr lang="en-US" sz="3200" dirty="0"/>
            </a:br>
            <a:r>
              <a:rPr lang="en-US" sz="3200" dirty="0">
                <a:solidFill>
                  <a:srgbClr val="FFC000"/>
                </a:solidFill>
              </a:rPr>
              <a:t>P&amp;L and Balance Sheet</a:t>
            </a:r>
            <a:br>
              <a:rPr lang="en-US" sz="3200" dirty="0"/>
            </a:br>
            <a:r>
              <a:rPr lang="en-US" sz="2800" dirty="0"/>
              <a:t>XX.XX.XXXX</a:t>
            </a:r>
            <a:endParaRPr lang="de-DE" sz="3200" dirty="0"/>
          </a:p>
        </p:txBody>
      </p:sp>
    </p:spTree>
    <p:extLst>
      <p:ext uri="{BB962C8B-B14F-4D97-AF65-F5344CB8AC3E}">
        <p14:creationId xmlns:p14="http://schemas.microsoft.com/office/powerpoint/2010/main" val="394566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a:t>ECPCGC Training</a:t>
            </a:r>
          </a:p>
        </p:txBody>
      </p:sp>
      <p:sp>
        <p:nvSpPr>
          <p:cNvPr id="3" name="Content Placeholder 2">
            <a:extLst>
              <a:ext uri="{FF2B5EF4-FFF2-40B4-BE49-F238E27FC236}">
                <a16:creationId xmlns:a16="http://schemas.microsoft.com/office/drawing/2014/main" id="{ED9670B3-5967-45A7-9272-E6EE2D2F3445}"/>
              </a:ext>
            </a:extLst>
          </p:cNvPr>
          <p:cNvSpPr>
            <a:spLocks noGrp="1"/>
          </p:cNvSpPr>
          <p:nvPr>
            <p:ph sz="quarter" idx="13"/>
          </p:nvPr>
        </p:nvSpPr>
        <p:spPr/>
        <p:txBody>
          <a:bodyPr/>
          <a:lstStyle/>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a:t>Training-Content</a:t>
            </a:r>
          </a:p>
        </p:txBody>
      </p:sp>
      <p:graphicFrame>
        <p:nvGraphicFramePr>
          <p:cNvPr id="5" name="Diagram 4">
            <a:extLst>
              <a:ext uri="{FF2B5EF4-FFF2-40B4-BE49-F238E27FC236}">
                <a16:creationId xmlns:a16="http://schemas.microsoft.com/office/drawing/2014/main" id="{C4FCEC09-BA7D-4C58-93D6-DA349C2F2B45}"/>
              </a:ext>
            </a:extLst>
          </p:cNvPr>
          <p:cNvGraphicFramePr/>
          <p:nvPr>
            <p:extLst>
              <p:ext uri="{D42A27DB-BD31-4B8C-83A1-F6EECF244321}">
                <p14:modId xmlns:p14="http://schemas.microsoft.com/office/powerpoint/2010/main" val="2842224397"/>
              </p:ext>
            </p:extLst>
          </p:nvPr>
        </p:nvGraphicFramePr>
        <p:xfrm>
          <a:off x="3388174" y="239697"/>
          <a:ext cx="5647877" cy="612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CA6E105-8B84-432C-AF95-3299E2B097AB}"/>
              </a:ext>
            </a:extLst>
          </p:cNvPr>
          <p:cNvSpPr txBox="1"/>
          <p:nvPr/>
        </p:nvSpPr>
        <p:spPr>
          <a:xfrm>
            <a:off x="107949" y="2944014"/>
            <a:ext cx="2768416" cy="1098822"/>
          </a:xfrm>
          <a:prstGeom prst="rect">
            <a:avLst/>
          </a:prstGeom>
          <a:noFill/>
        </p:spPr>
        <p:txBody>
          <a:bodyPr wrap="none" lIns="108000" tIns="46800" rIns="108000" bIns="46800" rtlCol="0">
            <a:noAutofit/>
          </a:bodyPr>
          <a:lstStyle/>
          <a:p>
            <a:r>
              <a:rPr lang="en-US" sz="1200">
                <a:solidFill>
                  <a:schemeClr val="bg1"/>
                </a:solidFill>
              </a:rPr>
              <a:t>Customer Journey as orientation for </a:t>
            </a:r>
          </a:p>
          <a:p>
            <a:r>
              <a:rPr lang="en-US" sz="1200">
                <a:solidFill>
                  <a:schemeClr val="bg1"/>
                </a:solidFill>
              </a:rPr>
              <a:t>Training modules</a:t>
            </a:r>
          </a:p>
        </p:txBody>
      </p:sp>
    </p:spTree>
    <p:extLst>
      <p:ext uri="{BB962C8B-B14F-4D97-AF65-F5344CB8AC3E}">
        <p14:creationId xmlns:p14="http://schemas.microsoft.com/office/powerpoint/2010/main" val="1558696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Module3</a:t>
            </a:r>
            <a:br>
              <a:rPr lang="de-DE" dirty="0"/>
            </a:br>
            <a:r>
              <a:rPr lang="en-US" sz="4000" dirty="0">
                <a:solidFill>
                  <a:srgbClr val="FFC000"/>
                </a:solidFill>
              </a:rPr>
              <a:t>P&amp;L and Balance Sheet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60</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dirty="0"/>
              <a:t>Quick </a:t>
            </a:r>
            <a:r>
              <a:rPr lang="de-DE" dirty="0" err="1"/>
              <a:t>repeat</a:t>
            </a:r>
            <a:r>
              <a:rPr lang="de-DE" dirty="0"/>
              <a:t> </a:t>
            </a:r>
            <a:r>
              <a:rPr lang="de-DE" dirty="0" err="1"/>
              <a:t>of</a:t>
            </a:r>
            <a:r>
              <a:rPr lang="de-DE" dirty="0"/>
              <a:t> Module 2</a:t>
            </a:r>
          </a:p>
          <a:p>
            <a:endParaRPr lang="en-US" dirty="0"/>
          </a:p>
        </p:txBody>
      </p:sp>
      <p:sp>
        <p:nvSpPr>
          <p:cNvPr id="5" name="TextBox 4">
            <a:extLst>
              <a:ext uri="{FF2B5EF4-FFF2-40B4-BE49-F238E27FC236}">
                <a16:creationId xmlns:a16="http://schemas.microsoft.com/office/drawing/2014/main" id="{2F0EE3FA-35B0-43FF-BEFD-C00E689B4A37}"/>
              </a:ext>
            </a:extLst>
          </p:cNvPr>
          <p:cNvSpPr txBox="1"/>
          <p:nvPr/>
        </p:nvSpPr>
        <p:spPr>
          <a:xfrm>
            <a:off x="3277214" y="4515438"/>
            <a:ext cx="5613524" cy="1793287"/>
          </a:xfrm>
          <a:prstGeom prst="rect">
            <a:avLst/>
          </a:prstGeom>
          <a:noFill/>
        </p:spPr>
        <p:txBody>
          <a:bodyPr wrap="square" lIns="108000" tIns="46800" rIns="108000" bIns="46800" rtlCol="0">
            <a:noAutofit/>
          </a:bodyPr>
          <a:lstStyle/>
          <a:p>
            <a:r>
              <a:rPr lang="en-US" sz="1600" b="1" i="0" dirty="0">
                <a:solidFill>
                  <a:srgbClr val="000000"/>
                </a:solidFill>
                <a:effectLst/>
                <a:latin typeface="source sans pro" panose="020B0503030403020204" pitchFamily="34" charset="0"/>
              </a:rPr>
              <a:t>“I am always doing that which I cannot do, in order that I may learn how to do it.”</a:t>
            </a:r>
          </a:p>
          <a:p>
            <a:endParaRPr lang="en-US" sz="1600" b="1" dirty="0">
              <a:solidFill>
                <a:srgbClr val="33CCCC"/>
              </a:solidFill>
              <a:latin typeface="source sans pro" panose="020B0503030403020204" pitchFamily="34" charset="0"/>
            </a:endParaRPr>
          </a:p>
          <a:p>
            <a:endParaRPr lang="en-US" sz="1600" dirty="0"/>
          </a:p>
          <a:p>
            <a:r>
              <a:rPr lang="en-US" sz="1600" b="1" dirty="0"/>
              <a:t>Pablo Picasso</a:t>
            </a:r>
          </a:p>
        </p:txBody>
      </p:sp>
      <p:pic>
        <p:nvPicPr>
          <p:cNvPr id="7" name="Picture 6" descr="A person wearing a hat&#10;&#10;Description automatically generated with medium confidence">
            <a:extLst>
              <a:ext uri="{FF2B5EF4-FFF2-40B4-BE49-F238E27FC236}">
                <a16:creationId xmlns:a16="http://schemas.microsoft.com/office/drawing/2014/main" id="{595B168F-CB2F-4B08-9FA5-1A3FC28A5D02}"/>
              </a:ext>
            </a:extLst>
          </p:cNvPr>
          <p:cNvPicPr>
            <a:picLocks noChangeAspect="1"/>
          </p:cNvPicPr>
          <p:nvPr/>
        </p:nvPicPr>
        <p:blipFill>
          <a:blip r:embed="rId2"/>
          <a:stretch>
            <a:fillRect/>
          </a:stretch>
        </p:blipFill>
        <p:spPr>
          <a:xfrm>
            <a:off x="6083976" y="4925101"/>
            <a:ext cx="1391670" cy="1636501"/>
          </a:xfrm>
          <a:prstGeom prst="rect">
            <a:avLst/>
          </a:prstGeom>
        </p:spPr>
      </p:pic>
    </p:spTree>
    <p:extLst>
      <p:ext uri="{BB962C8B-B14F-4D97-AF65-F5344CB8AC3E}">
        <p14:creationId xmlns:p14="http://schemas.microsoft.com/office/powerpoint/2010/main" val="9314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Module3</a:t>
            </a:r>
            <a:br>
              <a:rPr lang="de-DE" dirty="0"/>
            </a:br>
            <a:r>
              <a:rPr lang="en-US" sz="4000" dirty="0">
                <a:solidFill>
                  <a:srgbClr val="FFC000"/>
                </a:solidFill>
              </a:rPr>
              <a:t>P&amp;L and Balance Sheet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61</a:t>
            </a:fld>
            <a:endParaRPr lang="de-DE"/>
          </a:p>
        </p:txBody>
      </p:sp>
      <p:grpSp>
        <p:nvGrpSpPr>
          <p:cNvPr id="15" name="Group 14">
            <a:extLst>
              <a:ext uri="{FF2B5EF4-FFF2-40B4-BE49-F238E27FC236}">
                <a16:creationId xmlns:a16="http://schemas.microsoft.com/office/drawing/2014/main" id="{E33D9985-C4DF-487D-9178-896D26D0AA7D}"/>
              </a:ext>
            </a:extLst>
          </p:cNvPr>
          <p:cNvGrpSpPr/>
          <p:nvPr/>
        </p:nvGrpSpPr>
        <p:grpSpPr>
          <a:xfrm>
            <a:off x="4823376" y="152377"/>
            <a:ext cx="4133069" cy="1406606"/>
            <a:chOff x="3832717" y="-594625"/>
            <a:chExt cx="4133069" cy="1406606"/>
          </a:xfrm>
        </p:grpSpPr>
        <p:sp>
          <p:nvSpPr>
            <p:cNvPr id="16" name="Rectangle: Top Corners Rounded 15">
              <a:extLst>
                <a:ext uri="{FF2B5EF4-FFF2-40B4-BE49-F238E27FC236}">
                  <a16:creationId xmlns:a16="http://schemas.microsoft.com/office/drawing/2014/main" id="{628122E0-9ABB-4CA5-AF62-9C1DF7BEB7E0}"/>
                </a:ext>
              </a:extLst>
            </p:cNvPr>
            <p:cNvSpPr/>
            <p:nvPr/>
          </p:nvSpPr>
          <p:spPr>
            <a:xfrm rot="5400000">
              <a:off x="5195949" y="-1957857"/>
              <a:ext cx="1406606" cy="413306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Top Corners Rounded 4">
              <a:extLst>
                <a:ext uri="{FF2B5EF4-FFF2-40B4-BE49-F238E27FC236}">
                  <a16:creationId xmlns:a16="http://schemas.microsoft.com/office/drawing/2014/main" id="{FC7A6956-78D5-4780-98F0-6643CDB929E8}"/>
                </a:ext>
              </a:extLst>
            </p:cNvPr>
            <p:cNvSpPr txBox="1"/>
            <p:nvPr/>
          </p:nvSpPr>
          <p:spPr>
            <a:xfrm>
              <a:off x="3832717" y="-525961"/>
              <a:ext cx="4064404" cy="1269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Understanding, calculating and interpreting selected financial metrics</a:t>
              </a:r>
            </a:p>
            <a:p>
              <a:pPr marL="228600" lvl="1" indent="-228600" algn="l" defTabSz="977900">
                <a:lnSpc>
                  <a:spcPct val="90000"/>
                </a:lnSpc>
                <a:spcBef>
                  <a:spcPct val="0"/>
                </a:spcBef>
                <a:spcAft>
                  <a:spcPct val="15000"/>
                </a:spcAft>
                <a:buChar char="•"/>
              </a:pPr>
              <a:r>
                <a:rPr lang="en-US" sz="2200" kern="1200" dirty="0"/>
                <a:t>Cash-Flow analysis</a:t>
              </a:r>
            </a:p>
          </p:txBody>
        </p:sp>
      </p:grpSp>
      <p:grpSp>
        <p:nvGrpSpPr>
          <p:cNvPr id="11" name="Group 10">
            <a:extLst>
              <a:ext uri="{FF2B5EF4-FFF2-40B4-BE49-F238E27FC236}">
                <a16:creationId xmlns:a16="http://schemas.microsoft.com/office/drawing/2014/main" id="{61A42B56-BCB2-47C1-B97F-B47C581895D7}"/>
              </a:ext>
            </a:extLst>
          </p:cNvPr>
          <p:cNvGrpSpPr/>
          <p:nvPr/>
        </p:nvGrpSpPr>
        <p:grpSpPr>
          <a:xfrm>
            <a:off x="3308568" y="152376"/>
            <a:ext cx="1514808" cy="2164010"/>
            <a:chOff x="0" y="3953334"/>
            <a:chExt cx="1514808" cy="2164010"/>
          </a:xfrm>
        </p:grpSpPr>
        <p:sp>
          <p:nvSpPr>
            <p:cNvPr id="18" name="Arrow: Chevron 17">
              <a:extLst>
                <a:ext uri="{FF2B5EF4-FFF2-40B4-BE49-F238E27FC236}">
                  <a16:creationId xmlns:a16="http://schemas.microsoft.com/office/drawing/2014/main" id="{149165CB-77A4-4706-A59F-D5908D0D0038}"/>
                </a:ext>
              </a:extLst>
            </p:cNvPr>
            <p:cNvSpPr/>
            <p:nvPr/>
          </p:nvSpPr>
          <p:spPr>
            <a:xfrm rot="5400000">
              <a:off x="-324601" y="4277935"/>
              <a:ext cx="2164010" cy="1514807"/>
            </a:xfrm>
            <a:prstGeom prst="chevron">
              <a:avLst/>
            </a:prstGeom>
            <a:solidFill>
              <a:srgbClr val="FFC00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4">
              <a:extLst>
                <a:ext uri="{FF2B5EF4-FFF2-40B4-BE49-F238E27FC236}">
                  <a16:creationId xmlns:a16="http://schemas.microsoft.com/office/drawing/2014/main" id="{146C838A-BCF7-4139-81F9-D770526F5898}"/>
                </a:ext>
              </a:extLst>
            </p:cNvPr>
            <p:cNvSpPr txBox="1"/>
            <p:nvPr/>
          </p:nvSpPr>
          <p:spPr>
            <a:xfrm>
              <a:off x="1" y="4710738"/>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P&amp;L and Balance Sheet</a:t>
              </a:r>
            </a:p>
          </p:txBody>
        </p:sp>
      </p:grpSp>
      <p:pic>
        <p:nvPicPr>
          <p:cNvPr id="5" name="Picture 4" descr="Text&#10;&#10;Description automatically generated">
            <a:extLst>
              <a:ext uri="{FF2B5EF4-FFF2-40B4-BE49-F238E27FC236}">
                <a16:creationId xmlns:a16="http://schemas.microsoft.com/office/drawing/2014/main" id="{675CEA54-64FA-49E7-917A-7600298E99AB}"/>
              </a:ext>
            </a:extLst>
          </p:cNvPr>
          <p:cNvPicPr>
            <a:picLocks noChangeAspect="1"/>
          </p:cNvPicPr>
          <p:nvPr/>
        </p:nvPicPr>
        <p:blipFill>
          <a:blip r:embed="rId2"/>
          <a:stretch>
            <a:fillRect/>
          </a:stretch>
        </p:blipFill>
        <p:spPr>
          <a:xfrm>
            <a:off x="3062216" y="2476870"/>
            <a:ext cx="6081784" cy="2890273"/>
          </a:xfrm>
          <a:prstGeom prst="rect">
            <a:avLst/>
          </a:prstGeom>
        </p:spPr>
      </p:pic>
    </p:spTree>
    <p:extLst>
      <p:ext uri="{BB962C8B-B14F-4D97-AF65-F5344CB8AC3E}">
        <p14:creationId xmlns:p14="http://schemas.microsoft.com/office/powerpoint/2010/main" val="3516562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Module3</a:t>
            </a:r>
            <a:br>
              <a:rPr lang="de-DE" dirty="0"/>
            </a:br>
            <a:r>
              <a:rPr lang="en-US" sz="4000" dirty="0">
                <a:solidFill>
                  <a:srgbClr val="FFC000"/>
                </a:solidFill>
              </a:rPr>
              <a:t>P&amp;L and Balance Sheet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62</a:t>
            </a:fld>
            <a:endParaRPr lang="de-DE"/>
          </a:p>
        </p:txBody>
      </p:sp>
      <p:grpSp>
        <p:nvGrpSpPr>
          <p:cNvPr id="11" name="Group 10">
            <a:extLst>
              <a:ext uri="{FF2B5EF4-FFF2-40B4-BE49-F238E27FC236}">
                <a16:creationId xmlns:a16="http://schemas.microsoft.com/office/drawing/2014/main" id="{61A42B56-BCB2-47C1-B97F-B47C581895D7}"/>
              </a:ext>
            </a:extLst>
          </p:cNvPr>
          <p:cNvGrpSpPr/>
          <p:nvPr/>
        </p:nvGrpSpPr>
        <p:grpSpPr>
          <a:xfrm>
            <a:off x="3308568" y="152376"/>
            <a:ext cx="1514808" cy="2164010"/>
            <a:chOff x="0" y="3953334"/>
            <a:chExt cx="1514808" cy="2164010"/>
          </a:xfrm>
        </p:grpSpPr>
        <p:sp>
          <p:nvSpPr>
            <p:cNvPr id="18" name="Arrow: Chevron 17">
              <a:extLst>
                <a:ext uri="{FF2B5EF4-FFF2-40B4-BE49-F238E27FC236}">
                  <a16:creationId xmlns:a16="http://schemas.microsoft.com/office/drawing/2014/main" id="{149165CB-77A4-4706-A59F-D5908D0D0038}"/>
                </a:ext>
              </a:extLst>
            </p:cNvPr>
            <p:cNvSpPr/>
            <p:nvPr/>
          </p:nvSpPr>
          <p:spPr>
            <a:xfrm rot="5400000">
              <a:off x="-324601" y="4277935"/>
              <a:ext cx="2164010" cy="1514807"/>
            </a:xfrm>
            <a:prstGeom prst="chevron">
              <a:avLst/>
            </a:prstGeom>
            <a:solidFill>
              <a:srgbClr val="FFC00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4">
              <a:extLst>
                <a:ext uri="{FF2B5EF4-FFF2-40B4-BE49-F238E27FC236}">
                  <a16:creationId xmlns:a16="http://schemas.microsoft.com/office/drawing/2014/main" id="{146C838A-BCF7-4139-81F9-D770526F5898}"/>
                </a:ext>
              </a:extLst>
            </p:cNvPr>
            <p:cNvSpPr txBox="1"/>
            <p:nvPr/>
          </p:nvSpPr>
          <p:spPr>
            <a:xfrm>
              <a:off x="1" y="4710738"/>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P&amp;L and Balance Sheet</a:t>
              </a:r>
            </a:p>
          </p:txBody>
        </p:sp>
      </p:grpSp>
      <p:sp>
        <p:nvSpPr>
          <p:cNvPr id="4" name="TextBox 3">
            <a:extLst>
              <a:ext uri="{FF2B5EF4-FFF2-40B4-BE49-F238E27FC236}">
                <a16:creationId xmlns:a16="http://schemas.microsoft.com/office/drawing/2014/main" id="{63E1FAD9-B72D-4EC2-9BB2-84A8292F49B7}"/>
              </a:ext>
            </a:extLst>
          </p:cNvPr>
          <p:cNvSpPr txBox="1"/>
          <p:nvPr/>
        </p:nvSpPr>
        <p:spPr>
          <a:xfrm>
            <a:off x="3430194" y="2733844"/>
            <a:ext cx="5131293" cy="3663179"/>
          </a:xfrm>
          <a:prstGeom prst="rect">
            <a:avLst/>
          </a:prstGeom>
          <a:noFill/>
        </p:spPr>
        <p:txBody>
          <a:bodyPr wrap="square" lIns="108000" tIns="46800" rIns="108000" bIns="46800" rtlCol="0">
            <a:noAutofit/>
          </a:bodyPr>
          <a:lstStyle/>
          <a:p>
            <a:r>
              <a:rPr lang="de-DE" sz="1600" dirty="0"/>
              <a:t>After </a:t>
            </a:r>
            <a:r>
              <a:rPr lang="de-DE" sz="1600" dirty="0" err="1"/>
              <a:t>interviewing</a:t>
            </a:r>
            <a:r>
              <a:rPr lang="de-DE" sz="1600" dirty="0"/>
              <a:t> </a:t>
            </a:r>
            <a:r>
              <a:rPr lang="de-DE" sz="1600" dirty="0" err="1"/>
              <a:t>our</a:t>
            </a:r>
            <a:r>
              <a:rPr lang="de-DE" sz="1600" dirty="0"/>
              <a:t> </a:t>
            </a:r>
            <a:r>
              <a:rPr lang="de-DE" sz="1600" dirty="0" err="1"/>
              <a:t>client</a:t>
            </a:r>
            <a:r>
              <a:rPr lang="de-DE" sz="1600" dirty="0"/>
              <a:t> </a:t>
            </a:r>
            <a:r>
              <a:rPr lang="de-DE" sz="1600" dirty="0" err="1"/>
              <a:t>we</a:t>
            </a:r>
            <a:r>
              <a:rPr lang="de-DE" sz="1600" dirty="0"/>
              <a:t> </a:t>
            </a:r>
            <a:r>
              <a:rPr lang="de-DE" sz="1600" dirty="0" err="1"/>
              <a:t>know</a:t>
            </a:r>
            <a:r>
              <a:rPr lang="de-DE" sz="1600" dirty="0"/>
              <a:t> </a:t>
            </a:r>
            <a:r>
              <a:rPr lang="de-DE" sz="1600" dirty="0" err="1"/>
              <a:t>allready</a:t>
            </a:r>
            <a:r>
              <a:rPr lang="de-DE" sz="1600" dirty="0"/>
              <a:t> </a:t>
            </a:r>
            <a:r>
              <a:rPr lang="de-DE" sz="1600" dirty="0" err="1"/>
              <a:t>about</a:t>
            </a:r>
            <a:r>
              <a:rPr lang="de-DE" sz="1600" dirty="0"/>
              <a:t> </a:t>
            </a:r>
            <a:r>
              <a:rPr lang="de-DE" sz="1600" dirty="0" err="1"/>
              <a:t>his</a:t>
            </a:r>
            <a:r>
              <a:rPr lang="de-DE" sz="1600" dirty="0"/>
              <a:t> </a:t>
            </a:r>
            <a:r>
              <a:rPr lang="de-DE" sz="1600" dirty="0" err="1"/>
              <a:t>business</a:t>
            </a:r>
            <a:r>
              <a:rPr lang="de-DE" sz="1600" dirty="0"/>
              <a:t> </a:t>
            </a:r>
            <a:r>
              <a:rPr lang="de-DE" sz="1600" dirty="0" err="1"/>
              <a:t>model</a:t>
            </a:r>
            <a:r>
              <a:rPr lang="de-DE" sz="1600" dirty="0"/>
              <a:t>,</a:t>
            </a:r>
          </a:p>
          <a:p>
            <a:r>
              <a:rPr lang="de-DE" sz="1600" dirty="0" err="1"/>
              <a:t>his</a:t>
            </a:r>
            <a:r>
              <a:rPr lang="de-DE" sz="1600" dirty="0"/>
              <a:t> </a:t>
            </a:r>
            <a:r>
              <a:rPr lang="de-DE" sz="1600" dirty="0" err="1"/>
              <a:t>planned</a:t>
            </a:r>
            <a:r>
              <a:rPr lang="de-DE" sz="1600" dirty="0"/>
              <a:t> </a:t>
            </a:r>
            <a:r>
              <a:rPr lang="de-DE" sz="1600" dirty="0" err="1"/>
              <a:t>investment</a:t>
            </a:r>
            <a:r>
              <a:rPr lang="de-DE" sz="1600" dirty="0"/>
              <a:t> and </a:t>
            </a:r>
            <a:r>
              <a:rPr lang="de-DE" sz="1600" dirty="0" err="1"/>
              <a:t>much</a:t>
            </a:r>
            <a:r>
              <a:rPr lang="de-DE" sz="1600" dirty="0"/>
              <a:t> </a:t>
            </a:r>
            <a:r>
              <a:rPr lang="de-DE" sz="1600" dirty="0" err="1"/>
              <a:t>more</a:t>
            </a:r>
            <a:endParaRPr lang="de-DE" sz="1600" dirty="0"/>
          </a:p>
          <a:p>
            <a:endParaRPr lang="de-DE" sz="1600" dirty="0"/>
          </a:p>
          <a:p>
            <a:r>
              <a:rPr lang="de-DE" sz="1600" dirty="0" err="1"/>
              <a:t>We</a:t>
            </a:r>
            <a:r>
              <a:rPr lang="de-DE" sz="1600" dirty="0"/>
              <a:t> </a:t>
            </a:r>
            <a:r>
              <a:rPr lang="de-DE" sz="1600" dirty="0" err="1"/>
              <a:t>get</a:t>
            </a:r>
            <a:r>
              <a:rPr lang="de-DE" sz="1600" dirty="0"/>
              <a:t> </a:t>
            </a:r>
            <a:r>
              <a:rPr lang="de-DE" sz="1600" dirty="0" err="1"/>
              <a:t>further</a:t>
            </a:r>
            <a:r>
              <a:rPr lang="de-DE" sz="1600" dirty="0"/>
              <a:t> </a:t>
            </a:r>
            <a:r>
              <a:rPr lang="de-DE" sz="1600" dirty="0" err="1"/>
              <a:t>information</a:t>
            </a:r>
            <a:r>
              <a:rPr lang="de-DE" sz="1600" dirty="0"/>
              <a:t> </a:t>
            </a:r>
            <a:r>
              <a:rPr lang="de-DE" sz="1600" dirty="0" err="1"/>
              <a:t>from</a:t>
            </a:r>
            <a:r>
              <a:rPr lang="de-DE" sz="1600" dirty="0"/>
              <a:t> </a:t>
            </a:r>
            <a:r>
              <a:rPr lang="de-DE" sz="1600" dirty="0" err="1"/>
              <a:t>financial</a:t>
            </a:r>
            <a:r>
              <a:rPr lang="de-DE" sz="1600" dirty="0"/>
              <a:t> </a:t>
            </a:r>
            <a:r>
              <a:rPr lang="de-DE" sz="1600" dirty="0" err="1"/>
              <a:t>documents</a:t>
            </a:r>
            <a:r>
              <a:rPr lang="de-DE" sz="1600" dirty="0"/>
              <a:t>.</a:t>
            </a:r>
          </a:p>
          <a:p>
            <a:r>
              <a:rPr lang="de-DE" sz="1600" dirty="0"/>
              <a:t>This </a:t>
            </a:r>
            <a:r>
              <a:rPr lang="de-DE" sz="1600" dirty="0" err="1"/>
              <a:t>brings</a:t>
            </a:r>
            <a:r>
              <a:rPr lang="de-DE" sz="1600" dirty="0"/>
              <a:t> a </a:t>
            </a:r>
            <a:r>
              <a:rPr lang="de-DE" sz="1600" dirty="0" err="1"/>
              <a:t>deeper</a:t>
            </a:r>
            <a:r>
              <a:rPr lang="de-DE" sz="1600" dirty="0"/>
              <a:t> </a:t>
            </a:r>
            <a:r>
              <a:rPr lang="de-DE" sz="1600" dirty="0" err="1"/>
              <a:t>understanding</a:t>
            </a:r>
            <a:r>
              <a:rPr lang="de-DE" sz="1600" dirty="0"/>
              <a:t> </a:t>
            </a:r>
            <a:r>
              <a:rPr lang="de-DE" sz="1600" dirty="0" err="1"/>
              <a:t>of</a:t>
            </a:r>
            <a:r>
              <a:rPr lang="de-DE" sz="1600" dirty="0"/>
              <a:t> </a:t>
            </a:r>
            <a:r>
              <a:rPr lang="de-DE" sz="1600" dirty="0" err="1"/>
              <a:t>the</a:t>
            </a:r>
            <a:r>
              <a:rPr lang="de-DE" sz="1600" dirty="0"/>
              <a:t> </a:t>
            </a:r>
            <a:r>
              <a:rPr lang="de-DE" sz="1600" dirty="0" err="1"/>
              <a:t>business</a:t>
            </a:r>
            <a:r>
              <a:rPr lang="de-DE" sz="1600" dirty="0"/>
              <a:t> </a:t>
            </a:r>
            <a:r>
              <a:rPr lang="de-DE" sz="1600" dirty="0" err="1"/>
              <a:t>as</a:t>
            </a:r>
            <a:r>
              <a:rPr lang="de-DE" sz="1600" dirty="0"/>
              <a:t> </a:t>
            </a:r>
            <a:r>
              <a:rPr lang="de-DE" sz="1600" dirty="0" err="1"/>
              <a:t>well</a:t>
            </a:r>
            <a:r>
              <a:rPr lang="de-DE" sz="1600" dirty="0"/>
              <a:t> </a:t>
            </a:r>
            <a:r>
              <a:rPr lang="de-DE" sz="1600" dirty="0" err="1"/>
              <a:t>as</a:t>
            </a:r>
            <a:r>
              <a:rPr lang="de-DE" sz="1600" dirty="0"/>
              <a:t> </a:t>
            </a:r>
            <a:r>
              <a:rPr lang="de-DE" sz="1600" dirty="0" err="1"/>
              <a:t>we</a:t>
            </a:r>
            <a:r>
              <a:rPr lang="de-DE" sz="1600" dirty="0"/>
              <a:t> </a:t>
            </a:r>
            <a:r>
              <a:rPr lang="de-DE" sz="1600" dirty="0" err="1"/>
              <a:t>lay</a:t>
            </a:r>
            <a:r>
              <a:rPr lang="de-DE" sz="1600" dirty="0"/>
              <a:t> </a:t>
            </a:r>
            <a:r>
              <a:rPr lang="de-DE" sz="1600" dirty="0" err="1"/>
              <a:t>the</a:t>
            </a:r>
            <a:r>
              <a:rPr lang="de-DE" sz="1600" dirty="0"/>
              <a:t> </a:t>
            </a:r>
            <a:r>
              <a:rPr lang="de-DE" sz="1600" dirty="0" err="1"/>
              <a:t>foundation</a:t>
            </a:r>
            <a:r>
              <a:rPr lang="de-DE" sz="1600" dirty="0"/>
              <a:t> </a:t>
            </a:r>
            <a:r>
              <a:rPr lang="de-DE" sz="1600" dirty="0" err="1"/>
              <a:t>for</a:t>
            </a:r>
            <a:r>
              <a:rPr lang="de-DE" sz="1600" dirty="0"/>
              <a:t> a </a:t>
            </a:r>
            <a:r>
              <a:rPr lang="de-DE" sz="1600" dirty="0" err="1"/>
              <a:t>well</a:t>
            </a:r>
            <a:r>
              <a:rPr lang="de-DE" sz="1600" dirty="0"/>
              <a:t> </a:t>
            </a:r>
            <a:r>
              <a:rPr lang="de-DE" sz="1600" dirty="0" err="1"/>
              <a:t>prepared</a:t>
            </a:r>
            <a:r>
              <a:rPr lang="de-DE" sz="1600" dirty="0"/>
              <a:t> </a:t>
            </a:r>
            <a:r>
              <a:rPr lang="de-DE" sz="1600" dirty="0" err="1"/>
              <a:t>credit</a:t>
            </a:r>
            <a:r>
              <a:rPr lang="de-DE" sz="1600" dirty="0"/>
              <a:t> </a:t>
            </a:r>
            <a:r>
              <a:rPr lang="de-DE" sz="1600" dirty="0" err="1"/>
              <a:t>assessment</a:t>
            </a:r>
            <a:endParaRPr lang="de-DE" sz="1600" dirty="0"/>
          </a:p>
          <a:p>
            <a:endParaRPr lang="de-DE" sz="1600" dirty="0"/>
          </a:p>
        </p:txBody>
      </p:sp>
      <p:pic>
        <p:nvPicPr>
          <p:cNvPr id="6" name="Picture 5" descr="A calculator and glasses on a table&#10;&#10;Description automatically generated with low confidence">
            <a:extLst>
              <a:ext uri="{FF2B5EF4-FFF2-40B4-BE49-F238E27FC236}">
                <a16:creationId xmlns:a16="http://schemas.microsoft.com/office/drawing/2014/main" id="{493CA4D5-F102-40D3-BA5A-6E5EDC8FE15F}"/>
              </a:ext>
            </a:extLst>
          </p:cNvPr>
          <p:cNvPicPr>
            <a:picLocks noChangeAspect="1"/>
          </p:cNvPicPr>
          <p:nvPr/>
        </p:nvPicPr>
        <p:blipFill>
          <a:blip r:embed="rId2"/>
          <a:stretch>
            <a:fillRect/>
          </a:stretch>
        </p:blipFill>
        <p:spPr>
          <a:xfrm>
            <a:off x="5205088" y="166390"/>
            <a:ext cx="3486150" cy="2314575"/>
          </a:xfrm>
          <a:prstGeom prst="rect">
            <a:avLst/>
          </a:prstGeom>
        </p:spPr>
      </p:pic>
      <p:sp>
        <p:nvSpPr>
          <p:cNvPr id="5" name="TextBox 4">
            <a:extLst>
              <a:ext uri="{FF2B5EF4-FFF2-40B4-BE49-F238E27FC236}">
                <a16:creationId xmlns:a16="http://schemas.microsoft.com/office/drawing/2014/main" id="{9BBA8485-6EB8-4450-9BF9-F6A8A3EF62FD}"/>
              </a:ext>
            </a:extLst>
          </p:cNvPr>
          <p:cNvSpPr txBox="1"/>
          <p:nvPr/>
        </p:nvSpPr>
        <p:spPr>
          <a:xfrm>
            <a:off x="3181619" y="5524210"/>
            <a:ext cx="4930520" cy="248575"/>
          </a:xfrm>
          <a:prstGeom prst="rect">
            <a:avLst/>
          </a:prstGeom>
          <a:noFill/>
        </p:spPr>
        <p:txBody>
          <a:bodyPr wrap="none" lIns="108000" tIns="46800" rIns="108000" bIns="46800" rtlCol="0">
            <a:noAutofit/>
          </a:bodyPr>
          <a:lstStyle/>
          <a:p>
            <a:r>
              <a:rPr lang="de-DE" sz="1400" dirty="0"/>
              <a:t>What </a:t>
            </a:r>
            <a:r>
              <a:rPr lang="de-DE" sz="1400" dirty="0" err="1"/>
              <a:t>are</a:t>
            </a:r>
            <a:r>
              <a:rPr lang="de-DE" sz="1400" dirty="0"/>
              <a:t> </a:t>
            </a:r>
            <a:r>
              <a:rPr lang="de-DE" sz="1400" dirty="0" err="1"/>
              <a:t>the</a:t>
            </a:r>
            <a:r>
              <a:rPr lang="de-DE" sz="1400" dirty="0"/>
              <a:t> </a:t>
            </a:r>
            <a:r>
              <a:rPr lang="de-DE" sz="1400" dirty="0" err="1"/>
              <a:t>main</a:t>
            </a:r>
            <a:r>
              <a:rPr lang="de-DE" sz="1400" dirty="0"/>
              <a:t> </a:t>
            </a:r>
            <a:r>
              <a:rPr lang="de-DE" sz="1400" dirty="0" err="1"/>
              <a:t>financial</a:t>
            </a:r>
            <a:r>
              <a:rPr lang="de-DE" sz="1400" dirty="0"/>
              <a:t> </a:t>
            </a:r>
            <a:r>
              <a:rPr lang="de-DE" sz="1400" dirty="0" err="1"/>
              <a:t>documents</a:t>
            </a:r>
            <a:r>
              <a:rPr lang="de-DE" sz="1400" dirty="0"/>
              <a:t> </a:t>
            </a:r>
            <a:r>
              <a:rPr lang="de-DE" sz="1400" dirty="0" err="1"/>
              <a:t>for</a:t>
            </a:r>
            <a:r>
              <a:rPr lang="de-DE" sz="1400" dirty="0"/>
              <a:t> </a:t>
            </a:r>
            <a:r>
              <a:rPr lang="de-DE" sz="1400" dirty="0" err="1"/>
              <a:t>you</a:t>
            </a:r>
            <a:r>
              <a:rPr lang="de-DE" sz="1400" dirty="0"/>
              <a:t> </a:t>
            </a:r>
            <a:r>
              <a:rPr lang="de-DE" sz="1400" dirty="0" err="1"/>
              <a:t>to</a:t>
            </a:r>
            <a:r>
              <a:rPr lang="de-DE" sz="1400" dirty="0"/>
              <a:t> </a:t>
            </a:r>
            <a:r>
              <a:rPr lang="de-DE" sz="1400" dirty="0" err="1"/>
              <a:t>analyse</a:t>
            </a:r>
            <a:r>
              <a:rPr lang="de-DE" sz="1400" dirty="0"/>
              <a:t> a </a:t>
            </a:r>
            <a:r>
              <a:rPr lang="de-DE" sz="1400" dirty="0" err="1"/>
              <a:t>business</a:t>
            </a:r>
            <a:r>
              <a:rPr lang="de-DE" sz="1400" dirty="0"/>
              <a:t> ?</a:t>
            </a:r>
            <a:endParaRPr lang="en-US" sz="1400" dirty="0"/>
          </a:p>
        </p:txBody>
      </p:sp>
    </p:spTree>
    <p:extLst>
      <p:ext uri="{BB962C8B-B14F-4D97-AF65-F5344CB8AC3E}">
        <p14:creationId xmlns:p14="http://schemas.microsoft.com/office/powerpoint/2010/main" val="4249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Module3</a:t>
            </a:r>
            <a:br>
              <a:rPr lang="de-DE" dirty="0"/>
            </a:br>
            <a:r>
              <a:rPr lang="en-US" sz="4000" dirty="0">
                <a:solidFill>
                  <a:srgbClr val="FFC000"/>
                </a:solidFill>
              </a:rPr>
              <a:t>P&amp;L and Balance Sheet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63</a:t>
            </a:fld>
            <a:endParaRPr lang="de-DE"/>
          </a:p>
        </p:txBody>
      </p:sp>
      <p:grpSp>
        <p:nvGrpSpPr>
          <p:cNvPr id="11" name="Group 10">
            <a:extLst>
              <a:ext uri="{FF2B5EF4-FFF2-40B4-BE49-F238E27FC236}">
                <a16:creationId xmlns:a16="http://schemas.microsoft.com/office/drawing/2014/main" id="{61A42B56-BCB2-47C1-B97F-B47C581895D7}"/>
              </a:ext>
            </a:extLst>
          </p:cNvPr>
          <p:cNvGrpSpPr/>
          <p:nvPr/>
        </p:nvGrpSpPr>
        <p:grpSpPr>
          <a:xfrm>
            <a:off x="3308568" y="152376"/>
            <a:ext cx="1514808" cy="2164010"/>
            <a:chOff x="0" y="3953334"/>
            <a:chExt cx="1514808" cy="2164010"/>
          </a:xfrm>
        </p:grpSpPr>
        <p:sp>
          <p:nvSpPr>
            <p:cNvPr id="18" name="Arrow: Chevron 17">
              <a:extLst>
                <a:ext uri="{FF2B5EF4-FFF2-40B4-BE49-F238E27FC236}">
                  <a16:creationId xmlns:a16="http://schemas.microsoft.com/office/drawing/2014/main" id="{149165CB-77A4-4706-A59F-D5908D0D0038}"/>
                </a:ext>
              </a:extLst>
            </p:cNvPr>
            <p:cNvSpPr/>
            <p:nvPr/>
          </p:nvSpPr>
          <p:spPr>
            <a:xfrm rot="5400000">
              <a:off x="-324601" y="4277935"/>
              <a:ext cx="2164010" cy="1514807"/>
            </a:xfrm>
            <a:prstGeom prst="chevron">
              <a:avLst/>
            </a:prstGeom>
            <a:solidFill>
              <a:srgbClr val="FFC00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4">
              <a:extLst>
                <a:ext uri="{FF2B5EF4-FFF2-40B4-BE49-F238E27FC236}">
                  <a16:creationId xmlns:a16="http://schemas.microsoft.com/office/drawing/2014/main" id="{146C838A-BCF7-4139-81F9-D770526F5898}"/>
                </a:ext>
              </a:extLst>
            </p:cNvPr>
            <p:cNvSpPr txBox="1"/>
            <p:nvPr/>
          </p:nvSpPr>
          <p:spPr>
            <a:xfrm>
              <a:off x="1" y="4710738"/>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P&amp;L and Balance Sheet</a:t>
              </a:r>
            </a:p>
          </p:txBody>
        </p:sp>
      </p:grpSp>
      <p:sp>
        <p:nvSpPr>
          <p:cNvPr id="4" name="TextBox 3">
            <a:extLst>
              <a:ext uri="{FF2B5EF4-FFF2-40B4-BE49-F238E27FC236}">
                <a16:creationId xmlns:a16="http://schemas.microsoft.com/office/drawing/2014/main" id="{63E1FAD9-B72D-4EC2-9BB2-84A8292F49B7}"/>
              </a:ext>
            </a:extLst>
          </p:cNvPr>
          <p:cNvSpPr txBox="1"/>
          <p:nvPr/>
        </p:nvSpPr>
        <p:spPr>
          <a:xfrm>
            <a:off x="4613558" y="2836450"/>
            <a:ext cx="3736891" cy="3662004"/>
          </a:xfrm>
          <a:prstGeom prst="rect">
            <a:avLst/>
          </a:prstGeom>
          <a:noFill/>
        </p:spPr>
        <p:txBody>
          <a:bodyPr wrap="square" lIns="108000" tIns="46800" rIns="108000" bIns="46800" rtlCol="0">
            <a:noAutofit/>
          </a:bodyPr>
          <a:lstStyle/>
          <a:p>
            <a:pPr>
              <a:lnSpc>
                <a:spcPct val="150000"/>
              </a:lnSpc>
            </a:pPr>
            <a:endParaRPr lang="de-DE" sz="1200" dirty="0"/>
          </a:p>
          <a:p>
            <a:pPr marL="171450" indent="-171450">
              <a:lnSpc>
                <a:spcPct val="150000"/>
              </a:lnSpc>
              <a:buFont typeface="Arial" panose="020B0604020202020204" pitchFamily="34" charset="0"/>
              <a:buChar char="•"/>
            </a:pPr>
            <a:r>
              <a:rPr lang="en-US" sz="1200" dirty="0"/>
              <a:t>Balance Sheet </a:t>
            </a:r>
            <a:r>
              <a:rPr lang="en-US" sz="1200" dirty="0">
                <a:sym typeface="Wingdings" panose="05000000000000000000" pitchFamily="2" charset="2"/>
              </a:rPr>
              <a:t> Describes where the enterprise stands at a </a:t>
            </a:r>
            <a:r>
              <a:rPr lang="en-US" sz="1200" u="sng" dirty="0">
                <a:sym typeface="Wingdings" panose="05000000000000000000" pitchFamily="2" charset="2"/>
              </a:rPr>
              <a:t>specific date</a:t>
            </a:r>
          </a:p>
          <a:p>
            <a:pPr>
              <a:lnSpc>
                <a:spcPct val="150000"/>
              </a:lnSpc>
            </a:pPr>
            <a:endParaRPr lang="en-US" sz="1200" dirty="0"/>
          </a:p>
          <a:p>
            <a:pPr marL="171450" indent="-171450">
              <a:lnSpc>
                <a:spcPct val="150000"/>
              </a:lnSpc>
              <a:buFont typeface="Arial" panose="020B0604020202020204" pitchFamily="34" charset="0"/>
              <a:buChar char="•"/>
            </a:pPr>
            <a:r>
              <a:rPr lang="en-US" sz="1200" dirty="0" err="1"/>
              <a:t>Profil</a:t>
            </a:r>
            <a:r>
              <a:rPr lang="en-US" sz="1200" dirty="0"/>
              <a:t> &amp; Loss Statement </a:t>
            </a:r>
            <a:r>
              <a:rPr lang="en-US" sz="1200" dirty="0">
                <a:sym typeface="Wingdings" panose="05000000000000000000" pitchFamily="2" charset="2"/>
              </a:rPr>
              <a:t> Shows the revenue and expenses for a </a:t>
            </a:r>
            <a:r>
              <a:rPr lang="en-US" sz="1200" u="sng" dirty="0">
                <a:sym typeface="Wingdings" panose="05000000000000000000" pitchFamily="2" charset="2"/>
              </a:rPr>
              <a:t>designated time period</a:t>
            </a:r>
          </a:p>
          <a:p>
            <a:pPr>
              <a:lnSpc>
                <a:spcPct val="150000"/>
              </a:lnSpc>
            </a:pPr>
            <a:endParaRPr lang="en-US" sz="1200" dirty="0"/>
          </a:p>
          <a:p>
            <a:pPr marL="171450" indent="-171450">
              <a:lnSpc>
                <a:spcPct val="150000"/>
              </a:lnSpc>
              <a:buFont typeface="Arial" panose="020B0604020202020204" pitchFamily="34" charset="0"/>
              <a:buChar char="•"/>
            </a:pPr>
            <a:r>
              <a:rPr lang="en-US" sz="1200" dirty="0"/>
              <a:t>Cash-flow Statement </a:t>
            </a:r>
            <a:r>
              <a:rPr lang="en-US" sz="1200" dirty="0">
                <a:sym typeface="Wingdings" panose="05000000000000000000" pitchFamily="2" charset="2"/>
              </a:rPr>
              <a:t> Shows the ways cash has changed during a </a:t>
            </a:r>
            <a:r>
              <a:rPr lang="en-US" sz="1200" u="sng" dirty="0">
                <a:sym typeface="Wingdings" panose="05000000000000000000" pitchFamily="2" charset="2"/>
              </a:rPr>
              <a:t>designated time period</a:t>
            </a:r>
          </a:p>
          <a:p>
            <a:pPr marL="171450" indent="-171450">
              <a:lnSpc>
                <a:spcPct val="150000"/>
              </a:lnSpc>
              <a:buFont typeface="Arial" panose="020B0604020202020204" pitchFamily="34" charset="0"/>
              <a:buChar char="•"/>
            </a:pPr>
            <a:endParaRPr lang="en-US" sz="1200" dirty="0"/>
          </a:p>
          <a:p>
            <a:pPr marL="171450" indent="-171450">
              <a:lnSpc>
                <a:spcPct val="150000"/>
              </a:lnSpc>
              <a:buFont typeface="Arial" panose="020B0604020202020204" pitchFamily="34" charset="0"/>
              <a:buChar char="•"/>
            </a:pPr>
            <a:endParaRPr lang="en-US" sz="1200" dirty="0"/>
          </a:p>
          <a:p>
            <a:endParaRPr lang="de-DE" sz="1200" dirty="0"/>
          </a:p>
        </p:txBody>
      </p:sp>
      <p:pic>
        <p:nvPicPr>
          <p:cNvPr id="6" name="Picture 5" descr="A calculator and glasses on a table&#10;&#10;Description automatically generated with low confidence">
            <a:extLst>
              <a:ext uri="{FF2B5EF4-FFF2-40B4-BE49-F238E27FC236}">
                <a16:creationId xmlns:a16="http://schemas.microsoft.com/office/drawing/2014/main" id="{493CA4D5-F102-40D3-BA5A-6E5EDC8FE15F}"/>
              </a:ext>
            </a:extLst>
          </p:cNvPr>
          <p:cNvPicPr>
            <a:picLocks noChangeAspect="1"/>
          </p:cNvPicPr>
          <p:nvPr/>
        </p:nvPicPr>
        <p:blipFill>
          <a:blip r:embed="rId2"/>
          <a:stretch>
            <a:fillRect/>
          </a:stretch>
        </p:blipFill>
        <p:spPr>
          <a:xfrm>
            <a:off x="5205088" y="166390"/>
            <a:ext cx="3486150" cy="2314575"/>
          </a:xfrm>
          <a:prstGeom prst="rect">
            <a:avLst/>
          </a:prstGeom>
        </p:spPr>
      </p:pic>
      <p:pic>
        <p:nvPicPr>
          <p:cNvPr id="7" name="Graphic 6" descr="Document with solid fill">
            <a:extLst>
              <a:ext uri="{FF2B5EF4-FFF2-40B4-BE49-F238E27FC236}">
                <a16:creationId xmlns:a16="http://schemas.microsoft.com/office/drawing/2014/main" id="{975D91EB-522F-4016-94FD-A80B87764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2959" y="2812002"/>
            <a:ext cx="914400" cy="914400"/>
          </a:xfrm>
          <a:prstGeom prst="rect">
            <a:avLst/>
          </a:prstGeom>
        </p:spPr>
      </p:pic>
      <p:pic>
        <p:nvPicPr>
          <p:cNvPr id="9" name="Graphic 8" descr="Flying Money outline">
            <a:extLst>
              <a:ext uri="{FF2B5EF4-FFF2-40B4-BE49-F238E27FC236}">
                <a16:creationId xmlns:a16="http://schemas.microsoft.com/office/drawing/2014/main" id="{BB37C0AD-A851-46F1-AEAF-50AF08470C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6225" y="4845674"/>
            <a:ext cx="914400" cy="914400"/>
          </a:xfrm>
          <a:prstGeom prst="rect">
            <a:avLst/>
          </a:prstGeom>
        </p:spPr>
      </p:pic>
      <p:pic>
        <p:nvPicPr>
          <p:cNvPr id="12" name="Graphic 11" descr="Clipboard Partially Checked with solid fill">
            <a:extLst>
              <a:ext uri="{FF2B5EF4-FFF2-40B4-BE49-F238E27FC236}">
                <a16:creationId xmlns:a16="http://schemas.microsoft.com/office/drawing/2014/main" id="{1FB5366C-FB41-43E0-8FE5-0F406D1F5B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9592" y="3828838"/>
            <a:ext cx="914400" cy="914400"/>
          </a:xfrm>
          <a:prstGeom prst="rect">
            <a:avLst/>
          </a:prstGeom>
        </p:spPr>
      </p:pic>
      <p:sp>
        <p:nvSpPr>
          <p:cNvPr id="13" name="TextBox 12">
            <a:extLst>
              <a:ext uri="{FF2B5EF4-FFF2-40B4-BE49-F238E27FC236}">
                <a16:creationId xmlns:a16="http://schemas.microsoft.com/office/drawing/2014/main" id="{F42498CF-5711-4831-BFD4-9B896D9CB7FC}"/>
              </a:ext>
            </a:extLst>
          </p:cNvPr>
          <p:cNvSpPr txBox="1"/>
          <p:nvPr/>
        </p:nvSpPr>
        <p:spPr>
          <a:xfrm>
            <a:off x="6268825" y="5943600"/>
            <a:ext cx="914400" cy="914400"/>
          </a:xfrm>
          <a:prstGeom prst="rect">
            <a:avLst/>
          </a:prstGeom>
          <a:noFill/>
        </p:spPr>
        <p:txBody>
          <a:bodyPr wrap="none" lIns="108000" tIns="46800" rIns="108000" bIns="46800" rtlCol="0">
            <a:noAutofit/>
          </a:bodyPr>
          <a:lstStyle/>
          <a:p>
            <a:pPr marL="171450" indent="-171450">
              <a:buFont typeface="Arial" panose="020B0604020202020204" pitchFamily="34" charset="0"/>
              <a:buChar char="•"/>
            </a:pPr>
            <a:endParaRPr lang="en-US" sz="1200" dirty="0"/>
          </a:p>
        </p:txBody>
      </p:sp>
      <p:sp>
        <p:nvSpPr>
          <p:cNvPr id="14" name="TextBox 13">
            <a:extLst>
              <a:ext uri="{FF2B5EF4-FFF2-40B4-BE49-F238E27FC236}">
                <a16:creationId xmlns:a16="http://schemas.microsoft.com/office/drawing/2014/main" id="{E74018F0-BCFD-46C1-9F96-6563BC6F1609}"/>
              </a:ext>
            </a:extLst>
          </p:cNvPr>
          <p:cNvSpPr txBox="1"/>
          <p:nvPr/>
        </p:nvSpPr>
        <p:spPr>
          <a:xfrm>
            <a:off x="4661555" y="2700595"/>
            <a:ext cx="3214540" cy="519127"/>
          </a:xfrm>
          <a:prstGeom prst="rect">
            <a:avLst/>
          </a:prstGeom>
          <a:noFill/>
        </p:spPr>
        <p:txBody>
          <a:bodyPr wrap="none" lIns="108000" tIns="46800" rIns="108000" bIns="46800" rtlCol="0">
            <a:noAutofit/>
          </a:bodyPr>
          <a:lstStyle/>
          <a:p>
            <a:r>
              <a:rPr lang="de-DE" dirty="0"/>
              <a:t>Main </a:t>
            </a:r>
            <a:r>
              <a:rPr lang="de-DE" dirty="0" err="1"/>
              <a:t>financial</a:t>
            </a:r>
            <a:r>
              <a:rPr lang="de-DE" dirty="0"/>
              <a:t> </a:t>
            </a:r>
            <a:r>
              <a:rPr lang="de-DE" dirty="0" err="1"/>
              <a:t>documents</a:t>
            </a:r>
            <a:r>
              <a:rPr lang="de-DE" dirty="0"/>
              <a:t>:</a:t>
            </a:r>
            <a:endParaRPr lang="en-US" dirty="0"/>
          </a:p>
        </p:txBody>
      </p:sp>
      <p:sp>
        <p:nvSpPr>
          <p:cNvPr id="15" name="TextBox 14">
            <a:extLst>
              <a:ext uri="{FF2B5EF4-FFF2-40B4-BE49-F238E27FC236}">
                <a16:creationId xmlns:a16="http://schemas.microsoft.com/office/drawing/2014/main" id="{52E6346B-C145-4642-A30B-425DBBB3A46E}"/>
              </a:ext>
            </a:extLst>
          </p:cNvPr>
          <p:cNvSpPr txBox="1"/>
          <p:nvPr/>
        </p:nvSpPr>
        <p:spPr>
          <a:xfrm>
            <a:off x="4661555" y="5696926"/>
            <a:ext cx="4238913" cy="801528"/>
          </a:xfrm>
          <a:prstGeom prst="rect">
            <a:avLst/>
          </a:prstGeom>
          <a:noFill/>
        </p:spPr>
        <p:txBody>
          <a:bodyPr wrap="none" lIns="108000" tIns="46800" rIns="108000" bIns="46800" rtlCol="0">
            <a:noAutofit/>
          </a:bodyPr>
          <a:lstStyle/>
          <a:p>
            <a:r>
              <a:rPr lang="de-DE" sz="1400" dirty="0" err="1"/>
              <a:t>Supporting</a:t>
            </a:r>
            <a:r>
              <a:rPr lang="de-DE" sz="1400" dirty="0"/>
              <a:t> </a:t>
            </a:r>
            <a:r>
              <a:rPr lang="de-DE" sz="1400" dirty="0" err="1"/>
              <a:t>financial</a:t>
            </a:r>
            <a:r>
              <a:rPr lang="de-DE" sz="1400" dirty="0"/>
              <a:t> </a:t>
            </a:r>
            <a:r>
              <a:rPr lang="de-DE" sz="1400" dirty="0" err="1"/>
              <a:t>documents</a:t>
            </a:r>
            <a:r>
              <a:rPr lang="de-DE" sz="1400" dirty="0"/>
              <a:t>:</a:t>
            </a:r>
          </a:p>
          <a:p>
            <a:pPr marL="171450" indent="-171450">
              <a:lnSpc>
                <a:spcPct val="150000"/>
              </a:lnSpc>
              <a:buFont typeface="Arial" panose="020B0604020202020204" pitchFamily="34" charset="0"/>
              <a:buChar char="•"/>
            </a:pPr>
            <a:r>
              <a:rPr lang="en-US" sz="1200" dirty="0"/>
              <a:t>Tax returns		</a:t>
            </a:r>
          </a:p>
          <a:p>
            <a:pPr marL="171450" indent="-171450">
              <a:lnSpc>
                <a:spcPct val="150000"/>
              </a:lnSpc>
              <a:buFont typeface="Arial" panose="020B0604020202020204" pitchFamily="34" charset="0"/>
              <a:buChar char="•"/>
            </a:pPr>
            <a:r>
              <a:rPr lang="en-US" sz="1200" dirty="0"/>
              <a:t>Aging Reports</a:t>
            </a:r>
          </a:p>
          <a:p>
            <a:endParaRPr lang="en-US" sz="1200" dirty="0"/>
          </a:p>
        </p:txBody>
      </p:sp>
      <p:sp>
        <p:nvSpPr>
          <p:cNvPr id="16" name="TextBox 15">
            <a:extLst>
              <a:ext uri="{FF2B5EF4-FFF2-40B4-BE49-F238E27FC236}">
                <a16:creationId xmlns:a16="http://schemas.microsoft.com/office/drawing/2014/main" id="{A5E5ADE5-A8FD-4337-B830-9E3B9930B891}"/>
              </a:ext>
            </a:extLst>
          </p:cNvPr>
          <p:cNvSpPr txBox="1"/>
          <p:nvPr/>
        </p:nvSpPr>
        <p:spPr>
          <a:xfrm>
            <a:off x="6237464" y="5943600"/>
            <a:ext cx="914400" cy="914400"/>
          </a:xfrm>
          <a:prstGeom prst="rect">
            <a:avLst/>
          </a:prstGeom>
          <a:noFill/>
        </p:spPr>
        <p:txBody>
          <a:bodyPr wrap="none" lIns="108000" tIns="46800" rIns="108000" bIns="46800" rtlCol="0">
            <a:noAutofit/>
          </a:bodyPr>
          <a:lstStyle/>
          <a:p>
            <a:pPr marL="171450" indent="-171450">
              <a:buFont typeface="Arial" panose="020B0604020202020204" pitchFamily="34" charset="0"/>
              <a:buChar char="•"/>
            </a:pPr>
            <a:r>
              <a:rPr lang="de-DE" sz="1200" dirty="0"/>
              <a:t>Statement </a:t>
            </a:r>
            <a:r>
              <a:rPr lang="de-DE" sz="1200" dirty="0" err="1"/>
              <a:t>of</a:t>
            </a:r>
            <a:r>
              <a:rPr lang="de-DE" sz="1200" dirty="0"/>
              <a:t> </a:t>
            </a:r>
            <a:r>
              <a:rPr lang="de-DE" sz="1200" dirty="0" err="1"/>
              <a:t>equity</a:t>
            </a:r>
            <a:r>
              <a:rPr lang="de-DE" sz="1200" dirty="0"/>
              <a:t> / </a:t>
            </a:r>
            <a:r>
              <a:rPr lang="de-DE" sz="1200" dirty="0" err="1"/>
              <a:t>shareholders</a:t>
            </a:r>
            <a:endParaRPr lang="en-US" sz="1200" dirty="0"/>
          </a:p>
        </p:txBody>
      </p:sp>
    </p:spTree>
    <p:extLst>
      <p:ext uri="{BB962C8B-B14F-4D97-AF65-F5344CB8AC3E}">
        <p14:creationId xmlns:p14="http://schemas.microsoft.com/office/powerpoint/2010/main" val="29903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Module3</a:t>
            </a:r>
            <a:br>
              <a:rPr lang="de-DE" dirty="0"/>
            </a:br>
            <a:r>
              <a:rPr lang="en-US" sz="4000" dirty="0">
                <a:solidFill>
                  <a:srgbClr val="FFC000"/>
                </a:solidFill>
              </a:rPr>
              <a:t>P&amp;L and Balance Sheet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64</a:t>
            </a:fld>
            <a:endParaRPr lang="de-DE"/>
          </a:p>
        </p:txBody>
      </p:sp>
      <p:grpSp>
        <p:nvGrpSpPr>
          <p:cNvPr id="11" name="Group 10">
            <a:extLst>
              <a:ext uri="{FF2B5EF4-FFF2-40B4-BE49-F238E27FC236}">
                <a16:creationId xmlns:a16="http://schemas.microsoft.com/office/drawing/2014/main" id="{61A42B56-BCB2-47C1-B97F-B47C581895D7}"/>
              </a:ext>
            </a:extLst>
          </p:cNvPr>
          <p:cNvGrpSpPr/>
          <p:nvPr/>
        </p:nvGrpSpPr>
        <p:grpSpPr>
          <a:xfrm>
            <a:off x="3308568" y="152376"/>
            <a:ext cx="1514808" cy="2164010"/>
            <a:chOff x="0" y="3953334"/>
            <a:chExt cx="1514808" cy="2164010"/>
          </a:xfrm>
        </p:grpSpPr>
        <p:sp>
          <p:nvSpPr>
            <p:cNvPr id="18" name="Arrow: Chevron 17">
              <a:extLst>
                <a:ext uri="{FF2B5EF4-FFF2-40B4-BE49-F238E27FC236}">
                  <a16:creationId xmlns:a16="http://schemas.microsoft.com/office/drawing/2014/main" id="{149165CB-77A4-4706-A59F-D5908D0D0038}"/>
                </a:ext>
              </a:extLst>
            </p:cNvPr>
            <p:cNvSpPr/>
            <p:nvPr/>
          </p:nvSpPr>
          <p:spPr>
            <a:xfrm rot="5400000">
              <a:off x="-324601" y="4277935"/>
              <a:ext cx="2164010" cy="1514807"/>
            </a:xfrm>
            <a:prstGeom prst="chevron">
              <a:avLst/>
            </a:prstGeom>
            <a:solidFill>
              <a:srgbClr val="FFC00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Arrow: Chevron 4">
              <a:extLst>
                <a:ext uri="{FF2B5EF4-FFF2-40B4-BE49-F238E27FC236}">
                  <a16:creationId xmlns:a16="http://schemas.microsoft.com/office/drawing/2014/main" id="{146C838A-BCF7-4139-81F9-D770526F5898}"/>
                </a:ext>
              </a:extLst>
            </p:cNvPr>
            <p:cNvSpPr txBox="1"/>
            <p:nvPr/>
          </p:nvSpPr>
          <p:spPr>
            <a:xfrm>
              <a:off x="1" y="4710738"/>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P&amp;L and Balance Sheet</a:t>
              </a:r>
            </a:p>
          </p:txBody>
        </p:sp>
      </p:grpSp>
      <p:sp>
        <p:nvSpPr>
          <p:cNvPr id="4" name="TextBox 3">
            <a:extLst>
              <a:ext uri="{FF2B5EF4-FFF2-40B4-BE49-F238E27FC236}">
                <a16:creationId xmlns:a16="http://schemas.microsoft.com/office/drawing/2014/main" id="{63E1FAD9-B72D-4EC2-9BB2-84A8292F49B7}"/>
              </a:ext>
            </a:extLst>
          </p:cNvPr>
          <p:cNvSpPr txBox="1"/>
          <p:nvPr/>
        </p:nvSpPr>
        <p:spPr>
          <a:xfrm>
            <a:off x="3559945" y="2645545"/>
            <a:ext cx="5131293" cy="1104333"/>
          </a:xfrm>
          <a:prstGeom prst="rect">
            <a:avLst/>
          </a:prstGeom>
          <a:noFill/>
        </p:spPr>
        <p:txBody>
          <a:bodyPr wrap="none" lIns="108000" tIns="46800" rIns="108000" bIns="46800" rtlCol="0">
            <a:noAutofit/>
          </a:bodyPr>
          <a:lstStyle/>
          <a:p>
            <a:r>
              <a:rPr lang="de-DE" sz="1200" dirty="0"/>
              <a:t>Not all </a:t>
            </a:r>
            <a:r>
              <a:rPr lang="de-DE" sz="1200" dirty="0" err="1"/>
              <a:t>financial</a:t>
            </a:r>
            <a:r>
              <a:rPr lang="de-DE" sz="1200" dirty="0"/>
              <a:t> </a:t>
            </a:r>
            <a:r>
              <a:rPr lang="de-DE" sz="1200" dirty="0" err="1"/>
              <a:t>documents</a:t>
            </a:r>
            <a:r>
              <a:rPr lang="de-DE" sz="1200" dirty="0"/>
              <a:t> </a:t>
            </a:r>
            <a:r>
              <a:rPr lang="de-DE" sz="1200" dirty="0" err="1"/>
              <a:t>are</a:t>
            </a:r>
            <a:r>
              <a:rPr lang="de-DE" sz="1200" dirty="0"/>
              <a:t> </a:t>
            </a:r>
            <a:r>
              <a:rPr lang="de-DE" sz="1200" dirty="0" err="1"/>
              <a:t>usually</a:t>
            </a:r>
            <a:r>
              <a:rPr lang="de-DE" sz="1200" dirty="0"/>
              <a:t> </a:t>
            </a:r>
            <a:r>
              <a:rPr lang="de-DE" sz="1200" dirty="0" err="1"/>
              <a:t>available</a:t>
            </a:r>
            <a:r>
              <a:rPr lang="de-DE" sz="1200" dirty="0"/>
              <a:t> </a:t>
            </a:r>
            <a:r>
              <a:rPr lang="de-DE" sz="1200" dirty="0" err="1"/>
              <a:t>is</a:t>
            </a:r>
            <a:r>
              <a:rPr lang="de-DE" sz="1200" dirty="0"/>
              <a:t> MSME </a:t>
            </a:r>
            <a:r>
              <a:rPr lang="de-DE" sz="1200" dirty="0" err="1"/>
              <a:t>business</a:t>
            </a:r>
            <a:endParaRPr lang="de-DE" sz="1200" dirty="0"/>
          </a:p>
          <a:p>
            <a:endParaRPr lang="de-DE" sz="1200" dirty="0"/>
          </a:p>
          <a:p>
            <a:pPr marL="171450" indent="-171450">
              <a:buFont typeface="Wingdings" panose="05000000000000000000" pitchFamily="2" charset="2"/>
              <a:buChar char="à"/>
            </a:pPr>
            <a:r>
              <a:rPr lang="de-DE" sz="1200" dirty="0" err="1">
                <a:sym typeface="Wingdings" panose="05000000000000000000" pitchFamily="2" charset="2"/>
              </a:rPr>
              <a:t>Sometimes</a:t>
            </a:r>
            <a:r>
              <a:rPr lang="de-DE" sz="1200" dirty="0">
                <a:sym typeface="Wingdings" panose="05000000000000000000" pitchFamily="2" charset="2"/>
              </a:rPr>
              <a:t> </a:t>
            </a:r>
            <a:r>
              <a:rPr lang="de-DE" sz="1200" dirty="0" err="1">
                <a:sym typeface="Wingdings" panose="05000000000000000000" pitchFamily="2" charset="2"/>
              </a:rPr>
              <a:t>there</a:t>
            </a:r>
            <a:r>
              <a:rPr lang="de-DE" sz="1200" dirty="0">
                <a:sym typeface="Wingdings" panose="05000000000000000000" pitchFamily="2" charset="2"/>
              </a:rPr>
              <a:t> </a:t>
            </a:r>
            <a:r>
              <a:rPr lang="de-DE" sz="1200" dirty="0" err="1">
                <a:sym typeface="Wingdings" panose="05000000000000000000" pitchFamily="2" charset="2"/>
              </a:rPr>
              <a:t>are</a:t>
            </a:r>
            <a:r>
              <a:rPr lang="de-DE" sz="1200" dirty="0">
                <a:sym typeface="Wingdings" panose="05000000000000000000" pitchFamily="2" charset="2"/>
              </a:rPr>
              <a:t> </a:t>
            </a:r>
            <a:r>
              <a:rPr lang="de-DE" sz="1200" dirty="0" err="1">
                <a:sym typeface="Wingdings" panose="05000000000000000000" pitchFamily="2" charset="2"/>
              </a:rPr>
              <a:t>close</a:t>
            </a:r>
            <a:r>
              <a:rPr lang="de-DE" sz="1200" dirty="0">
                <a:sym typeface="Wingdings" panose="05000000000000000000" pitchFamily="2" charset="2"/>
              </a:rPr>
              <a:t> </a:t>
            </a: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none</a:t>
            </a:r>
            <a:r>
              <a:rPr lang="de-DE" sz="1200" dirty="0">
                <a:sym typeface="Wingdings" panose="05000000000000000000" pitchFamily="2" charset="2"/>
              </a:rPr>
              <a:t> </a:t>
            </a:r>
          </a:p>
          <a:p>
            <a:pPr marL="171450" indent="-171450">
              <a:buFont typeface="Wingdings" panose="05000000000000000000" pitchFamily="2" charset="2"/>
              <a:buChar char="à"/>
            </a:pPr>
            <a:endParaRPr lang="de-DE" sz="1200" dirty="0">
              <a:sym typeface="Wingdings" panose="05000000000000000000" pitchFamily="2" charset="2"/>
            </a:endParaRPr>
          </a:p>
          <a:p>
            <a:r>
              <a:rPr lang="de-DE" sz="1400" dirty="0" err="1">
                <a:solidFill>
                  <a:srgbClr val="FF0000"/>
                </a:solidFill>
                <a:sym typeface="Wingdings" panose="05000000000000000000" pitchFamily="2" charset="2"/>
              </a:rPr>
              <a:t>Remember</a:t>
            </a:r>
            <a:r>
              <a:rPr lang="de-DE" sz="1400" dirty="0">
                <a:solidFill>
                  <a:srgbClr val="FF0000"/>
                </a:solidFill>
                <a:sym typeface="Wingdings" panose="05000000000000000000" pitchFamily="2" charset="2"/>
              </a:rPr>
              <a:t> ?</a:t>
            </a: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endParaRPr lang="en-US" sz="1200" dirty="0"/>
          </a:p>
        </p:txBody>
      </p:sp>
      <p:pic>
        <p:nvPicPr>
          <p:cNvPr id="6" name="Picture 5" descr="A calculator and glasses on a table&#10;&#10;Description automatically generated with low confidence">
            <a:extLst>
              <a:ext uri="{FF2B5EF4-FFF2-40B4-BE49-F238E27FC236}">
                <a16:creationId xmlns:a16="http://schemas.microsoft.com/office/drawing/2014/main" id="{493CA4D5-F102-40D3-BA5A-6E5EDC8FE15F}"/>
              </a:ext>
            </a:extLst>
          </p:cNvPr>
          <p:cNvPicPr>
            <a:picLocks noChangeAspect="1"/>
          </p:cNvPicPr>
          <p:nvPr/>
        </p:nvPicPr>
        <p:blipFill>
          <a:blip r:embed="rId2"/>
          <a:stretch>
            <a:fillRect/>
          </a:stretch>
        </p:blipFill>
        <p:spPr>
          <a:xfrm>
            <a:off x="5205088" y="166390"/>
            <a:ext cx="3486150" cy="2314575"/>
          </a:xfrm>
          <a:prstGeom prst="rect">
            <a:avLst/>
          </a:prstGeom>
        </p:spPr>
      </p:pic>
      <p:pic>
        <p:nvPicPr>
          <p:cNvPr id="7" name="Picture 6">
            <a:extLst>
              <a:ext uri="{FF2B5EF4-FFF2-40B4-BE49-F238E27FC236}">
                <a16:creationId xmlns:a16="http://schemas.microsoft.com/office/drawing/2014/main" id="{D5B4BD5A-9BCC-43F5-9EF9-E57878E58E81}"/>
              </a:ext>
            </a:extLst>
          </p:cNvPr>
          <p:cNvPicPr>
            <a:picLocks noChangeAspect="1"/>
          </p:cNvPicPr>
          <p:nvPr/>
        </p:nvPicPr>
        <p:blipFill>
          <a:blip r:embed="rId3"/>
          <a:stretch>
            <a:fillRect/>
          </a:stretch>
        </p:blipFill>
        <p:spPr>
          <a:xfrm>
            <a:off x="3308568" y="3749878"/>
            <a:ext cx="5646354" cy="2702845"/>
          </a:xfrm>
          <a:prstGeom prst="rect">
            <a:avLst/>
          </a:prstGeom>
        </p:spPr>
      </p:pic>
    </p:spTree>
    <p:extLst>
      <p:ext uri="{BB962C8B-B14F-4D97-AF65-F5344CB8AC3E}">
        <p14:creationId xmlns:p14="http://schemas.microsoft.com/office/powerpoint/2010/main" val="398204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65</a:t>
            </a:fld>
            <a:endParaRPr lang="de-DE"/>
          </a:p>
        </p:txBody>
      </p:sp>
      <p:sp>
        <p:nvSpPr>
          <p:cNvPr id="7" name="TextBox 6">
            <a:extLst>
              <a:ext uri="{FF2B5EF4-FFF2-40B4-BE49-F238E27FC236}">
                <a16:creationId xmlns:a16="http://schemas.microsoft.com/office/drawing/2014/main" id="{0CE70296-2CC8-493C-9C46-D8E112AE81A5}"/>
              </a:ext>
            </a:extLst>
          </p:cNvPr>
          <p:cNvSpPr txBox="1"/>
          <p:nvPr/>
        </p:nvSpPr>
        <p:spPr>
          <a:xfrm>
            <a:off x="719090" y="585926"/>
            <a:ext cx="3968320" cy="1775534"/>
          </a:xfrm>
          <a:prstGeom prst="rect">
            <a:avLst/>
          </a:prstGeom>
          <a:noFill/>
        </p:spPr>
        <p:txBody>
          <a:bodyPr wrap="square" lIns="108000" tIns="46800" rIns="108000" bIns="46800" rtlCol="0">
            <a:noAutofit/>
          </a:bodyPr>
          <a:lstStyle/>
          <a:p>
            <a:r>
              <a:rPr lang="de-DE" sz="1200" dirty="0"/>
              <a:t>Story:</a:t>
            </a:r>
          </a:p>
          <a:p>
            <a:endParaRPr lang="de-DE" sz="1200" dirty="0"/>
          </a:p>
          <a:p>
            <a:pPr algn="just"/>
            <a:r>
              <a:rPr lang="en-US" sz="1200" dirty="0"/>
              <a:t>Jonathan wants to start his business. He is 19 years old. He has a drivers </a:t>
            </a:r>
            <a:r>
              <a:rPr lang="en-US" sz="1200" dirty="0" err="1"/>
              <a:t>licence</a:t>
            </a:r>
            <a:r>
              <a:rPr lang="en-US" sz="1200" dirty="0"/>
              <a:t>, likes to drive and is into cars.</a:t>
            </a:r>
          </a:p>
          <a:p>
            <a:pPr algn="just"/>
            <a:endParaRPr lang="en-US" sz="1200" dirty="0"/>
          </a:p>
          <a:p>
            <a:pPr algn="just"/>
            <a:r>
              <a:rPr lang="en-US" sz="1200" dirty="0"/>
              <a:t>So he thought about starting as a Taxi driver. He has some savings (XCD 5,000) from jobs he took during school and from some jobs in the last couple of years.</a:t>
            </a:r>
          </a:p>
          <a:p>
            <a:endParaRPr lang="en-US" sz="1200" dirty="0"/>
          </a:p>
          <a:p>
            <a:endParaRPr lang="en-US" sz="1200" dirty="0"/>
          </a:p>
          <a:p>
            <a:r>
              <a:rPr lang="en-US" sz="1200" dirty="0"/>
              <a:t> </a:t>
            </a:r>
          </a:p>
        </p:txBody>
      </p:sp>
      <p:pic>
        <p:nvPicPr>
          <p:cNvPr id="9" name="Picture 8" descr="A man wearing a blue coat">
            <a:extLst>
              <a:ext uri="{FF2B5EF4-FFF2-40B4-BE49-F238E27FC236}">
                <a16:creationId xmlns:a16="http://schemas.microsoft.com/office/drawing/2014/main" id="{67359938-FA7D-4F6B-BBAF-39636D6E99D7}"/>
              </a:ext>
            </a:extLst>
          </p:cNvPr>
          <p:cNvPicPr>
            <a:picLocks noChangeAspect="1"/>
          </p:cNvPicPr>
          <p:nvPr/>
        </p:nvPicPr>
        <p:blipFill>
          <a:blip r:embed="rId2"/>
          <a:stretch>
            <a:fillRect/>
          </a:stretch>
        </p:blipFill>
        <p:spPr>
          <a:xfrm>
            <a:off x="5221458" y="431000"/>
            <a:ext cx="2759568" cy="1841684"/>
          </a:xfrm>
          <a:prstGeom prst="rect">
            <a:avLst/>
          </a:prstGeom>
        </p:spPr>
      </p:pic>
      <p:sp>
        <p:nvSpPr>
          <p:cNvPr id="11" name="TextBox 10">
            <a:extLst>
              <a:ext uri="{FF2B5EF4-FFF2-40B4-BE49-F238E27FC236}">
                <a16:creationId xmlns:a16="http://schemas.microsoft.com/office/drawing/2014/main" id="{95813E66-7F4F-4F00-B314-A5CD8CD633D2}"/>
              </a:ext>
            </a:extLst>
          </p:cNvPr>
          <p:cNvSpPr txBox="1"/>
          <p:nvPr/>
        </p:nvSpPr>
        <p:spPr>
          <a:xfrm>
            <a:off x="719089" y="2463554"/>
            <a:ext cx="7856739" cy="439444"/>
          </a:xfrm>
          <a:prstGeom prst="rect">
            <a:avLst/>
          </a:prstGeom>
          <a:noFill/>
        </p:spPr>
        <p:txBody>
          <a:bodyPr wrap="square" lIns="108000" tIns="46800" rIns="108000" bIns="46800" rtlCol="0">
            <a:noAutofit/>
          </a:bodyPr>
          <a:lstStyle/>
          <a:p>
            <a:pPr algn="just"/>
            <a:r>
              <a:rPr lang="en-US" sz="1200" dirty="0"/>
              <a:t>He worked as an employed Taxi driver before and thinks of starting his own business. For starting his business his uncle gifts him XCD 25,000. With the money he collected he bought his first asset. A used car for XCD 21,000. </a:t>
            </a:r>
          </a:p>
          <a:p>
            <a:pPr algn="just"/>
            <a:endParaRPr lang="en-US" sz="1200" dirty="0"/>
          </a:p>
          <a:p>
            <a:endParaRPr lang="en-US" sz="1200" dirty="0"/>
          </a:p>
          <a:p>
            <a:r>
              <a:rPr lang="en-US" sz="1200" dirty="0"/>
              <a:t> </a:t>
            </a:r>
          </a:p>
        </p:txBody>
      </p:sp>
      <p:sp>
        <p:nvSpPr>
          <p:cNvPr id="10" name="TextBox 9">
            <a:extLst>
              <a:ext uri="{FF2B5EF4-FFF2-40B4-BE49-F238E27FC236}">
                <a16:creationId xmlns:a16="http://schemas.microsoft.com/office/drawing/2014/main" id="{830F4A93-7E1C-4CDD-BFC4-979E5D622897}"/>
              </a:ext>
            </a:extLst>
          </p:cNvPr>
          <p:cNvSpPr txBox="1"/>
          <p:nvPr/>
        </p:nvSpPr>
        <p:spPr>
          <a:xfrm>
            <a:off x="719089" y="3351321"/>
            <a:ext cx="7190913" cy="519343"/>
          </a:xfrm>
          <a:prstGeom prst="rect">
            <a:avLst/>
          </a:prstGeom>
          <a:noFill/>
        </p:spPr>
        <p:txBody>
          <a:bodyPr wrap="none" lIns="108000" tIns="46800" rIns="108000" bIns="46800" rtlCol="0">
            <a:noAutofit/>
          </a:bodyPr>
          <a:lstStyle/>
          <a:p>
            <a:r>
              <a:rPr lang="de-DE" sz="1200" dirty="0"/>
              <a:t>Question:</a:t>
            </a:r>
          </a:p>
          <a:p>
            <a:r>
              <a:rPr lang="en-US" sz="1200" dirty="0"/>
              <a:t>What financial document can you create with the above information given ?</a:t>
            </a:r>
          </a:p>
        </p:txBody>
      </p:sp>
      <p:graphicFrame>
        <p:nvGraphicFramePr>
          <p:cNvPr id="13" name="Table 14">
            <a:extLst>
              <a:ext uri="{FF2B5EF4-FFF2-40B4-BE49-F238E27FC236}">
                <a16:creationId xmlns:a16="http://schemas.microsoft.com/office/drawing/2014/main" id="{B11B5A78-E8CC-4E20-A306-6F59FC3E311C}"/>
              </a:ext>
            </a:extLst>
          </p:cNvPr>
          <p:cNvGraphicFramePr>
            <a:graphicFrameLocks noGrp="1"/>
          </p:cNvGraphicFramePr>
          <p:nvPr/>
        </p:nvGraphicFramePr>
        <p:xfrm>
          <a:off x="719089" y="4496541"/>
          <a:ext cx="7395488" cy="1463040"/>
        </p:xfrm>
        <a:graphic>
          <a:graphicData uri="http://schemas.openxmlformats.org/drawingml/2006/table">
            <a:tbl>
              <a:tblPr firstRow="1" bandRow="1">
                <a:tableStyleId>{5C22544A-7EE6-4342-B048-85BDC9FD1C3A}</a:tableStyleId>
              </a:tblPr>
              <a:tblGrid>
                <a:gridCol w="2081726">
                  <a:extLst>
                    <a:ext uri="{9D8B030D-6E8A-4147-A177-3AD203B41FA5}">
                      <a16:colId xmlns:a16="http://schemas.microsoft.com/office/drawing/2014/main" val="251832638"/>
                    </a:ext>
                  </a:extLst>
                </a:gridCol>
                <a:gridCol w="1580457">
                  <a:extLst>
                    <a:ext uri="{9D8B030D-6E8A-4147-A177-3AD203B41FA5}">
                      <a16:colId xmlns:a16="http://schemas.microsoft.com/office/drawing/2014/main" val="3928891027"/>
                    </a:ext>
                  </a:extLst>
                </a:gridCol>
                <a:gridCol w="2218637">
                  <a:extLst>
                    <a:ext uri="{9D8B030D-6E8A-4147-A177-3AD203B41FA5}">
                      <a16:colId xmlns:a16="http://schemas.microsoft.com/office/drawing/2014/main" val="2035021236"/>
                    </a:ext>
                  </a:extLst>
                </a:gridCol>
                <a:gridCol w="1514668">
                  <a:extLst>
                    <a:ext uri="{9D8B030D-6E8A-4147-A177-3AD203B41FA5}">
                      <a16:colId xmlns:a16="http://schemas.microsoft.com/office/drawing/2014/main" val="3202328782"/>
                    </a:ext>
                  </a:extLst>
                </a:gridCol>
              </a:tblGrid>
              <a:tr h="318024">
                <a:tc gridSpan="2">
                  <a:txBody>
                    <a:bodyPr/>
                    <a:lstStyle/>
                    <a:p>
                      <a:pPr algn="ctr"/>
                      <a:r>
                        <a:rPr lang="de-DE" dirty="0"/>
                        <a:t>Assets</a:t>
                      </a:r>
                      <a:endParaRPr lang="en-US" dirty="0"/>
                    </a:p>
                  </a:txBody>
                  <a:tcPr/>
                </a:tc>
                <a:tc hMerge="1">
                  <a:txBody>
                    <a:bodyPr/>
                    <a:lstStyle/>
                    <a:p>
                      <a:pPr algn="ctr"/>
                      <a:endParaRPr lang="en-US" dirty="0"/>
                    </a:p>
                  </a:txBody>
                  <a:tcPr/>
                </a:tc>
                <a:tc gridSpan="2">
                  <a:txBody>
                    <a:bodyPr/>
                    <a:lstStyle/>
                    <a:p>
                      <a:pPr algn="ctr"/>
                      <a:r>
                        <a:rPr lang="de-DE" dirty="0" err="1"/>
                        <a:t>Liabilities</a:t>
                      </a:r>
                      <a:endParaRPr lang="en-US" dirty="0"/>
                    </a:p>
                  </a:txBody>
                  <a:tcPr/>
                </a:tc>
                <a:tc hMerge="1">
                  <a:txBody>
                    <a:bodyPr/>
                    <a:lstStyle/>
                    <a:p>
                      <a:pPr algn="ctr"/>
                      <a:endParaRPr lang="en-US" dirty="0"/>
                    </a:p>
                  </a:txBody>
                  <a:tcPr/>
                </a:tc>
                <a:extLst>
                  <a:ext uri="{0D108BD9-81ED-4DB2-BD59-A6C34878D82A}">
                    <a16:rowId xmlns:a16="http://schemas.microsoft.com/office/drawing/2014/main" val="3743924017"/>
                  </a:ext>
                </a:extLst>
              </a:tr>
              <a:tr h="318024">
                <a:tc>
                  <a:txBody>
                    <a:bodyPr/>
                    <a:lstStyle/>
                    <a:p>
                      <a:pPr algn="l"/>
                      <a:r>
                        <a:rPr lang="de-DE" dirty="0"/>
                        <a:t>Cash</a:t>
                      </a:r>
                      <a:endParaRPr lang="en-US" dirty="0"/>
                    </a:p>
                  </a:txBody>
                  <a:tcPr/>
                </a:tc>
                <a:tc>
                  <a:txBody>
                    <a:bodyPr/>
                    <a:lstStyle/>
                    <a:p>
                      <a:pPr algn="r"/>
                      <a:r>
                        <a:rPr lang="de-DE" dirty="0"/>
                        <a:t>9,000 $</a:t>
                      </a:r>
                      <a:endParaRPr lang="en-US" dirty="0"/>
                    </a:p>
                  </a:txBody>
                  <a:tcPr/>
                </a:tc>
                <a:tc>
                  <a:txBody>
                    <a:bodyPr/>
                    <a:lstStyle/>
                    <a:p>
                      <a:pPr algn="l"/>
                      <a:r>
                        <a:rPr lang="de-DE" dirty="0" err="1"/>
                        <a:t>Liabilities</a:t>
                      </a:r>
                      <a:endParaRPr lang="en-US" dirty="0"/>
                    </a:p>
                  </a:txBody>
                  <a:tcPr/>
                </a:tc>
                <a:tc>
                  <a:txBody>
                    <a:bodyPr/>
                    <a:lstStyle/>
                    <a:p>
                      <a:pPr algn="r"/>
                      <a:r>
                        <a:rPr lang="de-DE" dirty="0"/>
                        <a:t>0,000 $</a:t>
                      </a:r>
                      <a:endParaRPr lang="en-US" dirty="0"/>
                    </a:p>
                  </a:txBody>
                  <a:tcPr/>
                </a:tc>
                <a:extLst>
                  <a:ext uri="{0D108BD9-81ED-4DB2-BD59-A6C34878D82A}">
                    <a16:rowId xmlns:a16="http://schemas.microsoft.com/office/drawing/2014/main" val="1972529507"/>
                  </a:ext>
                </a:extLst>
              </a:tr>
              <a:tr h="318024">
                <a:tc>
                  <a:txBody>
                    <a:bodyPr/>
                    <a:lstStyle/>
                    <a:p>
                      <a:pPr algn="l"/>
                      <a:r>
                        <a:rPr lang="de-DE" dirty="0" err="1"/>
                        <a:t>Used</a:t>
                      </a:r>
                      <a:r>
                        <a:rPr lang="de-DE" dirty="0"/>
                        <a:t> Car</a:t>
                      </a:r>
                      <a:endParaRPr lang="en-US" dirty="0"/>
                    </a:p>
                  </a:txBody>
                  <a:tcPr/>
                </a:tc>
                <a:tc>
                  <a:txBody>
                    <a:bodyPr/>
                    <a:lstStyle/>
                    <a:p>
                      <a:pPr algn="r"/>
                      <a:r>
                        <a:rPr lang="de-DE" dirty="0"/>
                        <a:t>21,000 $</a:t>
                      </a:r>
                      <a:endParaRPr lang="en-US" dirty="0"/>
                    </a:p>
                  </a:txBody>
                  <a:tcPr/>
                </a:tc>
                <a:tc>
                  <a:txBody>
                    <a:bodyPr/>
                    <a:lstStyle/>
                    <a:p>
                      <a:pPr algn="l"/>
                      <a:r>
                        <a:rPr lang="de-DE" dirty="0"/>
                        <a:t>Equity</a:t>
                      </a:r>
                      <a:endParaRPr lang="en-US" dirty="0"/>
                    </a:p>
                  </a:txBody>
                  <a:tcPr/>
                </a:tc>
                <a:tc>
                  <a:txBody>
                    <a:bodyPr/>
                    <a:lstStyle/>
                    <a:p>
                      <a:pPr algn="r"/>
                      <a:r>
                        <a:rPr lang="de-DE" dirty="0"/>
                        <a:t>30,000 $</a:t>
                      </a:r>
                      <a:endParaRPr lang="en-US" dirty="0"/>
                    </a:p>
                  </a:txBody>
                  <a:tcPr/>
                </a:tc>
                <a:extLst>
                  <a:ext uri="{0D108BD9-81ED-4DB2-BD59-A6C34878D82A}">
                    <a16:rowId xmlns:a16="http://schemas.microsoft.com/office/drawing/2014/main" val="3172850052"/>
                  </a:ext>
                </a:extLst>
              </a:tr>
              <a:tr h="318024">
                <a:tc>
                  <a:txBody>
                    <a:bodyPr/>
                    <a:lstStyle/>
                    <a:p>
                      <a:pPr algn="l"/>
                      <a:r>
                        <a:rPr lang="de-DE" dirty="0"/>
                        <a:t>Total</a:t>
                      </a:r>
                      <a:endParaRPr lang="en-US" dirty="0"/>
                    </a:p>
                  </a:txBody>
                  <a:tcPr/>
                </a:tc>
                <a:tc>
                  <a:txBody>
                    <a:bodyPr/>
                    <a:lstStyle/>
                    <a:p>
                      <a:pPr algn="r"/>
                      <a:r>
                        <a:rPr lang="de-DE" dirty="0"/>
                        <a:t>30,000 $</a:t>
                      </a:r>
                      <a:endParaRPr lang="en-US" dirty="0"/>
                    </a:p>
                  </a:txBody>
                  <a:tcPr/>
                </a:tc>
                <a:tc>
                  <a:txBody>
                    <a:bodyPr/>
                    <a:lstStyle/>
                    <a:p>
                      <a:pPr algn="l"/>
                      <a:r>
                        <a:rPr lang="de-DE" dirty="0"/>
                        <a:t>Total</a:t>
                      </a:r>
                      <a:endParaRPr lang="en-US" dirty="0"/>
                    </a:p>
                  </a:txBody>
                  <a:tcPr/>
                </a:tc>
                <a:tc>
                  <a:txBody>
                    <a:bodyPr/>
                    <a:lstStyle/>
                    <a:p>
                      <a:pPr algn="r"/>
                      <a:r>
                        <a:rPr lang="de-DE" dirty="0"/>
                        <a:t>30,000 $</a:t>
                      </a:r>
                      <a:endParaRPr lang="en-US" dirty="0"/>
                    </a:p>
                  </a:txBody>
                  <a:tcPr/>
                </a:tc>
                <a:extLst>
                  <a:ext uri="{0D108BD9-81ED-4DB2-BD59-A6C34878D82A}">
                    <a16:rowId xmlns:a16="http://schemas.microsoft.com/office/drawing/2014/main" val="2115764848"/>
                  </a:ext>
                </a:extLst>
              </a:tr>
            </a:tbl>
          </a:graphicData>
        </a:graphic>
      </p:graphicFrame>
      <p:sp>
        <p:nvSpPr>
          <p:cNvPr id="14" name="TextBox 13">
            <a:extLst>
              <a:ext uri="{FF2B5EF4-FFF2-40B4-BE49-F238E27FC236}">
                <a16:creationId xmlns:a16="http://schemas.microsoft.com/office/drawing/2014/main" id="{94275C79-7595-46F9-A1A7-CF4AACA50725}"/>
              </a:ext>
            </a:extLst>
          </p:cNvPr>
          <p:cNvSpPr txBox="1"/>
          <p:nvPr/>
        </p:nvSpPr>
        <p:spPr>
          <a:xfrm>
            <a:off x="3298052" y="3917272"/>
            <a:ext cx="2032986" cy="446010"/>
          </a:xfrm>
          <a:prstGeom prst="rect">
            <a:avLst/>
          </a:prstGeom>
          <a:noFill/>
        </p:spPr>
        <p:txBody>
          <a:bodyPr wrap="none" lIns="108000" tIns="46800" rIns="108000" bIns="46800" rtlCol="0">
            <a:noAutofit/>
          </a:bodyPr>
          <a:lstStyle/>
          <a:p>
            <a:pPr algn="ctr"/>
            <a:r>
              <a:rPr lang="de-DE" sz="1200" dirty="0"/>
              <a:t>Jonathans Taxi</a:t>
            </a:r>
          </a:p>
          <a:p>
            <a:r>
              <a:rPr lang="de-DE" sz="1200" dirty="0"/>
              <a:t>Balance Sheet </a:t>
            </a:r>
            <a:r>
              <a:rPr lang="de-DE" sz="1200" dirty="0" err="1"/>
              <a:t>Starting</a:t>
            </a:r>
            <a:r>
              <a:rPr lang="de-DE" sz="1200" dirty="0"/>
              <a:t> Day</a:t>
            </a:r>
            <a:endParaRPr lang="en-US" sz="1200" dirty="0"/>
          </a:p>
        </p:txBody>
      </p:sp>
      <mc:AlternateContent xmlns:mc="http://schemas.openxmlformats.org/markup-compatibility/2006">
        <mc:Choice xmlns:am3d="http://schemas.microsoft.com/office/drawing/2017/model3d" Requires="am3d">
          <p:graphicFrame>
            <p:nvGraphicFramePr>
              <p:cNvPr id="15" name="3D Model 14" descr="Taxi">
                <a:extLst>
                  <a:ext uri="{FF2B5EF4-FFF2-40B4-BE49-F238E27FC236}">
                    <a16:creationId xmlns:a16="http://schemas.microsoft.com/office/drawing/2014/main" id="{AEC7ABD1-8572-4313-BC90-C044A733536A}"/>
                  </a:ext>
                </a:extLst>
              </p:cNvPr>
              <p:cNvGraphicFramePr>
                <a:graphicFrameLocks noChangeAspect="1"/>
              </p:cNvGraphicFramePr>
              <p:nvPr/>
            </p:nvGraphicFramePr>
            <p:xfrm>
              <a:off x="6192956" y="2858702"/>
              <a:ext cx="2704435" cy="1504579"/>
            </p:xfrm>
            <a:graphic>
              <a:graphicData uri="http://schemas.microsoft.com/office/drawing/2017/model3d">
                <am3d:model3d r:embed="rId3">
                  <am3d:spPr>
                    <a:xfrm>
                      <a:off x="0" y="0"/>
                      <a:ext cx="2704435" cy="1504579"/>
                    </a:xfrm>
                    <a:prstGeom prst="rect">
                      <a:avLst/>
                    </a:prstGeom>
                  </am3d:spPr>
                  <am3d:camera>
                    <am3d:pos x="0" y="0" z="54069063"/>
                    <am3d:up dx="0" dy="36000000" dz="0"/>
                    <am3d:lookAt x="0" y="0" z="0"/>
                    <am3d:perspective fov="2700000"/>
                  </am3d:camera>
                  <am3d:trans>
                    <am3d:meterPerModelUnit n="361425" d="1000000"/>
                    <am3d:preTrans dx="0" dy="-7022569" dz="-1358768"/>
                    <am3d:scale>
                      <am3d:sx n="1000000" d="1000000"/>
                      <am3d:sy n="1000000" d="1000000"/>
                      <am3d:sz n="1000000" d="1000000"/>
                    </am3d:scale>
                    <am3d:rot ax="-43153" ay="-1388673" az="16961"/>
                    <am3d:postTrans dx="0" dy="0" dz="0"/>
                  </am3d:trans>
                  <am3d:raster rName="Office3DRenderer" rVer="16.0.8326">
                    <am3d:blip r:embed="rId4"/>
                  </am3d:raster>
                  <am3d:objViewport viewportSz="38661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Taxi">
                <a:extLst>
                  <a:ext uri="{FF2B5EF4-FFF2-40B4-BE49-F238E27FC236}">
                    <a16:creationId xmlns:a16="http://schemas.microsoft.com/office/drawing/2014/main" id="{AEC7ABD1-8572-4313-BC90-C044A733536A}"/>
                  </a:ext>
                </a:extLst>
              </p:cNvPr>
              <p:cNvPicPr>
                <a:picLocks noGrp="1" noRot="1" noChangeAspect="1" noMove="1" noResize="1" noEditPoints="1" noAdjustHandles="1" noChangeArrowheads="1" noChangeShapeType="1" noCrop="1"/>
              </p:cNvPicPr>
              <p:nvPr/>
            </p:nvPicPr>
            <p:blipFill>
              <a:blip r:embed="rId4"/>
              <a:stretch>
                <a:fillRect/>
              </a:stretch>
            </p:blipFill>
            <p:spPr>
              <a:xfrm>
                <a:off x="6192956" y="2858702"/>
                <a:ext cx="2704435" cy="1504579"/>
              </a:xfrm>
              <a:prstGeom prst="rect">
                <a:avLst/>
              </a:prstGeom>
            </p:spPr>
          </p:pic>
        </mc:Fallback>
      </mc:AlternateContent>
    </p:spTree>
    <p:extLst>
      <p:ext uri="{BB962C8B-B14F-4D97-AF65-F5344CB8AC3E}">
        <p14:creationId xmlns:p14="http://schemas.microsoft.com/office/powerpoint/2010/main" val="21770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66</a:t>
            </a:fld>
            <a:endParaRPr lang="de-DE"/>
          </a:p>
        </p:txBody>
      </p:sp>
      <p:sp>
        <p:nvSpPr>
          <p:cNvPr id="7" name="TextBox 6">
            <a:extLst>
              <a:ext uri="{FF2B5EF4-FFF2-40B4-BE49-F238E27FC236}">
                <a16:creationId xmlns:a16="http://schemas.microsoft.com/office/drawing/2014/main" id="{0CE70296-2CC8-493C-9C46-D8E112AE81A5}"/>
              </a:ext>
            </a:extLst>
          </p:cNvPr>
          <p:cNvSpPr txBox="1"/>
          <p:nvPr/>
        </p:nvSpPr>
        <p:spPr>
          <a:xfrm>
            <a:off x="719090" y="585926"/>
            <a:ext cx="3968320" cy="1775534"/>
          </a:xfrm>
          <a:prstGeom prst="rect">
            <a:avLst/>
          </a:prstGeom>
          <a:noFill/>
        </p:spPr>
        <p:txBody>
          <a:bodyPr wrap="square" lIns="108000" tIns="46800" rIns="108000" bIns="46800" rtlCol="0">
            <a:noAutofit/>
          </a:bodyPr>
          <a:lstStyle/>
          <a:p>
            <a:r>
              <a:rPr lang="de-DE" sz="1200" dirty="0"/>
              <a:t>Story:</a:t>
            </a:r>
          </a:p>
          <a:p>
            <a:endParaRPr lang="de-DE" sz="1200" dirty="0"/>
          </a:p>
          <a:p>
            <a:pPr algn="just"/>
            <a:r>
              <a:rPr lang="en-US" sz="1200" dirty="0"/>
              <a:t>Jonathan started the business. He usually drives 5 days a week. He has an average of 5 customers per day and an cash intake from clients of XCD 600 per day. He spends about XCD 5,000 a months for gas. </a:t>
            </a:r>
          </a:p>
          <a:p>
            <a:endParaRPr lang="en-US" sz="1200" dirty="0"/>
          </a:p>
          <a:p>
            <a:r>
              <a:rPr lang="en-US" sz="1200" dirty="0"/>
              <a:t> </a:t>
            </a:r>
          </a:p>
        </p:txBody>
      </p:sp>
      <p:pic>
        <p:nvPicPr>
          <p:cNvPr id="9" name="Picture 8" descr="A man wearing a blue coat">
            <a:extLst>
              <a:ext uri="{FF2B5EF4-FFF2-40B4-BE49-F238E27FC236}">
                <a16:creationId xmlns:a16="http://schemas.microsoft.com/office/drawing/2014/main" id="{67359938-FA7D-4F6B-BBAF-39636D6E99D7}"/>
              </a:ext>
            </a:extLst>
          </p:cNvPr>
          <p:cNvPicPr>
            <a:picLocks noChangeAspect="1"/>
          </p:cNvPicPr>
          <p:nvPr/>
        </p:nvPicPr>
        <p:blipFill>
          <a:blip r:embed="rId2"/>
          <a:stretch>
            <a:fillRect/>
          </a:stretch>
        </p:blipFill>
        <p:spPr>
          <a:xfrm>
            <a:off x="5221458" y="431000"/>
            <a:ext cx="2759568" cy="1841684"/>
          </a:xfrm>
          <a:prstGeom prst="rect">
            <a:avLst/>
          </a:prstGeom>
        </p:spPr>
      </p:pic>
      <p:sp>
        <p:nvSpPr>
          <p:cNvPr id="14" name="TextBox 13">
            <a:extLst>
              <a:ext uri="{FF2B5EF4-FFF2-40B4-BE49-F238E27FC236}">
                <a16:creationId xmlns:a16="http://schemas.microsoft.com/office/drawing/2014/main" id="{94275C79-7595-46F9-A1A7-CF4AACA50725}"/>
              </a:ext>
            </a:extLst>
          </p:cNvPr>
          <p:cNvSpPr txBox="1"/>
          <p:nvPr/>
        </p:nvSpPr>
        <p:spPr>
          <a:xfrm>
            <a:off x="719090" y="2210633"/>
            <a:ext cx="3018408" cy="648069"/>
          </a:xfrm>
          <a:prstGeom prst="rect">
            <a:avLst/>
          </a:prstGeom>
          <a:noFill/>
        </p:spPr>
        <p:txBody>
          <a:bodyPr wrap="none" lIns="108000" tIns="46800" rIns="108000" bIns="46800" rtlCol="0">
            <a:noAutofit/>
          </a:bodyPr>
          <a:lstStyle/>
          <a:p>
            <a:r>
              <a:rPr lang="de-DE" sz="1200" dirty="0"/>
              <a:t>Task:</a:t>
            </a:r>
          </a:p>
          <a:p>
            <a:r>
              <a:rPr lang="de-DE" sz="1200" dirty="0"/>
              <a:t>Do a </a:t>
            </a:r>
            <a:r>
              <a:rPr lang="de-DE" sz="1200" dirty="0" err="1"/>
              <a:t>short</a:t>
            </a:r>
            <a:r>
              <a:rPr lang="de-DE" sz="1200" dirty="0"/>
              <a:t> Profit &amp; Loss </a:t>
            </a:r>
            <a:r>
              <a:rPr lang="de-DE" sz="1200" dirty="0" err="1"/>
              <a:t>statement</a:t>
            </a:r>
            <a:r>
              <a:rPr lang="de-DE" sz="1200" dirty="0"/>
              <a:t> </a:t>
            </a:r>
            <a:r>
              <a:rPr lang="de-DE" sz="1200" dirty="0" err="1"/>
              <a:t>for</a:t>
            </a:r>
            <a:r>
              <a:rPr lang="de-DE" sz="1200" dirty="0"/>
              <a:t> 1 </a:t>
            </a:r>
            <a:r>
              <a:rPr lang="de-DE" sz="1200" dirty="0" err="1"/>
              <a:t>month</a:t>
            </a:r>
            <a:r>
              <a:rPr lang="de-DE" sz="1200" dirty="0"/>
              <a:t> (20 </a:t>
            </a:r>
            <a:r>
              <a:rPr lang="de-DE" sz="1200" dirty="0" err="1"/>
              <a:t>workdays</a:t>
            </a:r>
            <a:r>
              <a:rPr lang="de-DE" sz="1200" dirty="0"/>
              <a:t>) </a:t>
            </a:r>
            <a:r>
              <a:rPr lang="de-DE" sz="1200" dirty="0" err="1"/>
              <a:t>with</a:t>
            </a:r>
            <a:r>
              <a:rPr lang="de-DE" sz="1200" dirty="0"/>
              <a:t> </a:t>
            </a:r>
            <a:r>
              <a:rPr lang="de-DE" sz="1200" dirty="0" err="1"/>
              <a:t>the</a:t>
            </a:r>
            <a:r>
              <a:rPr lang="de-DE" sz="1200" dirty="0"/>
              <a:t> </a:t>
            </a:r>
            <a:r>
              <a:rPr lang="de-DE" sz="1200" dirty="0" err="1"/>
              <a:t>above</a:t>
            </a:r>
            <a:r>
              <a:rPr lang="de-DE" sz="1200" dirty="0"/>
              <a:t> </a:t>
            </a:r>
            <a:r>
              <a:rPr lang="de-DE" sz="1200" dirty="0" err="1"/>
              <a:t>given</a:t>
            </a:r>
            <a:r>
              <a:rPr lang="de-DE" sz="1200" dirty="0"/>
              <a:t> </a:t>
            </a:r>
            <a:r>
              <a:rPr lang="de-DE" sz="1200" dirty="0" err="1"/>
              <a:t>information</a:t>
            </a:r>
            <a:endParaRPr lang="de-DE" sz="1200" dirty="0"/>
          </a:p>
          <a:p>
            <a:endParaRPr lang="de-DE" sz="1200" dirty="0"/>
          </a:p>
          <a:p>
            <a:endParaRPr lang="en-US" sz="1200" dirty="0"/>
          </a:p>
        </p:txBody>
      </p:sp>
      <mc:AlternateContent xmlns:mc="http://schemas.openxmlformats.org/markup-compatibility/2006">
        <mc:Choice xmlns:am3d="http://schemas.microsoft.com/office/drawing/2017/model3d" Requires="am3d">
          <p:graphicFrame>
            <p:nvGraphicFramePr>
              <p:cNvPr id="15" name="3D Model 14" descr="Taxi">
                <a:extLst>
                  <a:ext uri="{FF2B5EF4-FFF2-40B4-BE49-F238E27FC236}">
                    <a16:creationId xmlns:a16="http://schemas.microsoft.com/office/drawing/2014/main" id="{AEC7ABD1-8572-4313-BC90-C044A733536A}"/>
                  </a:ext>
                </a:extLst>
              </p:cNvPr>
              <p:cNvGraphicFramePr>
                <a:graphicFrameLocks noChangeAspect="1"/>
              </p:cNvGraphicFramePr>
              <p:nvPr/>
            </p:nvGraphicFramePr>
            <p:xfrm>
              <a:off x="6192956" y="2858702"/>
              <a:ext cx="2704435" cy="1504579"/>
            </p:xfrm>
            <a:graphic>
              <a:graphicData uri="http://schemas.microsoft.com/office/drawing/2017/model3d">
                <am3d:model3d r:embed="rId3">
                  <am3d:spPr>
                    <a:xfrm>
                      <a:off x="0" y="0"/>
                      <a:ext cx="2704435" cy="1504579"/>
                    </a:xfrm>
                    <a:prstGeom prst="rect">
                      <a:avLst/>
                    </a:prstGeom>
                  </am3d:spPr>
                  <am3d:camera>
                    <am3d:pos x="0" y="0" z="54069063"/>
                    <am3d:up dx="0" dy="36000000" dz="0"/>
                    <am3d:lookAt x="0" y="0" z="0"/>
                    <am3d:perspective fov="2700000"/>
                  </am3d:camera>
                  <am3d:trans>
                    <am3d:meterPerModelUnit n="361425" d="1000000"/>
                    <am3d:preTrans dx="0" dy="-7022569" dz="-1358768"/>
                    <am3d:scale>
                      <am3d:sx n="1000000" d="1000000"/>
                      <am3d:sy n="1000000" d="1000000"/>
                      <am3d:sz n="1000000" d="1000000"/>
                    </am3d:scale>
                    <am3d:rot ax="-43153" ay="-1388673" az="16961"/>
                    <am3d:postTrans dx="0" dy="0" dz="0"/>
                  </am3d:trans>
                  <am3d:raster rName="Office3DRenderer" rVer="16.0.8326">
                    <am3d:blip r:embed="rId4"/>
                  </am3d:raster>
                  <am3d:objViewport viewportSz="38661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Taxi">
                <a:extLst>
                  <a:ext uri="{FF2B5EF4-FFF2-40B4-BE49-F238E27FC236}">
                    <a16:creationId xmlns:a16="http://schemas.microsoft.com/office/drawing/2014/main" id="{AEC7ABD1-8572-4313-BC90-C044A733536A}"/>
                  </a:ext>
                </a:extLst>
              </p:cNvPr>
              <p:cNvPicPr>
                <a:picLocks noGrp="1" noRot="1" noChangeAspect="1" noMove="1" noResize="1" noEditPoints="1" noAdjustHandles="1" noChangeArrowheads="1" noChangeShapeType="1" noCrop="1"/>
              </p:cNvPicPr>
              <p:nvPr/>
            </p:nvPicPr>
            <p:blipFill>
              <a:blip r:embed="rId4"/>
              <a:stretch>
                <a:fillRect/>
              </a:stretch>
            </p:blipFill>
            <p:spPr>
              <a:xfrm>
                <a:off x="6192956" y="2858702"/>
                <a:ext cx="2704435" cy="1504579"/>
              </a:xfrm>
              <a:prstGeom prst="rect">
                <a:avLst/>
              </a:prstGeom>
            </p:spPr>
          </p:pic>
        </mc:Fallback>
      </mc:AlternateContent>
      <p:graphicFrame>
        <p:nvGraphicFramePr>
          <p:cNvPr id="12" name="Table 14">
            <a:extLst>
              <a:ext uri="{FF2B5EF4-FFF2-40B4-BE49-F238E27FC236}">
                <a16:creationId xmlns:a16="http://schemas.microsoft.com/office/drawing/2014/main" id="{45BFFE7C-6FB0-49BC-ACB3-20B8C3361377}"/>
              </a:ext>
            </a:extLst>
          </p:cNvPr>
          <p:cNvGraphicFramePr>
            <a:graphicFrameLocks noGrp="1"/>
          </p:cNvGraphicFramePr>
          <p:nvPr/>
        </p:nvGraphicFramePr>
        <p:xfrm>
          <a:off x="825625" y="2796557"/>
          <a:ext cx="4572001" cy="1749091"/>
        </p:xfrm>
        <a:graphic>
          <a:graphicData uri="http://schemas.openxmlformats.org/drawingml/2006/table">
            <a:tbl>
              <a:tblPr firstRow="1" bandRow="1">
                <a:tableStyleId>{5C22544A-7EE6-4342-B048-85BDC9FD1C3A}</a:tableStyleId>
              </a:tblPr>
              <a:tblGrid>
                <a:gridCol w="3266980">
                  <a:extLst>
                    <a:ext uri="{9D8B030D-6E8A-4147-A177-3AD203B41FA5}">
                      <a16:colId xmlns:a16="http://schemas.microsoft.com/office/drawing/2014/main" val="251832638"/>
                    </a:ext>
                  </a:extLst>
                </a:gridCol>
                <a:gridCol w="1305021">
                  <a:extLst>
                    <a:ext uri="{9D8B030D-6E8A-4147-A177-3AD203B41FA5}">
                      <a16:colId xmlns:a16="http://schemas.microsoft.com/office/drawing/2014/main" val="2035021236"/>
                    </a:ext>
                  </a:extLst>
                </a:gridCol>
              </a:tblGrid>
              <a:tr h="404274">
                <a:tc gridSpan="2">
                  <a:txBody>
                    <a:bodyPr/>
                    <a:lstStyle/>
                    <a:p>
                      <a:pPr algn="ctr"/>
                      <a:r>
                        <a:rPr lang="de-DE" dirty="0"/>
                        <a:t>Profit &amp; Loss Jonathans Taxi </a:t>
                      </a:r>
                      <a:r>
                        <a:rPr lang="de-DE" dirty="0" err="1"/>
                        <a:t>Month</a:t>
                      </a:r>
                      <a:r>
                        <a:rPr lang="de-DE" dirty="0"/>
                        <a:t> </a:t>
                      </a:r>
                      <a:r>
                        <a:rPr lang="de-DE" dirty="0" err="1"/>
                        <a:t>January</a:t>
                      </a:r>
                      <a:r>
                        <a:rPr lang="de-DE" dirty="0"/>
                        <a:t> in XCD</a:t>
                      </a:r>
                      <a:endParaRPr lang="en-US" dirty="0"/>
                    </a:p>
                  </a:txBody>
                  <a:tcPr/>
                </a:tc>
                <a:tc hMerge="1">
                  <a:txBody>
                    <a:bodyPr/>
                    <a:lstStyle/>
                    <a:p>
                      <a:pPr algn="ctr"/>
                      <a:r>
                        <a:rPr lang="de-DE" dirty="0" err="1"/>
                        <a:t>Liabilities</a:t>
                      </a:r>
                      <a:endParaRPr lang="en-US" dirty="0"/>
                    </a:p>
                  </a:txBody>
                  <a:tcPr/>
                </a:tc>
                <a:extLst>
                  <a:ext uri="{0D108BD9-81ED-4DB2-BD59-A6C34878D82A}">
                    <a16:rowId xmlns:a16="http://schemas.microsoft.com/office/drawing/2014/main" val="3743924017"/>
                  </a:ext>
                </a:extLst>
              </a:tr>
              <a:tr h="354128">
                <a:tc>
                  <a:txBody>
                    <a:bodyPr/>
                    <a:lstStyle/>
                    <a:p>
                      <a:pPr algn="l"/>
                      <a:r>
                        <a:rPr lang="de-DE" dirty="0"/>
                        <a:t>Sales</a:t>
                      </a:r>
                    </a:p>
                  </a:txBody>
                  <a:tcPr/>
                </a:tc>
                <a:tc>
                  <a:txBody>
                    <a:bodyPr/>
                    <a:lstStyle/>
                    <a:p>
                      <a:pPr algn="r"/>
                      <a:r>
                        <a:rPr lang="de-DE" dirty="0"/>
                        <a:t>12,000</a:t>
                      </a:r>
                      <a:endParaRPr lang="en-US" dirty="0"/>
                    </a:p>
                  </a:txBody>
                  <a:tcPr/>
                </a:tc>
                <a:extLst>
                  <a:ext uri="{0D108BD9-81ED-4DB2-BD59-A6C34878D82A}">
                    <a16:rowId xmlns:a16="http://schemas.microsoft.com/office/drawing/2014/main" val="1972529507"/>
                  </a:ext>
                </a:extLst>
              </a:tr>
              <a:tr h="377491">
                <a:tc>
                  <a:txBody>
                    <a:bodyPr/>
                    <a:lstStyle/>
                    <a:p>
                      <a:pPr algn="l"/>
                      <a:r>
                        <a:rPr lang="de-DE" dirty="0" err="1"/>
                        <a:t>Cost</a:t>
                      </a:r>
                      <a:r>
                        <a:rPr lang="de-DE" dirty="0"/>
                        <a:t> </a:t>
                      </a:r>
                      <a:r>
                        <a:rPr lang="de-DE" dirty="0" err="1"/>
                        <a:t>of</a:t>
                      </a:r>
                      <a:r>
                        <a:rPr lang="de-DE" dirty="0"/>
                        <a:t> Sales</a:t>
                      </a:r>
                    </a:p>
                  </a:txBody>
                  <a:tcPr/>
                </a:tc>
                <a:tc>
                  <a:txBody>
                    <a:bodyPr/>
                    <a:lstStyle/>
                    <a:p>
                      <a:pPr algn="r"/>
                      <a:r>
                        <a:rPr lang="de-DE" dirty="0"/>
                        <a:t>5,000</a:t>
                      </a:r>
                      <a:endParaRPr lang="en-US" dirty="0"/>
                    </a:p>
                  </a:txBody>
                  <a:tcPr/>
                </a:tc>
                <a:extLst>
                  <a:ext uri="{0D108BD9-81ED-4DB2-BD59-A6C34878D82A}">
                    <a16:rowId xmlns:a16="http://schemas.microsoft.com/office/drawing/2014/main" val="3172850052"/>
                  </a:ext>
                </a:extLst>
              </a:tr>
              <a:tr h="360192">
                <a:tc>
                  <a:txBody>
                    <a:bodyPr/>
                    <a:lstStyle/>
                    <a:p>
                      <a:pPr algn="l"/>
                      <a:r>
                        <a:rPr lang="de-DE" b="1" dirty="0"/>
                        <a:t>Net Profit</a:t>
                      </a:r>
                      <a:endParaRPr lang="en-US" b="1" dirty="0"/>
                    </a:p>
                  </a:txBody>
                  <a:tcPr/>
                </a:tc>
                <a:tc>
                  <a:txBody>
                    <a:bodyPr/>
                    <a:lstStyle/>
                    <a:p>
                      <a:pPr algn="r"/>
                      <a:r>
                        <a:rPr lang="de-DE" b="1" dirty="0"/>
                        <a:t>7,000</a:t>
                      </a:r>
                      <a:endParaRPr lang="en-US" b="1" dirty="0"/>
                    </a:p>
                  </a:txBody>
                  <a:tcPr/>
                </a:tc>
                <a:extLst>
                  <a:ext uri="{0D108BD9-81ED-4DB2-BD59-A6C34878D82A}">
                    <a16:rowId xmlns:a16="http://schemas.microsoft.com/office/drawing/2014/main" val="2115764848"/>
                  </a:ext>
                </a:extLst>
              </a:tr>
            </a:tbl>
          </a:graphicData>
        </a:graphic>
      </p:graphicFrame>
      <p:sp>
        <p:nvSpPr>
          <p:cNvPr id="2" name="TextBox 1">
            <a:extLst>
              <a:ext uri="{FF2B5EF4-FFF2-40B4-BE49-F238E27FC236}">
                <a16:creationId xmlns:a16="http://schemas.microsoft.com/office/drawing/2014/main" id="{4BF52CFC-4616-4E8D-A336-21D8133C047C}"/>
              </a:ext>
            </a:extLst>
          </p:cNvPr>
          <p:cNvSpPr txBox="1"/>
          <p:nvPr/>
        </p:nvSpPr>
        <p:spPr>
          <a:xfrm>
            <a:off x="825625" y="4612321"/>
            <a:ext cx="914400" cy="368424"/>
          </a:xfrm>
          <a:prstGeom prst="rect">
            <a:avLst/>
          </a:prstGeom>
          <a:noFill/>
        </p:spPr>
        <p:txBody>
          <a:bodyPr wrap="none" lIns="108000" tIns="46800" rIns="108000" bIns="46800" rtlCol="0">
            <a:noAutofit/>
          </a:bodyPr>
          <a:lstStyle/>
          <a:p>
            <a:r>
              <a:rPr lang="de-DE" sz="1200" dirty="0"/>
              <a:t>….</a:t>
            </a:r>
            <a:endParaRPr lang="en-US" sz="1200" dirty="0"/>
          </a:p>
        </p:txBody>
      </p:sp>
      <p:pic>
        <p:nvPicPr>
          <p:cNvPr id="5" name="Graphic 4" descr="Person with idea outline">
            <a:extLst>
              <a:ext uri="{FF2B5EF4-FFF2-40B4-BE49-F238E27FC236}">
                <a16:creationId xmlns:a16="http://schemas.microsoft.com/office/drawing/2014/main" id="{8663ED02-5E01-49B4-83C4-9A9D3DBFB6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4425" y="4991771"/>
            <a:ext cx="914400" cy="914400"/>
          </a:xfrm>
          <a:prstGeom prst="rect">
            <a:avLst/>
          </a:prstGeom>
        </p:spPr>
      </p:pic>
      <p:sp>
        <p:nvSpPr>
          <p:cNvPr id="6" name="TextBox 5">
            <a:extLst>
              <a:ext uri="{FF2B5EF4-FFF2-40B4-BE49-F238E27FC236}">
                <a16:creationId xmlns:a16="http://schemas.microsoft.com/office/drawing/2014/main" id="{785A94DC-BDE0-44D6-A5D4-0CE12987FA6B}"/>
              </a:ext>
            </a:extLst>
          </p:cNvPr>
          <p:cNvSpPr txBox="1"/>
          <p:nvPr/>
        </p:nvSpPr>
        <p:spPr>
          <a:xfrm>
            <a:off x="3600895" y="4845662"/>
            <a:ext cx="4749554" cy="1105270"/>
          </a:xfrm>
          <a:prstGeom prst="rect">
            <a:avLst/>
          </a:prstGeom>
          <a:noFill/>
        </p:spPr>
        <p:txBody>
          <a:bodyPr wrap="square" lIns="108000" tIns="46800" rIns="108000" bIns="46800" rtlCol="0">
            <a:noAutofit/>
          </a:bodyPr>
          <a:lstStyle/>
          <a:p>
            <a:r>
              <a:rPr lang="de-DE" sz="1200" dirty="0"/>
              <a:t>Solo </a:t>
            </a:r>
            <a:r>
              <a:rPr lang="de-DE" sz="1200" dirty="0" err="1"/>
              <a:t>work</a:t>
            </a:r>
            <a:endParaRPr lang="de-DE" sz="1200" dirty="0"/>
          </a:p>
          <a:p>
            <a:endParaRPr lang="de-DE" sz="1200" dirty="0"/>
          </a:p>
          <a:p>
            <a:r>
              <a:rPr lang="de-DE" sz="1200" dirty="0"/>
              <a:t>Go </a:t>
            </a:r>
            <a:r>
              <a:rPr lang="de-DE" sz="1200" dirty="0" err="1"/>
              <a:t>to</a:t>
            </a:r>
            <a:r>
              <a:rPr lang="de-DE" sz="1200" dirty="0"/>
              <a:t> </a:t>
            </a:r>
            <a:r>
              <a:rPr lang="de-DE" sz="1200" dirty="0" err="1"/>
              <a:t>your</a:t>
            </a:r>
            <a:r>
              <a:rPr lang="de-DE" sz="1200" dirty="0"/>
              <a:t> </a:t>
            </a:r>
            <a:r>
              <a:rPr lang="de-DE" sz="1200" dirty="0" err="1"/>
              <a:t>Participants</a:t>
            </a:r>
            <a:r>
              <a:rPr lang="de-DE" sz="1200" dirty="0"/>
              <a:t> Excel in </a:t>
            </a:r>
            <a:r>
              <a:rPr lang="de-DE" sz="1200" dirty="0" err="1"/>
              <a:t>the</a:t>
            </a:r>
            <a:r>
              <a:rPr lang="de-DE" sz="1200" dirty="0"/>
              <a:t> </a:t>
            </a:r>
            <a:r>
              <a:rPr lang="de-DE" sz="1200" dirty="0" err="1"/>
              <a:t>tab</a:t>
            </a:r>
            <a:r>
              <a:rPr lang="de-DE" sz="1200" dirty="0"/>
              <a:t> „P&amp;L PX“                        </a:t>
            </a:r>
            <a:r>
              <a:rPr lang="de-DE" sz="1200" dirty="0" err="1"/>
              <a:t>to</a:t>
            </a:r>
            <a:r>
              <a:rPr lang="de-DE" sz="1200" dirty="0"/>
              <a:t> </a:t>
            </a:r>
            <a:r>
              <a:rPr lang="de-DE" sz="1200" dirty="0" err="1"/>
              <a:t>help</a:t>
            </a:r>
            <a:r>
              <a:rPr lang="de-DE" sz="1200" dirty="0"/>
              <a:t> Jonathan do </a:t>
            </a:r>
            <a:r>
              <a:rPr lang="de-DE" sz="1200" dirty="0" err="1"/>
              <a:t>his</a:t>
            </a:r>
            <a:r>
              <a:rPr lang="de-DE" sz="1200" dirty="0"/>
              <a:t> </a:t>
            </a:r>
            <a:r>
              <a:rPr lang="de-DE" sz="1200" dirty="0" err="1"/>
              <a:t>first</a:t>
            </a:r>
            <a:r>
              <a:rPr lang="de-DE" sz="1200" dirty="0"/>
              <a:t> Profit &amp; Loss Statement after </a:t>
            </a:r>
            <a:r>
              <a:rPr lang="de-DE" sz="1200" dirty="0" err="1"/>
              <a:t>his</a:t>
            </a:r>
            <a:r>
              <a:rPr lang="de-DE" sz="1200" dirty="0"/>
              <a:t> </a:t>
            </a:r>
            <a:r>
              <a:rPr lang="de-DE" sz="1200" dirty="0" err="1"/>
              <a:t>first</a:t>
            </a:r>
            <a:r>
              <a:rPr lang="de-DE" sz="1200" dirty="0"/>
              <a:t> </a:t>
            </a:r>
            <a:r>
              <a:rPr lang="de-DE" sz="1200" dirty="0" err="1"/>
              <a:t>year</a:t>
            </a:r>
            <a:r>
              <a:rPr lang="de-DE" sz="1200" dirty="0"/>
              <a:t> </a:t>
            </a:r>
            <a:r>
              <a:rPr lang="de-DE" sz="1200" dirty="0" err="1"/>
              <a:t>of</a:t>
            </a:r>
            <a:r>
              <a:rPr lang="de-DE" sz="1200" dirty="0"/>
              <a:t> </a:t>
            </a:r>
            <a:r>
              <a:rPr lang="de-DE" sz="1200" dirty="0" err="1"/>
              <a:t>running</a:t>
            </a:r>
            <a:r>
              <a:rPr lang="de-DE" sz="1200" dirty="0"/>
              <a:t> </a:t>
            </a:r>
            <a:r>
              <a:rPr lang="de-DE" sz="1200" dirty="0" err="1"/>
              <a:t>his</a:t>
            </a:r>
            <a:r>
              <a:rPr lang="de-DE" sz="1200" dirty="0"/>
              <a:t> </a:t>
            </a:r>
            <a:r>
              <a:rPr lang="de-DE" sz="1200" dirty="0" err="1"/>
              <a:t>business</a:t>
            </a:r>
            <a:r>
              <a:rPr lang="de-DE" sz="1200" dirty="0"/>
              <a:t>.</a:t>
            </a:r>
            <a:endParaRPr lang="en-US" sz="1200" dirty="0"/>
          </a:p>
        </p:txBody>
      </p:sp>
      <p:pic>
        <p:nvPicPr>
          <p:cNvPr id="8" name="Picture 7">
            <a:extLst>
              <a:ext uri="{FF2B5EF4-FFF2-40B4-BE49-F238E27FC236}">
                <a16:creationId xmlns:a16="http://schemas.microsoft.com/office/drawing/2014/main" id="{5791FC8B-BD5F-4BD8-A728-E819D0414694}"/>
              </a:ext>
            </a:extLst>
          </p:cNvPr>
          <p:cNvPicPr>
            <a:picLocks noChangeAspect="1"/>
          </p:cNvPicPr>
          <p:nvPr/>
        </p:nvPicPr>
        <p:blipFill>
          <a:blip r:embed="rId7"/>
          <a:stretch>
            <a:fillRect/>
          </a:stretch>
        </p:blipFill>
        <p:spPr>
          <a:xfrm>
            <a:off x="6974191" y="5129066"/>
            <a:ext cx="742950" cy="333375"/>
          </a:xfrm>
          <a:prstGeom prst="rect">
            <a:avLst/>
          </a:prstGeom>
        </p:spPr>
      </p:pic>
    </p:spTree>
    <p:extLst>
      <p:ext uri="{BB962C8B-B14F-4D97-AF65-F5344CB8AC3E}">
        <p14:creationId xmlns:p14="http://schemas.microsoft.com/office/powerpoint/2010/main" val="12854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67</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040060" y="262395"/>
            <a:ext cx="4536490" cy="878889"/>
          </a:xfrm>
          <a:prstGeom prst="rect">
            <a:avLst/>
          </a:prstGeom>
          <a:noFill/>
        </p:spPr>
        <p:txBody>
          <a:bodyPr wrap="none" lIns="108000" tIns="46800" rIns="108000" bIns="46800" rtlCol="0">
            <a:noAutofit/>
          </a:bodyPr>
          <a:lstStyle/>
          <a:p>
            <a:r>
              <a:rPr lang="de-DE" sz="4000" dirty="0"/>
              <a:t>Corporate </a:t>
            </a:r>
            <a:r>
              <a:rPr lang="de-DE" sz="4000" dirty="0" err="1"/>
              <a:t>crisis</a:t>
            </a:r>
            <a:r>
              <a:rPr lang="de-DE" sz="4000" dirty="0"/>
              <a:t> </a:t>
            </a:r>
            <a:r>
              <a:rPr lang="de-DE" sz="4000" dirty="0" err="1"/>
              <a:t>phases</a:t>
            </a:r>
            <a:endParaRPr lang="en-US" sz="4000" dirty="0"/>
          </a:p>
        </p:txBody>
      </p:sp>
      <p:pic>
        <p:nvPicPr>
          <p:cNvPr id="5" name="Graphic 4" descr="Clipboard Partially Checked with solid fill">
            <a:extLst>
              <a:ext uri="{FF2B5EF4-FFF2-40B4-BE49-F238E27FC236}">
                <a16:creationId xmlns:a16="http://schemas.microsoft.com/office/drawing/2014/main" id="{28CCEBB2-2F6C-4BA3-9A78-5ECD036C0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9540" y="226884"/>
            <a:ext cx="914400" cy="914400"/>
          </a:xfrm>
          <a:prstGeom prst="rect">
            <a:avLst/>
          </a:prstGeom>
        </p:spPr>
      </p:pic>
      <p:graphicFrame>
        <p:nvGraphicFramePr>
          <p:cNvPr id="2" name="Diagram 1">
            <a:extLst>
              <a:ext uri="{FF2B5EF4-FFF2-40B4-BE49-F238E27FC236}">
                <a16:creationId xmlns:a16="http://schemas.microsoft.com/office/drawing/2014/main" id="{C3FF7C74-0028-426E-85ED-717AA92E86F6}"/>
              </a:ext>
            </a:extLst>
          </p:cNvPr>
          <p:cNvGraphicFramePr/>
          <p:nvPr/>
        </p:nvGraphicFramePr>
        <p:xfrm>
          <a:off x="618477" y="1141284"/>
          <a:ext cx="7912964" cy="50375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Graphic 6" descr="Lightning bolt outline">
            <a:extLst>
              <a:ext uri="{FF2B5EF4-FFF2-40B4-BE49-F238E27FC236}">
                <a16:creationId xmlns:a16="http://schemas.microsoft.com/office/drawing/2014/main" id="{E6F5CBCE-A9C5-4657-A544-E06E417784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52314" y="4267939"/>
            <a:ext cx="914400" cy="914400"/>
          </a:xfrm>
          <a:prstGeom prst="rect">
            <a:avLst/>
          </a:prstGeom>
        </p:spPr>
      </p:pic>
      <p:pic>
        <p:nvPicPr>
          <p:cNvPr id="9" name="Graphic 8" descr="Rain outline">
            <a:extLst>
              <a:ext uri="{FF2B5EF4-FFF2-40B4-BE49-F238E27FC236}">
                <a16:creationId xmlns:a16="http://schemas.microsoft.com/office/drawing/2014/main" id="{4BD3CCF8-D757-40FA-9421-B2F68A32C0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19350" y="1950867"/>
            <a:ext cx="914400" cy="914400"/>
          </a:xfrm>
          <a:prstGeom prst="rect">
            <a:avLst/>
          </a:prstGeom>
        </p:spPr>
      </p:pic>
      <p:pic>
        <p:nvPicPr>
          <p:cNvPr id="12" name="Graphic 11" descr="Sun outline">
            <a:extLst>
              <a:ext uri="{FF2B5EF4-FFF2-40B4-BE49-F238E27FC236}">
                <a16:creationId xmlns:a16="http://schemas.microsoft.com/office/drawing/2014/main" id="{44947CCF-E425-4E50-8337-0F1A94E9DE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908" y="1826580"/>
            <a:ext cx="914400" cy="914400"/>
          </a:xfrm>
          <a:prstGeom prst="rect">
            <a:avLst/>
          </a:prstGeom>
        </p:spPr>
      </p:pic>
      <p:sp>
        <p:nvSpPr>
          <p:cNvPr id="13" name="TextBox 12">
            <a:extLst>
              <a:ext uri="{FF2B5EF4-FFF2-40B4-BE49-F238E27FC236}">
                <a16:creationId xmlns:a16="http://schemas.microsoft.com/office/drawing/2014/main" id="{273B7DE9-A96C-4A4E-AEC8-DAE2DAA46EF7}"/>
              </a:ext>
            </a:extLst>
          </p:cNvPr>
          <p:cNvSpPr txBox="1"/>
          <p:nvPr/>
        </p:nvSpPr>
        <p:spPr>
          <a:xfrm>
            <a:off x="612559" y="4917118"/>
            <a:ext cx="5646199" cy="530442"/>
          </a:xfrm>
          <a:prstGeom prst="rect">
            <a:avLst/>
          </a:prstGeom>
          <a:noFill/>
          <a:ln>
            <a:solidFill>
              <a:srgbClr val="FF0000"/>
            </a:solidFill>
          </a:ln>
        </p:spPr>
        <p:txBody>
          <a:bodyPr wrap="none" lIns="108000" tIns="46800" rIns="108000" bIns="46800" rtlCol="0">
            <a:noAutofit/>
          </a:bodyPr>
          <a:lstStyle/>
          <a:p>
            <a:pPr marL="285750" indent="-285750">
              <a:buFont typeface="Wingdings" panose="05000000000000000000" pitchFamily="2" charset="2"/>
              <a:buChar char="à"/>
            </a:pPr>
            <a:r>
              <a:rPr lang="de-DE" sz="1400" dirty="0"/>
              <a:t>Be </a:t>
            </a:r>
            <a:r>
              <a:rPr lang="de-DE" sz="1400" dirty="0" err="1"/>
              <a:t>close</a:t>
            </a:r>
            <a:r>
              <a:rPr lang="de-DE" sz="1400" dirty="0"/>
              <a:t> </a:t>
            </a:r>
            <a:r>
              <a:rPr lang="de-DE" sz="1400" dirty="0" err="1"/>
              <a:t>to</a:t>
            </a:r>
            <a:r>
              <a:rPr lang="de-DE" sz="1400" dirty="0"/>
              <a:t> </a:t>
            </a:r>
            <a:r>
              <a:rPr lang="de-DE" sz="1400" dirty="0" err="1"/>
              <a:t>your</a:t>
            </a:r>
            <a:r>
              <a:rPr lang="de-DE" sz="1400" dirty="0"/>
              <a:t> </a:t>
            </a:r>
            <a:r>
              <a:rPr lang="de-DE" sz="1400" dirty="0" err="1"/>
              <a:t>customer</a:t>
            </a:r>
            <a:r>
              <a:rPr lang="de-DE" sz="1400" dirty="0"/>
              <a:t> </a:t>
            </a:r>
            <a:r>
              <a:rPr lang="de-DE" sz="1400" dirty="0" err="1"/>
              <a:t>to</a:t>
            </a:r>
            <a:r>
              <a:rPr lang="de-DE" sz="1400" dirty="0"/>
              <a:t> </a:t>
            </a:r>
            <a:r>
              <a:rPr lang="de-DE" sz="1400" dirty="0" err="1"/>
              <a:t>detect</a:t>
            </a:r>
            <a:r>
              <a:rPr lang="de-DE" sz="1400" dirty="0"/>
              <a:t> </a:t>
            </a:r>
            <a:r>
              <a:rPr lang="de-DE" sz="1400" dirty="0" err="1"/>
              <a:t>early</a:t>
            </a:r>
            <a:r>
              <a:rPr lang="de-DE" sz="1400" dirty="0"/>
              <a:t> </a:t>
            </a:r>
            <a:r>
              <a:rPr lang="de-DE" sz="1400" dirty="0" err="1"/>
              <a:t>stages</a:t>
            </a:r>
            <a:r>
              <a:rPr lang="de-DE" sz="1400" dirty="0"/>
              <a:t> </a:t>
            </a:r>
            <a:r>
              <a:rPr lang="de-DE" sz="1400" dirty="0" err="1"/>
              <a:t>of</a:t>
            </a:r>
            <a:r>
              <a:rPr lang="de-DE" sz="1400" dirty="0"/>
              <a:t> </a:t>
            </a:r>
            <a:r>
              <a:rPr lang="de-DE" sz="1400" dirty="0" err="1"/>
              <a:t>crisis</a:t>
            </a:r>
            <a:endParaRPr lang="de-DE" sz="1400" dirty="0"/>
          </a:p>
          <a:p>
            <a:pPr marL="285750" indent="-285750">
              <a:buFont typeface="Wingdings" panose="05000000000000000000" pitchFamily="2" charset="2"/>
              <a:buChar char="à"/>
            </a:pPr>
            <a:r>
              <a:rPr lang="de-DE" sz="1400" dirty="0"/>
              <a:t>The </a:t>
            </a:r>
            <a:r>
              <a:rPr lang="de-DE" sz="1400" dirty="0" err="1"/>
              <a:t>earlier</a:t>
            </a:r>
            <a:r>
              <a:rPr lang="de-DE" sz="1400" dirty="0"/>
              <a:t> </a:t>
            </a:r>
            <a:r>
              <a:rPr lang="de-DE" sz="1400" dirty="0" err="1"/>
              <a:t>you</a:t>
            </a:r>
            <a:r>
              <a:rPr lang="de-DE" sz="1400" dirty="0"/>
              <a:t> </a:t>
            </a:r>
            <a:r>
              <a:rPr lang="de-DE" sz="1400" dirty="0" err="1"/>
              <a:t>know</a:t>
            </a:r>
            <a:r>
              <a:rPr lang="de-DE" sz="1400" dirty="0"/>
              <a:t> </a:t>
            </a:r>
            <a:r>
              <a:rPr lang="de-DE" sz="1400" dirty="0" err="1"/>
              <a:t>about</a:t>
            </a:r>
            <a:r>
              <a:rPr lang="de-DE" sz="1400" dirty="0"/>
              <a:t> </a:t>
            </a:r>
            <a:r>
              <a:rPr lang="de-DE" sz="1400" dirty="0" err="1"/>
              <a:t>problems</a:t>
            </a:r>
            <a:r>
              <a:rPr lang="de-DE" sz="1400" dirty="0"/>
              <a:t>, </a:t>
            </a:r>
            <a:r>
              <a:rPr lang="de-DE" sz="1400" dirty="0" err="1"/>
              <a:t>the</a:t>
            </a:r>
            <a:r>
              <a:rPr lang="de-DE" sz="1400" dirty="0"/>
              <a:t> </a:t>
            </a:r>
            <a:r>
              <a:rPr lang="de-DE" sz="1400" dirty="0" err="1"/>
              <a:t>easier</a:t>
            </a:r>
            <a:r>
              <a:rPr lang="de-DE" sz="1400" dirty="0"/>
              <a:t> </a:t>
            </a:r>
            <a:r>
              <a:rPr lang="de-DE" sz="1400" dirty="0" err="1"/>
              <a:t>they</a:t>
            </a:r>
            <a:r>
              <a:rPr lang="de-DE" sz="1400" dirty="0"/>
              <a:t> </a:t>
            </a:r>
            <a:r>
              <a:rPr lang="de-DE" sz="1400" dirty="0" err="1"/>
              <a:t>are</a:t>
            </a:r>
            <a:r>
              <a:rPr lang="de-DE" sz="1400" dirty="0"/>
              <a:t> </a:t>
            </a:r>
            <a:r>
              <a:rPr lang="de-DE" sz="1400" dirty="0" err="1"/>
              <a:t>to</a:t>
            </a:r>
            <a:r>
              <a:rPr lang="de-DE" sz="1400" dirty="0"/>
              <a:t> </a:t>
            </a:r>
            <a:r>
              <a:rPr lang="de-DE" sz="1400" dirty="0" err="1"/>
              <a:t>solve</a:t>
            </a:r>
            <a:endParaRPr lang="en-US" sz="1400" dirty="0"/>
          </a:p>
        </p:txBody>
      </p:sp>
    </p:spTree>
    <p:extLst>
      <p:ext uri="{BB962C8B-B14F-4D97-AF65-F5344CB8AC3E}">
        <p14:creationId xmlns:p14="http://schemas.microsoft.com/office/powerpoint/2010/main" val="17543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68</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a:t>Cash-Flow </a:t>
            </a:r>
            <a:r>
              <a:rPr lang="de-DE" sz="4000" dirty="0" err="1"/>
              <a:t>analysis</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41407933-AECD-463F-9BFE-2FDC2A053261}"/>
              </a:ext>
            </a:extLst>
          </p:cNvPr>
          <p:cNvSpPr txBox="1"/>
          <p:nvPr/>
        </p:nvSpPr>
        <p:spPr>
          <a:xfrm>
            <a:off x="1279688" y="1441740"/>
            <a:ext cx="221681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Operational activity</a:t>
            </a:r>
          </a:p>
        </p:txBody>
      </p:sp>
      <p:sp>
        <p:nvSpPr>
          <p:cNvPr id="7" name="TextBox 6">
            <a:extLst>
              <a:ext uri="{FF2B5EF4-FFF2-40B4-BE49-F238E27FC236}">
                <a16:creationId xmlns:a16="http://schemas.microsoft.com/office/drawing/2014/main" id="{7719F9DA-8AF2-4010-B3CA-BEB0D5BA74B8}"/>
              </a:ext>
            </a:extLst>
          </p:cNvPr>
          <p:cNvSpPr txBox="1"/>
          <p:nvPr/>
        </p:nvSpPr>
        <p:spPr>
          <a:xfrm>
            <a:off x="3616470"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Finance activity</a:t>
            </a:r>
          </a:p>
        </p:txBody>
      </p:sp>
      <p:sp>
        <p:nvSpPr>
          <p:cNvPr id="8" name="TextBox 7">
            <a:extLst>
              <a:ext uri="{FF2B5EF4-FFF2-40B4-BE49-F238E27FC236}">
                <a16:creationId xmlns:a16="http://schemas.microsoft.com/office/drawing/2014/main" id="{D66C113C-FEB1-46CF-8D1E-1401571EA748}"/>
              </a:ext>
            </a:extLst>
          </p:cNvPr>
          <p:cNvSpPr txBox="1"/>
          <p:nvPr/>
        </p:nvSpPr>
        <p:spPr>
          <a:xfrm>
            <a:off x="5861869"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Investing activity</a:t>
            </a:r>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19701"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Expenses / Suppliers</a:t>
            </a:r>
          </a:p>
        </p:txBody>
      </p:sp>
      <p:sp>
        <p:nvSpPr>
          <p:cNvPr id="18" name="TextBox 17">
            <a:extLst>
              <a:ext uri="{FF2B5EF4-FFF2-40B4-BE49-F238E27FC236}">
                <a16:creationId xmlns:a16="http://schemas.microsoft.com/office/drawing/2014/main" id="{BB407AB2-0ADC-4DC5-9E76-9D79702C35D1}"/>
              </a:ext>
            </a:extLst>
          </p:cNvPr>
          <p:cNvSpPr txBox="1"/>
          <p:nvPr/>
        </p:nvSpPr>
        <p:spPr>
          <a:xfrm>
            <a:off x="3670925" y="4969756"/>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Banks / Investors</a:t>
            </a:r>
          </a:p>
        </p:txBody>
      </p:sp>
      <p:sp>
        <p:nvSpPr>
          <p:cNvPr id="19" name="TextBox 18">
            <a:extLst>
              <a:ext uri="{FF2B5EF4-FFF2-40B4-BE49-F238E27FC236}">
                <a16:creationId xmlns:a16="http://schemas.microsoft.com/office/drawing/2014/main" id="{2392F79D-21CF-4316-BF3E-2EE32FF3DB35}"/>
              </a:ext>
            </a:extLst>
          </p:cNvPr>
          <p:cNvSpPr txBox="1"/>
          <p:nvPr/>
        </p:nvSpPr>
        <p:spPr>
          <a:xfrm>
            <a:off x="5702947"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Investment in Assets</a:t>
            </a:r>
          </a:p>
        </p:txBody>
      </p:sp>
      <p:sp>
        <p:nvSpPr>
          <p:cNvPr id="20" name="TextBox 19">
            <a:extLst>
              <a:ext uri="{FF2B5EF4-FFF2-40B4-BE49-F238E27FC236}">
                <a16:creationId xmlns:a16="http://schemas.microsoft.com/office/drawing/2014/main" id="{0BE51A2E-9700-45EB-B065-55B7F5C6F7A9}"/>
              </a:ext>
            </a:extLst>
          </p:cNvPr>
          <p:cNvSpPr txBox="1"/>
          <p:nvPr/>
        </p:nvSpPr>
        <p:spPr>
          <a:xfrm>
            <a:off x="3670925" y="5417797"/>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And more ….</a:t>
            </a:r>
          </a:p>
        </p:txBody>
      </p:sp>
    </p:spTree>
    <p:extLst>
      <p:ext uri="{BB962C8B-B14F-4D97-AF65-F5344CB8AC3E}">
        <p14:creationId xmlns:p14="http://schemas.microsoft.com/office/powerpoint/2010/main" val="419071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1" grpId="0" animBg="1"/>
      <p:bldP spid="12" grpId="0" animBg="1"/>
      <p:bldP spid="13" grpId="0" animBg="1"/>
      <p:bldP spid="2" grpId="0" animBg="1"/>
      <p:bldP spid="14" grpId="0"/>
      <p:bldP spid="15" grpId="0"/>
      <p:bldP spid="16" grpId="0" animBg="1"/>
      <p:bldP spid="1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69</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a:t>Cash-Flow </a:t>
            </a:r>
            <a:r>
              <a:rPr lang="de-DE" sz="4000" dirty="0" err="1"/>
              <a:t>analysis</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41407933-AECD-463F-9BFE-2FDC2A053261}"/>
              </a:ext>
            </a:extLst>
          </p:cNvPr>
          <p:cNvSpPr txBox="1"/>
          <p:nvPr/>
        </p:nvSpPr>
        <p:spPr>
          <a:xfrm>
            <a:off x="1279688" y="1441740"/>
            <a:ext cx="221681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Operational activity</a:t>
            </a:r>
          </a:p>
        </p:txBody>
      </p:sp>
      <p:sp>
        <p:nvSpPr>
          <p:cNvPr id="7" name="TextBox 6">
            <a:extLst>
              <a:ext uri="{FF2B5EF4-FFF2-40B4-BE49-F238E27FC236}">
                <a16:creationId xmlns:a16="http://schemas.microsoft.com/office/drawing/2014/main" id="{7719F9DA-8AF2-4010-B3CA-BEB0D5BA74B8}"/>
              </a:ext>
            </a:extLst>
          </p:cNvPr>
          <p:cNvSpPr txBox="1"/>
          <p:nvPr/>
        </p:nvSpPr>
        <p:spPr>
          <a:xfrm>
            <a:off x="3616470"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Finance activity</a:t>
            </a:r>
          </a:p>
        </p:txBody>
      </p:sp>
      <p:sp>
        <p:nvSpPr>
          <p:cNvPr id="8" name="TextBox 7">
            <a:extLst>
              <a:ext uri="{FF2B5EF4-FFF2-40B4-BE49-F238E27FC236}">
                <a16:creationId xmlns:a16="http://schemas.microsoft.com/office/drawing/2014/main" id="{D66C113C-FEB1-46CF-8D1E-1401571EA748}"/>
              </a:ext>
            </a:extLst>
          </p:cNvPr>
          <p:cNvSpPr txBox="1"/>
          <p:nvPr/>
        </p:nvSpPr>
        <p:spPr>
          <a:xfrm>
            <a:off x="5861869"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Investing activity</a:t>
            </a:r>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19701"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Expenses / Suppliers</a:t>
            </a:r>
          </a:p>
        </p:txBody>
      </p:sp>
      <p:sp>
        <p:nvSpPr>
          <p:cNvPr id="18" name="TextBox 17">
            <a:extLst>
              <a:ext uri="{FF2B5EF4-FFF2-40B4-BE49-F238E27FC236}">
                <a16:creationId xmlns:a16="http://schemas.microsoft.com/office/drawing/2014/main" id="{BB407AB2-0ADC-4DC5-9E76-9D79702C35D1}"/>
              </a:ext>
            </a:extLst>
          </p:cNvPr>
          <p:cNvSpPr txBox="1"/>
          <p:nvPr/>
        </p:nvSpPr>
        <p:spPr>
          <a:xfrm>
            <a:off x="3670925" y="4969756"/>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Banks / Investors</a:t>
            </a:r>
          </a:p>
        </p:txBody>
      </p:sp>
      <p:sp>
        <p:nvSpPr>
          <p:cNvPr id="19" name="TextBox 18">
            <a:extLst>
              <a:ext uri="{FF2B5EF4-FFF2-40B4-BE49-F238E27FC236}">
                <a16:creationId xmlns:a16="http://schemas.microsoft.com/office/drawing/2014/main" id="{2392F79D-21CF-4316-BF3E-2EE32FF3DB35}"/>
              </a:ext>
            </a:extLst>
          </p:cNvPr>
          <p:cNvSpPr txBox="1"/>
          <p:nvPr/>
        </p:nvSpPr>
        <p:spPr>
          <a:xfrm>
            <a:off x="5702947"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Investment in Assets</a:t>
            </a:r>
          </a:p>
        </p:txBody>
      </p:sp>
      <p:sp>
        <p:nvSpPr>
          <p:cNvPr id="20" name="TextBox 19">
            <a:extLst>
              <a:ext uri="{FF2B5EF4-FFF2-40B4-BE49-F238E27FC236}">
                <a16:creationId xmlns:a16="http://schemas.microsoft.com/office/drawing/2014/main" id="{0BE51A2E-9700-45EB-B065-55B7F5C6F7A9}"/>
              </a:ext>
            </a:extLst>
          </p:cNvPr>
          <p:cNvSpPr txBox="1"/>
          <p:nvPr/>
        </p:nvSpPr>
        <p:spPr>
          <a:xfrm>
            <a:off x="3670925" y="5417797"/>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And more ….</a:t>
            </a:r>
          </a:p>
        </p:txBody>
      </p:sp>
      <p:sp>
        <p:nvSpPr>
          <p:cNvPr id="21" name="Oval 20">
            <a:extLst>
              <a:ext uri="{FF2B5EF4-FFF2-40B4-BE49-F238E27FC236}">
                <a16:creationId xmlns:a16="http://schemas.microsoft.com/office/drawing/2014/main" id="{AFC7F6BE-0081-4BED-8F83-D0E6FAD6D915}"/>
              </a:ext>
            </a:extLst>
          </p:cNvPr>
          <p:cNvSpPr/>
          <p:nvPr/>
        </p:nvSpPr>
        <p:spPr>
          <a:xfrm>
            <a:off x="949708" y="967406"/>
            <a:ext cx="2873758" cy="1290037"/>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001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a:t>ECPCGC Training</a:t>
            </a:r>
          </a:p>
        </p:txBody>
      </p:sp>
      <p:sp>
        <p:nvSpPr>
          <p:cNvPr id="3" name="Content Placeholder 2">
            <a:extLst>
              <a:ext uri="{FF2B5EF4-FFF2-40B4-BE49-F238E27FC236}">
                <a16:creationId xmlns:a16="http://schemas.microsoft.com/office/drawing/2014/main" id="{ED9670B3-5967-45A7-9272-E6EE2D2F3445}"/>
              </a:ext>
            </a:extLst>
          </p:cNvPr>
          <p:cNvSpPr>
            <a:spLocks noGrp="1"/>
          </p:cNvSpPr>
          <p:nvPr>
            <p:ph sz="quarter" idx="13"/>
          </p:nvPr>
        </p:nvSpPr>
        <p:spPr/>
        <p:txBody>
          <a:bodyPr/>
          <a:lstStyle/>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a:p>
            <a:pPr marL="285750" indent="-285750">
              <a:buFont typeface="Wingdings" panose="05000000000000000000" pitchFamily="2" charset="2"/>
              <a:buChar char="Ø"/>
            </a:pPr>
            <a:endParaRPr lang="de-DE"/>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a:t>Training-Content</a:t>
            </a:r>
          </a:p>
        </p:txBody>
      </p:sp>
      <p:graphicFrame>
        <p:nvGraphicFramePr>
          <p:cNvPr id="5" name="Diagram 4">
            <a:extLst>
              <a:ext uri="{FF2B5EF4-FFF2-40B4-BE49-F238E27FC236}">
                <a16:creationId xmlns:a16="http://schemas.microsoft.com/office/drawing/2014/main" id="{C4FCEC09-BA7D-4C58-93D6-DA349C2F2B45}"/>
              </a:ext>
            </a:extLst>
          </p:cNvPr>
          <p:cNvGraphicFramePr/>
          <p:nvPr>
            <p:extLst>
              <p:ext uri="{D42A27DB-BD31-4B8C-83A1-F6EECF244321}">
                <p14:modId xmlns:p14="http://schemas.microsoft.com/office/powerpoint/2010/main" val="1389501354"/>
              </p:ext>
            </p:extLst>
          </p:nvPr>
        </p:nvGraphicFramePr>
        <p:xfrm>
          <a:off x="3388174" y="239697"/>
          <a:ext cx="5647877" cy="612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CA6E105-8B84-432C-AF95-3299E2B097AB}"/>
              </a:ext>
            </a:extLst>
          </p:cNvPr>
          <p:cNvSpPr txBox="1"/>
          <p:nvPr/>
        </p:nvSpPr>
        <p:spPr>
          <a:xfrm>
            <a:off x="107949" y="2944014"/>
            <a:ext cx="2768416" cy="1098822"/>
          </a:xfrm>
          <a:prstGeom prst="rect">
            <a:avLst/>
          </a:prstGeom>
          <a:noFill/>
        </p:spPr>
        <p:txBody>
          <a:bodyPr wrap="none" lIns="108000" tIns="46800" rIns="108000" bIns="46800" rtlCol="0">
            <a:noAutofit/>
          </a:bodyPr>
          <a:lstStyle/>
          <a:p>
            <a:r>
              <a:rPr lang="en-US" sz="1200">
                <a:solidFill>
                  <a:schemeClr val="bg1"/>
                </a:solidFill>
              </a:rPr>
              <a:t>Customer Journey as orientation for </a:t>
            </a:r>
          </a:p>
          <a:p>
            <a:r>
              <a:rPr lang="en-US" sz="1200">
                <a:solidFill>
                  <a:schemeClr val="bg1"/>
                </a:solidFill>
              </a:rPr>
              <a:t>Training modules</a:t>
            </a:r>
          </a:p>
        </p:txBody>
      </p:sp>
    </p:spTree>
    <p:extLst>
      <p:ext uri="{BB962C8B-B14F-4D97-AF65-F5344CB8AC3E}">
        <p14:creationId xmlns:p14="http://schemas.microsoft.com/office/powerpoint/2010/main" val="3403585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70</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18081" y="259979"/>
            <a:ext cx="4536490" cy="878889"/>
          </a:xfrm>
          <a:prstGeom prst="rect">
            <a:avLst/>
          </a:prstGeom>
          <a:noFill/>
        </p:spPr>
        <p:txBody>
          <a:bodyPr wrap="none" lIns="108000" tIns="46800" rIns="108000" bIns="46800" rtlCol="0">
            <a:noAutofit/>
          </a:bodyPr>
          <a:lstStyle/>
          <a:p>
            <a:r>
              <a:rPr lang="de-DE" sz="4000" dirty="0"/>
              <a:t>Operational Cash-Flow</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33427" y="5106754"/>
            <a:ext cx="116839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Suppliers</a:t>
            </a:r>
          </a:p>
        </p:txBody>
      </p:sp>
      <p:sp>
        <p:nvSpPr>
          <p:cNvPr id="18" name="TextBox 17">
            <a:extLst>
              <a:ext uri="{FF2B5EF4-FFF2-40B4-BE49-F238E27FC236}">
                <a16:creationId xmlns:a16="http://schemas.microsoft.com/office/drawing/2014/main" id="{BB407AB2-0ADC-4DC5-9E76-9D79702C35D1}"/>
              </a:ext>
            </a:extLst>
          </p:cNvPr>
          <p:cNvSpPr txBox="1"/>
          <p:nvPr/>
        </p:nvSpPr>
        <p:spPr>
          <a:xfrm>
            <a:off x="2479022" y="5106754"/>
            <a:ext cx="103653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Workers</a:t>
            </a:r>
          </a:p>
        </p:txBody>
      </p:sp>
      <p:sp>
        <p:nvSpPr>
          <p:cNvPr id="19" name="TextBox 18">
            <a:extLst>
              <a:ext uri="{FF2B5EF4-FFF2-40B4-BE49-F238E27FC236}">
                <a16:creationId xmlns:a16="http://schemas.microsoft.com/office/drawing/2014/main" id="{2392F79D-21CF-4316-BF3E-2EE32FF3DB35}"/>
              </a:ext>
            </a:extLst>
          </p:cNvPr>
          <p:cNvSpPr txBox="1"/>
          <p:nvPr/>
        </p:nvSpPr>
        <p:spPr>
          <a:xfrm>
            <a:off x="3604334" y="5106754"/>
            <a:ext cx="66582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Rent</a:t>
            </a:r>
          </a:p>
        </p:txBody>
      </p:sp>
      <p:sp>
        <p:nvSpPr>
          <p:cNvPr id="20" name="TextBox 19">
            <a:extLst>
              <a:ext uri="{FF2B5EF4-FFF2-40B4-BE49-F238E27FC236}">
                <a16:creationId xmlns:a16="http://schemas.microsoft.com/office/drawing/2014/main" id="{0BE51A2E-9700-45EB-B065-55B7F5C6F7A9}"/>
              </a:ext>
            </a:extLst>
          </p:cNvPr>
          <p:cNvSpPr txBox="1"/>
          <p:nvPr/>
        </p:nvSpPr>
        <p:spPr>
          <a:xfrm>
            <a:off x="4767305" y="5611143"/>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And more ….</a:t>
            </a:r>
          </a:p>
        </p:txBody>
      </p:sp>
      <p:sp>
        <p:nvSpPr>
          <p:cNvPr id="21" name="TextBox 20">
            <a:extLst>
              <a:ext uri="{FF2B5EF4-FFF2-40B4-BE49-F238E27FC236}">
                <a16:creationId xmlns:a16="http://schemas.microsoft.com/office/drawing/2014/main" id="{B331A8BD-518E-4271-85E1-9B75993CEFB4}"/>
              </a:ext>
            </a:extLst>
          </p:cNvPr>
          <p:cNvSpPr txBox="1"/>
          <p:nvPr/>
        </p:nvSpPr>
        <p:spPr>
          <a:xfrm>
            <a:off x="1081869" y="1471574"/>
            <a:ext cx="690542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Payments by clients – Cash / Credit Card / Wire transfer / Cheque…</a:t>
            </a:r>
          </a:p>
        </p:txBody>
      </p:sp>
      <p:sp>
        <p:nvSpPr>
          <p:cNvPr id="22" name="TextBox 21">
            <a:extLst>
              <a:ext uri="{FF2B5EF4-FFF2-40B4-BE49-F238E27FC236}">
                <a16:creationId xmlns:a16="http://schemas.microsoft.com/office/drawing/2014/main" id="{B33F930F-07EB-4370-8CAA-A2DC21821072}"/>
              </a:ext>
            </a:extLst>
          </p:cNvPr>
          <p:cNvSpPr txBox="1"/>
          <p:nvPr/>
        </p:nvSpPr>
        <p:spPr>
          <a:xfrm>
            <a:off x="3664570" y="4683375"/>
            <a:ext cx="1740023" cy="404706"/>
          </a:xfrm>
          <a:prstGeom prst="rect">
            <a:avLst/>
          </a:prstGeom>
          <a:noFill/>
        </p:spPr>
        <p:txBody>
          <a:bodyPr wrap="none" lIns="108000" tIns="46800" rIns="108000" bIns="46800" rtlCol="0">
            <a:noAutofit/>
          </a:bodyPr>
          <a:lstStyle/>
          <a:p>
            <a:r>
              <a:rPr lang="de-DE" dirty="0"/>
              <a:t>All Payments </a:t>
            </a:r>
            <a:r>
              <a:rPr lang="de-DE" dirty="0" err="1"/>
              <a:t>to</a:t>
            </a:r>
            <a:endParaRPr lang="en-US" dirty="0"/>
          </a:p>
        </p:txBody>
      </p:sp>
      <p:sp>
        <p:nvSpPr>
          <p:cNvPr id="23" name="TextBox 22">
            <a:extLst>
              <a:ext uri="{FF2B5EF4-FFF2-40B4-BE49-F238E27FC236}">
                <a16:creationId xmlns:a16="http://schemas.microsoft.com/office/drawing/2014/main" id="{1B73A379-0840-4A15-87F9-8035CD7DE279}"/>
              </a:ext>
            </a:extLst>
          </p:cNvPr>
          <p:cNvSpPr txBox="1"/>
          <p:nvPr/>
        </p:nvSpPr>
        <p:spPr>
          <a:xfrm>
            <a:off x="4358936" y="5106754"/>
            <a:ext cx="126950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Insurance</a:t>
            </a:r>
          </a:p>
        </p:txBody>
      </p:sp>
      <p:sp>
        <p:nvSpPr>
          <p:cNvPr id="24" name="TextBox 23">
            <a:extLst>
              <a:ext uri="{FF2B5EF4-FFF2-40B4-BE49-F238E27FC236}">
                <a16:creationId xmlns:a16="http://schemas.microsoft.com/office/drawing/2014/main" id="{C0D4E6AA-67EA-4106-81FB-600F32B0BC1C}"/>
              </a:ext>
            </a:extLst>
          </p:cNvPr>
          <p:cNvSpPr txBox="1"/>
          <p:nvPr/>
        </p:nvSpPr>
        <p:spPr>
          <a:xfrm>
            <a:off x="5729869" y="5106754"/>
            <a:ext cx="83072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Taxes</a:t>
            </a:r>
          </a:p>
        </p:txBody>
      </p:sp>
      <p:sp>
        <p:nvSpPr>
          <p:cNvPr id="25" name="TextBox 24">
            <a:extLst>
              <a:ext uri="{FF2B5EF4-FFF2-40B4-BE49-F238E27FC236}">
                <a16:creationId xmlns:a16="http://schemas.microsoft.com/office/drawing/2014/main" id="{0DE426A3-D8C2-40F4-AD6A-BD36544608B9}"/>
              </a:ext>
            </a:extLst>
          </p:cNvPr>
          <p:cNvSpPr txBox="1"/>
          <p:nvPr/>
        </p:nvSpPr>
        <p:spPr>
          <a:xfrm>
            <a:off x="6672790" y="5106754"/>
            <a:ext cx="126950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Marketing</a:t>
            </a:r>
          </a:p>
        </p:txBody>
      </p:sp>
      <p:sp>
        <p:nvSpPr>
          <p:cNvPr id="26" name="TextBox 25">
            <a:extLst>
              <a:ext uri="{FF2B5EF4-FFF2-40B4-BE49-F238E27FC236}">
                <a16:creationId xmlns:a16="http://schemas.microsoft.com/office/drawing/2014/main" id="{DB339727-7151-47CC-B3F6-E888FAA03E2A}"/>
              </a:ext>
            </a:extLst>
          </p:cNvPr>
          <p:cNvSpPr txBox="1"/>
          <p:nvPr/>
        </p:nvSpPr>
        <p:spPr>
          <a:xfrm>
            <a:off x="2041864" y="5611143"/>
            <a:ext cx="126950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Insurance</a:t>
            </a:r>
          </a:p>
        </p:txBody>
      </p:sp>
      <p:sp>
        <p:nvSpPr>
          <p:cNvPr id="27" name="TextBox 26">
            <a:extLst>
              <a:ext uri="{FF2B5EF4-FFF2-40B4-BE49-F238E27FC236}">
                <a16:creationId xmlns:a16="http://schemas.microsoft.com/office/drawing/2014/main" id="{14FAB621-0A6E-494F-8AB9-DC779B169EC2}"/>
              </a:ext>
            </a:extLst>
          </p:cNvPr>
          <p:cNvSpPr txBox="1"/>
          <p:nvPr/>
        </p:nvSpPr>
        <p:spPr>
          <a:xfrm>
            <a:off x="3506679" y="5611143"/>
            <a:ext cx="103653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Interest</a:t>
            </a:r>
          </a:p>
        </p:txBody>
      </p:sp>
    </p:spTree>
    <p:extLst>
      <p:ext uri="{BB962C8B-B14F-4D97-AF65-F5344CB8AC3E}">
        <p14:creationId xmlns:p14="http://schemas.microsoft.com/office/powerpoint/2010/main" val="895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2" grpId="0" animBg="1"/>
      <p:bldP spid="14" grpId="0"/>
      <p:bldP spid="15" grpId="0"/>
      <p:bldP spid="16" grpId="0" animBg="1"/>
      <p:bldP spid="17" grpId="0" animBg="1"/>
      <p:bldP spid="18" grpId="0" animBg="1"/>
      <p:bldP spid="19" grpId="0" animBg="1"/>
      <p:bldP spid="20" grpId="0" animBg="1"/>
      <p:bldP spid="21" grpId="0" animBg="1"/>
      <p:bldP spid="22" grpId="0"/>
      <p:bldP spid="23" grpId="0" animBg="1"/>
      <p:bldP spid="24" grpId="0" animBg="1"/>
      <p:bldP spid="25" grpId="0" animBg="1"/>
      <p:bldP spid="26" grpId="0" animBg="1"/>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71</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a:t>Cash-Flow </a:t>
            </a:r>
            <a:r>
              <a:rPr lang="de-DE" sz="4000" dirty="0" err="1"/>
              <a:t>analysis</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41407933-AECD-463F-9BFE-2FDC2A053261}"/>
              </a:ext>
            </a:extLst>
          </p:cNvPr>
          <p:cNvSpPr txBox="1"/>
          <p:nvPr/>
        </p:nvSpPr>
        <p:spPr>
          <a:xfrm>
            <a:off x="1279688" y="1441740"/>
            <a:ext cx="221681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Operational activity</a:t>
            </a:r>
          </a:p>
        </p:txBody>
      </p:sp>
      <p:sp>
        <p:nvSpPr>
          <p:cNvPr id="7" name="TextBox 6">
            <a:extLst>
              <a:ext uri="{FF2B5EF4-FFF2-40B4-BE49-F238E27FC236}">
                <a16:creationId xmlns:a16="http://schemas.microsoft.com/office/drawing/2014/main" id="{7719F9DA-8AF2-4010-B3CA-BEB0D5BA74B8}"/>
              </a:ext>
            </a:extLst>
          </p:cNvPr>
          <p:cNvSpPr txBox="1"/>
          <p:nvPr/>
        </p:nvSpPr>
        <p:spPr>
          <a:xfrm>
            <a:off x="3616470"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Finance activity</a:t>
            </a:r>
          </a:p>
        </p:txBody>
      </p:sp>
      <p:sp>
        <p:nvSpPr>
          <p:cNvPr id="8" name="TextBox 7">
            <a:extLst>
              <a:ext uri="{FF2B5EF4-FFF2-40B4-BE49-F238E27FC236}">
                <a16:creationId xmlns:a16="http://schemas.microsoft.com/office/drawing/2014/main" id="{D66C113C-FEB1-46CF-8D1E-1401571EA748}"/>
              </a:ext>
            </a:extLst>
          </p:cNvPr>
          <p:cNvSpPr txBox="1"/>
          <p:nvPr/>
        </p:nvSpPr>
        <p:spPr>
          <a:xfrm>
            <a:off x="5861869"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Investing activity</a:t>
            </a:r>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19701"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Expenses / Suppliers</a:t>
            </a:r>
          </a:p>
        </p:txBody>
      </p:sp>
      <p:sp>
        <p:nvSpPr>
          <p:cNvPr id="18" name="TextBox 17">
            <a:extLst>
              <a:ext uri="{FF2B5EF4-FFF2-40B4-BE49-F238E27FC236}">
                <a16:creationId xmlns:a16="http://schemas.microsoft.com/office/drawing/2014/main" id="{BB407AB2-0ADC-4DC5-9E76-9D79702C35D1}"/>
              </a:ext>
            </a:extLst>
          </p:cNvPr>
          <p:cNvSpPr txBox="1"/>
          <p:nvPr/>
        </p:nvSpPr>
        <p:spPr>
          <a:xfrm>
            <a:off x="3670925" y="4969756"/>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Banks / Investors</a:t>
            </a:r>
          </a:p>
        </p:txBody>
      </p:sp>
      <p:sp>
        <p:nvSpPr>
          <p:cNvPr id="19" name="TextBox 18">
            <a:extLst>
              <a:ext uri="{FF2B5EF4-FFF2-40B4-BE49-F238E27FC236}">
                <a16:creationId xmlns:a16="http://schemas.microsoft.com/office/drawing/2014/main" id="{2392F79D-21CF-4316-BF3E-2EE32FF3DB35}"/>
              </a:ext>
            </a:extLst>
          </p:cNvPr>
          <p:cNvSpPr txBox="1"/>
          <p:nvPr/>
        </p:nvSpPr>
        <p:spPr>
          <a:xfrm>
            <a:off x="5702947"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Investment in Assets</a:t>
            </a:r>
          </a:p>
        </p:txBody>
      </p:sp>
      <p:sp>
        <p:nvSpPr>
          <p:cNvPr id="20" name="TextBox 19">
            <a:extLst>
              <a:ext uri="{FF2B5EF4-FFF2-40B4-BE49-F238E27FC236}">
                <a16:creationId xmlns:a16="http://schemas.microsoft.com/office/drawing/2014/main" id="{0BE51A2E-9700-45EB-B065-55B7F5C6F7A9}"/>
              </a:ext>
            </a:extLst>
          </p:cNvPr>
          <p:cNvSpPr txBox="1"/>
          <p:nvPr/>
        </p:nvSpPr>
        <p:spPr>
          <a:xfrm>
            <a:off x="3670925" y="5417797"/>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And more ….</a:t>
            </a:r>
          </a:p>
        </p:txBody>
      </p:sp>
      <p:sp>
        <p:nvSpPr>
          <p:cNvPr id="21" name="Oval 20">
            <a:extLst>
              <a:ext uri="{FF2B5EF4-FFF2-40B4-BE49-F238E27FC236}">
                <a16:creationId xmlns:a16="http://schemas.microsoft.com/office/drawing/2014/main" id="{AFC7F6BE-0081-4BED-8F83-D0E6FAD6D915}"/>
              </a:ext>
            </a:extLst>
          </p:cNvPr>
          <p:cNvSpPr/>
          <p:nvPr/>
        </p:nvSpPr>
        <p:spPr>
          <a:xfrm>
            <a:off x="3196609" y="958873"/>
            <a:ext cx="2873758" cy="1290037"/>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974269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72</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18081" y="259979"/>
            <a:ext cx="4536490" cy="878889"/>
          </a:xfrm>
          <a:prstGeom prst="rect">
            <a:avLst/>
          </a:prstGeom>
          <a:noFill/>
        </p:spPr>
        <p:txBody>
          <a:bodyPr wrap="none" lIns="108000" tIns="46800" rIns="108000" bIns="46800" rtlCol="0">
            <a:noAutofit/>
          </a:bodyPr>
          <a:lstStyle/>
          <a:p>
            <a:r>
              <a:rPr lang="de-DE" sz="4000" dirty="0"/>
              <a:t>Financial Cash-Flow</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11029" y="5106754"/>
            <a:ext cx="196757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Loan Repayment</a:t>
            </a:r>
          </a:p>
        </p:txBody>
      </p:sp>
      <p:sp>
        <p:nvSpPr>
          <p:cNvPr id="20" name="TextBox 19">
            <a:extLst>
              <a:ext uri="{FF2B5EF4-FFF2-40B4-BE49-F238E27FC236}">
                <a16:creationId xmlns:a16="http://schemas.microsoft.com/office/drawing/2014/main" id="{0BE51A2E-9700-45EB-B065-55B7F5C6F7A9}"/>
              </a:ext>
            </a:extLst>
          </p:cNvPr>
          <p:cNvSpPr txBox="1"/>
          <p:nvPr/>
        </p:nvSpPr>
        <p:spPr>
          <a:xfrm>
            <a:off x="3316208" y="5106754"/>
            <a:ext cx="292479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Dividends to Shareholders</a:t>
            </a:r>
          </a:p>
        </p:txBody>
      </p:sp>
      <p:sp>
        <p:nvSpPr>
          <p:cNvPr id="21" name="TextBox 20">
            <a:extLst>
              <a:ext uri="{FF2B5EF4-FFF2-40B4-BE49-F238E27FC236}">
                <a16:creationId xmlns:a16="http://schemas.microsoft.com/office/drawing/2014/main" id="{B331A8BD-518E-4271-85E1-9B75993CEFB4}"/>
              </a:ext>
            </a:extLst>
          </p:cNvPr>
          <p:cNvSpPr txBox="1"/>
          <p:nvPr/>
        </p:nvSpPr>
        <p:spPr>
          <a:xfrm>
            <a:off x="882724" y="1488860"/>
            <a:ext cx="23182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Loan Disbursements</a:t>
            </a:r>
          </a:p>
        </p:txBody>
      </p:sp>
      <p:sp>
        <p:nvSpPr>
          <p:cNvPr id="22" name="TextBox 21">
            <a:extLst>
              <a:ext uri="{FF2B5EF4-FFF2-40B4-BE49-F238E27FC236}">
                <a16:creationId xmlns:a16="http://schemas.microsoft.com/office/drawing/2014/main" id="{B33F930F-07EB-4370-8CAA-A2DC21821072}"/>
              </a:ext>
            </a:extLst>
          </p:cNvPr>
          <p:cNvSpPr txBox="1"/>
          <p:nvPr/>
        </p:nvSpPr>
        <p:spPr>
          <a:xfrm>
            <a:off x="3664570" y="4683375"/>
            <a:ext cx="1740023" cy="404706"/>
          </a:xfrm>
          <a:prstGeom prst="rect">
            <a:avLst/>
          </a:prstGeom>
          <a:noFill/>
        </p:spPr>
        <p:txBody>
          <a:bodyPr wrap="none" lIns="108000" tIns="46800" rIns="108000" bIns="46800" rtlCol="0">
            <a:noAutofit/>
          </a:bodyPr>
          <a:lstStyle/>
          <a:p>
            <a:r>
              <a:rPr lang="de-DE" dirty="0"/>
              <a:t>All Payments </a:t>
            </a:r>
            <a:r>
              <a:rPr lang="de-DE" dirty="0" err="1"/>
              <a:t>to</a:t>
            </a:r>
            <a:endParaRPr lang="en-US" dirty="0"/>
          </a:p>
        </p:txBody>
      </p:sp>
      <p:sp>
        <p:nvSpPr>
          <p:cNvPr id="25" name="TextBox 24">
            <a:extLst>
              <a:ext uri="{FF2B5EF4-FFF2-40B4-BE49-F238E27FC236}">
                <a16:creationId xmlns:a16="http://schemas.microsoft.com/office/drawing/2014/main" id="{0DE426A3-D8C2-40F4-AD6A-BD36544608B9}"/>
              </a:ext>
            </a:extLst>
          </p:cNvPr>
          <p:cNvSpPr txBox="1"/>
          <p:nvPr/>
        </p:nvSpPr>
        <p:spPr>
          <a:xfrm>
            <a:off x="6378604" y="5106754"/>
            <a:ext cx="196757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Stock </a:t>
            </a:r>
            <a:r>
              <a:rPr lang="en-CA" dirty="0" err="1"/>
              <a:t>repuchases</a:t>
            </a:r>
            <a:endParaRPr lang="en-CA" dirty="0"/>
          </a:p>
        </p:txBody>
      </p:sp>
      <p:sp>
        <p:nvSpPr>
          <p:cNvPr id="26" name="TextBox 25">
            <a:extLst>
              <a:ext uri="{FF2B5EF4-FFF2-40B4-BE49-F238E27FC236}">
                <a16:creationId xmlns:a16="http://schemas.microsoft.com/office/drawing/2014/main" id="{768835B3-CDBA-4390-B184-86A021D1A147}"/>
              </a:ext>
            </a:extLst>
          </p:cNvPr>
          <p:cNvSpPr txBox="1"/>
          <p:nvPr/>
        </p:nvSpPr>
        <p:spPr>
          <a:xfrm>
            <a:off x="3379025" y="1489807"/>
            <a:ext cx="51824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Issuing Equity or Stock which is sold to investors</a:t>
            </a:r>
          </a:p>
        </p:txBody>
      </p:sp>
    </p:spTree>
    <p:extLst>
      <p:ext uri="{BB962C8B-B14F-4D97-AF65-F5344CB8AC3E}">
        <p14:creationId xmlns:p14="http://schemas.microsoft.com/office/powerpoint/2010/main" val="22761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2" grpId="0" animBg="1"/>
      <p:bldP spid="14" grpId="0"/>
      <p:bldP spid="15" grpId="0"/>
      <p:bldP spid="16" grpId="0" animBg="1"/>
      <p:bldP spid="17" grpId="0" animBg="1"/>
      <p:bldP spid="20" grpId="0" animBg="1"/>
      <p:bldP spid="21" grpId="0" animBg="1"/>
      <p:bldP spid="22" grpId="0"/>
      <p:bldP spid="25"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73</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a:t>Cash-Flow </a:t>
            </a:r>
            <a:r>
              <a:rPr lang="de-DE" sz="4000" dirty="0" err="1"/>
              <a:t>analysis</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41407933-AECD-463F-9BFE-2FDC2A053261}"/>
              </a:ext>
            </a:extLst>
          </p:cNvPr>
          <p:cNvSpPr txBox="1"/>
          <p:nvPr/>
        </p:nvSpPr>
        <p:spPr>
          <a:xfrm>
            <a:off x="1279688" y="1441740"/>
            <a:ext cx="221681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Operational activity</a:t>
            </a:r>
          </a:p>
        </p:txBody>
      </p:sp>
      <p:sp>
        <p:nvSpPr>
          <p:cNvPr id="7" name="TextBox 6">
            <a:extLst>
              <a:ext uri="{FF2B5EF4-FFF2-40B4-BE49-F238E27FC236}">
                <a16:creationId xmlns:a16="http://schemas.microsoft.com/office/drawing/2014/main" id="{7719F9DA-8AF2-4010-B3CA-BEB0D5BA74B8}"/>
              </a:ext>
            </a:extLst>
          </p:cNvPr>
          <p:cNvSpPr txBox="1"/>
          <p:nvPr/>
        </p:nvSpPr>
        <p:spPr>
          <a:xfrm>
            <a:off x="3616470"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Finance activity</a:t>
            </a:r>
          </a:p>
        </p:txBody>
      </p:sp>
      <p:sp>
        <p:nvSpPr>
          <p:cNvPr id="8" name="TextBox 7">
            <a:extLst>
              <a:ext uri="{FF2B5EF4-FFF2-40B4-BE49-F238E27FC236}">
                <a16:creationId xmlns:a16="http://schemas.microsoft.com/office/drawing/2014/main" id="{D66C113C-FEB1-46CF-8D1E-1401571EA748}"/>
              </a:ext>
            </a:extLst>
          </p:cNvPr>
          <p:cNvSpPr txBox="1"/>
          <p:nvPr/>
        </p:nvSpPr>
        <p:spPr>
          <a:xfrm>
            <a:off x="5861869" y="1440203"/>
            <a:ext cx="21254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Investing activity</a:t>
            </a:r>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19701"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Expenses / Suppliers</a:t>
            </a:r>
          </a:p>
        </p:txBody>
      </p:sp>
      <p:sp>
        <p:nvSpPr>
          <p:cNvPr id="18" name="TextBox 17">
            <a:extLst>
              <a:ext uri="{FF2B5EF4-FFF2-40B4-BE49-F238E27FC236}">
                <a16:creationId xmlns:a16="http://schemas.microsoft.com/office/drawing/2014/main" id="{BB407AB2-0ADC-4DC5-9E76-9D79702C35D1}"/>
              </a:ext>
            </a:extLst>
          </p:cNvPr>
          <p:cNvSpPr txBox="1"/>
          <p:nvPr/>
        </p:nvSpPr>
        <p:spPr>
          <a:xfrm>
            <a:off x="3670925" y="4969756"/>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Banks / Investors</a:t>
            </a:r>
          </a:p>
        </p:txBody>
      </p:sp>
      <p:sp>
        <p:nvSpPr>
          <p:cNvPr id="19" name="TextBox 18">
            <a:extLst>
              <a:ext uri="{FF2B5EF4-FFF2-40B4-BE49-F238E27FC236}">
                <a16:creationId xmlns:a16="http://schemas.microsoft.com/office/drawing/2014/main" id="{2392F79D-21CF-4316-BF3E-2EE32FF3DB35}"/>
              </a:ext>
            </a:extLst>
          </p:cNvPr>
          <p:cNvSpPr txBox="1"/>
          <p:nvPr/>
        </p:nvSpPr>
        <p:spPr>
          <a:xfrm>
            <a:off x="5702947" y="4969625"/>
            <a:ext cx="233678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Investment in Assets</a:t>
            </a:r>
          </a:p>
        </p:txBody>
      </p:sp>
      <p:sp>
        <p:nvSpPr>
          <p:cNvPr id="20" name="TextBox 19">
            <a:extLst>
              <a:ext uri="{FF2B5EF4-FFF2-40B4-BE49-F238E27FC236}">
                <a16:creationId xmlns:a16="http://schemas.microsoft.com/office/drawing/2014/main" id="{0BE51A2E-9700-45EB-B065-55B7F5C6F7A9}"/>
              </a:ext>
            </a:extLst>
          </p:cNvPr>
          <p:cNvSpPr txBox="1"/>
          <p:nvPr/>
        </p:nvSpPr>
        <p:spPr>
          <a:xfrm>
            <a:off x="3670925" y="5417797"/>
            <a:ext cx="192512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And more ….</a:t>
            </a:r>
          </a:p>
        </p:txBody>
      </p:sp>
      <p:sp>
        <p:nvSpPr>
          <p:cNvPr id="21" name="Oval 20">
            <a:extLst>
              <a:ext uri="{FF2B5EF4-FFF2-40B4-BE49-F238E27FC236}">
                <a16:creationId xmlns:a16="http://schemas.microsoft.com/office/drawing/2014/main" id="{AFC7F6BE-0081-4BED-8F83-D0E6FAD6D915}"/>
              </a:ext>
            </a:extLst>
          </p:cNvPr>
          <p:cNvSpPr/>
          <p:nvPr/>
        </p:nvSpPr>
        <p:spPr>
          <a:xfrm>
            <a:off x="5487703" y="973905"/>
            <a:ext cx="2873758" cy="1290037"/>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475236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74</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18081" y="259979"/>
            <a:ext cx="4536490" cy="878889"/>
          </a:xfrm>
          <a:prstGeom prst="rect">
            <a:avLst/>
          </a:prstGeom>
          <a:noFill/>
        </p:spPr>
        <p:txBody>
          <a:bodyPr wrap="none" lIns="108000" tIns="46800" rIns="108000" bIns="46800" rtlCol="0">
            <a:noAutofit/>
          </a:bodyPr>
          <a:lstStyle/>
          <a:p>
            <a:r>
              <a:rPr lang="de-DE" sz="4000" dirty="0" err="1"/>
              <a:t>Investing</a:t>
            </a:r>
            <a:r>
              <a:rPr lang="de-DE" sz="4000" dirty="0"/>
              <a:t> Cash-Flow</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5330" y="142042"/>
            <a:ext cx="914400" cy="914400"/>
          </a:xfrm>
          <a:prstGeom prst="rect">
            <a:avLst/>
          </a:prstGeom>
        </p:spPr>
      </p:pic>
      <p:sp>
        <p:nvSpPr>
          <p:cNvPr id="5" name="Arrow: Right 4">
            <a:extLst>
              <a:ext uri="{FF2B5EF4-FFF2-40B4-BE49-F238E27FC236}">
                <a16:creationId xmlns:a16="http://schemas.microsoft.com/office/drawing/2014/main" id="{59A7465B-48D8-4476-8BC0-54AA8C5B0521}"/>
              </a:ext>
            </a:extLst>
          </p:cNvPr>
          <p:cNvSpPr/>
          <p:nvPr/>
        </p:nvSpPr>
        <p:spPr>
          <a:xfrm>
            <a:off x="1011247" y="3106603"/>
            <a:ext cx="6002112" cy="64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67EE738E-AEDE-43AF-B6FB-870F3687CCB7}"/>
              </a:ext>
            </a:extLst>
          </p:cNvPr>
          <p:cNvSpPr txBox="1"/>
          <p:nvPr/>
        </p:nvSpPr>
        <p:spPr>
          <a:xfrm>
            <a:off x="121874" y="2967335"/>
            <a:ext cx="191999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beginning of period</a:t>
            </a:r>
          </a:p>
        </p:txBody>
      </p:sp>
      <p:sp>
        <p:nvSpPr>
          <p:cNvPr id="11" name="TextBox 10">
            <a:extLst>
              <a:ext uri="{FF2B5EF4-FFF2-40B4-BE49-F238E27FC236}">
                <a16:creationId xmlns:a16="http://schemas.microsoft.com/office/drawing/2014/main" id="{227BBB9D-C5A5-44D8-9EA1-A82D5097857C}"/>
              </a:ext>
            </a:extLst>
          </p:cNvPr>
          <p:cNvSpPr txBox="1"/>
          <p:nvPr/>
        </p:nvSpPr>
        <p:spPr>
          <a:xfrm>
            <a:off x="7079735" y="3105066"/>
            <a:ext cx="191999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CA" dirty="0"/>
              <a:t>Cash at the end of period</a:t>
            </a:r>
          </a:p>
        </p:txBody>
      </p:sp>
      <p:sp>
        <p:nvSpPr>
          <p:cNvPr id="12" name="Arrow: Down 11">
            <a:extLst>
              <a:ext uri="{FF2B5EF4-FFF2-40B4-BE49-F238E27FC236}">
                <a16:creationId xmlns:a16="http://schemas.microsoft.com/office/drawing/2014/main" id="{7F19D1E3-050A-4D0A-8740-0803FEC19947}"/>
              </a:ext>
            </a:extLst>
          </p:cNvPr>
          <p:cNvSpPr/>
          <p:nvPr/>
        </p:nvSpPr>
        <p:spPr>
          <a:xfrm>
            <a:off x="4404149" y="2503933"/>
            <a:ext cx="458681" cy="64633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12">
            <a:extLst>
              <a:ext uri="{FF2B5EF4-FFF2-40B4-BE49-F238E27FC236}">
                <a16:creationId xmlns:a16="http://schemas.microsoft.com/office/drawing/2014/main" id="{1D9B5B17-0DD5-4B6E-9A47-7102B5FDA95A}"/>
              </a:ext>
            </a:extLst>
          </p:cNvPr>
          <p:cNvSpPr/>
          <p:nvPr/>
        </p:nvSpPr>
        <p:spPr>
          <a:xfrm>
            <a:off x="4404150" y="3751397"/>
            <a:ext cx="458681" cy="64479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ight Brace 1">
            <a:extLst>
              <a:ext uri="{FF2B5EF4-FFF2-40B4-BE49-F238E27FC236}">
                <a16:creationId xmlns:a16="http://schemas.microsoft.com/office/drawing/2014/main" id="{BF2829EC-FD3D-4DB7-9336-4B1AF387A736}"/>
              </a:ext>
            </a:extLst>
          </p:cNvPr>
          <p:cNvSpPr/>
          <p:nvPr/>
        </p:nvSpPr>
        <p:spPr>
          <a:xfrm rot="5400000">
            <a:off x="4428616" y="-1180717"/>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6766428-2794-494D-9C0B-6D3D51190554}"/>
              </a:ext>
            </a:extLst>
          </p:cNvPr>
          <p:cNvSpPr txBox="1"/>
          <p:nvPr/>
        </p:nvSpPr>
        <p:spPr>
          <a:xfrm>
            <a:off x="2867487" y="2689934"/>
            <a:ext cx="1278385" cy="277401"/>
          </a:xfrm>
          <a:prstGeom prst="rect">
            <a:avLst/>
          </a:prstGeom>
          <a:noFill/>
        </p:spPr>
        <p:txBody>
          <a:bodyPr wrap="none" lIns="108000" tIns="46800" rIns="108000" bIns="46800" rtlCol="0">
            <a:noAutofit/>
          </a:bodyPr>
          <a:lstStyle/>
          <a:p>
            <a:r>
              <a:rPr lang="de-DE" sz="1200" dirty="0"/>
              <a:t>+ </a:t>
            </a:r>
            <a:r>
              <a:rPr lang="de-DE" sz="1200" dirty="0" err="1"/>
              <a:t>Inflow</a:t>
            </a:r>
            <a:r>
              <a:rPr lang="de-DE" sz="1200" dirty="0"/>
              <a:t> / </a:t>
            </a:r>
            <a:r>
              <a:rPr lang="de-DE" sz="1200" dirty="0" err="1"/>
              <a:t>Intake</a:t>
            </a:r>
            <a:endParaRPr lang="en-US" sz="1200" dirty="0"/>
          </a:p>
        </p:txBody>
      </p:sp>
      <p:sp>
        <p:nvSpPr>
          <p:cNvPr id="15" name="TextBox 14">
            <a:extLst>
              <a:ext uri="{FF2B5EF4-FFF2-40B4-BE49-F238E27FC236}">
                <a16:creationId xmlns:a16="http://schemas.microsoft.com/office/drawing/2014/main" id="{9173F819-D77D-4687-B370-020486A41553}"/>
              </a:ext>
            </a:extLst>
          </p:cNvPr>
          <p:cNvSpPr txBox="1"/>
          <p:nvPr/>
        </p:nvSpPr>
        <p:spPr>
          <a:xfrm>
            <a:off x="2867487" y="3796393"/>
            <a:ext cx="1473694" cy="277401"/>
          </a:xfrm>
          <a:prstGeom prst="rect">
            <a:avLst/>
          </a:prstGeom>
          <a:noFill/>
        </p:spPr>
        <p:txBody>
          <a:bodyPr wrap="none" lIns="108000" tIns="46800" rIns="108000" bIns="46800" rtlCol="0">
            <a:noAutofit/>
          </a:bodyPr>
          <a:lstStyle/>
          <a:p>
            <a:r>
              <a:rPr lang="de-DE" sz="1200" dirty="0"/>
              <a:t>+ </a:t>
            </a:r>
            <a:r>
              <a:rPr lang="de-DE" sz="1200" dirty="0" err="1"/>
              <a:t>Outflow</a:t>
            </a:r>
            <a:r>
              <a:rPr lang="de-DE" sz="1200" dirty="0"/>
              <a:t> / Outtake</a:t>
            </a:r>
            <a:endParaRPr lang="en-US" sz="1200" dirty="0"/>
          </a:p>
        </p:txBody>
      </p:sp>
      <p:sp>
        <p:nvSpPr>
          <p:cNvPr id="16" name="Right Brace 15">
            <a:extLst>
              <a:ext uri="{FF2B5EF4-FFF2-40B4-BE49-F238E27FC236}">
                <a16:creationId xmlns:a16="http://schemas.microsoft.com/office/drawing/2014/main" id="{664E2F09-FF1E-475C-806B-580CB1DE1A23}"/>
              </a:ext>
            </a:extLst>
          </p:cNvPr>
          <p:cNvSpPr/>
          <p:nvPr/>
        </p:nvSpPr>
        <p:spPr>
          <a:xfrm rot="16200000">
            <a:off x="4428616" y="1329572"/>
            <a:ext cx="409750" cy="6707608"/>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4F8FDA2D-85EA-4D0E-AA18-95B3908238EE}"/>
              </a:ext>
            </a:extLst>
          </p:cNvPr>
          <p:cNvSpPr txBox="1"/>
          <p:nvPr/>
        </p:nvSpPr>
        <p:spPr>
          <a:xfrm>
            <a:off x="1211029" y="5106754"/>
            <a:ext cx="26256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Purchase of fixed assets</a:t>
            </a:r>
          </a:p>
        </p:txBody>
      </p:sp>
      <p:sp>
        <p:nvSpPr>
          <p:cNvPr id="21" name="TextBox 20">
            <a:extLst>
              <a:ext uri="{FF2B5EF4-FFF2-40B4-BE49-F238E27FC236}">
                <a16:creationId xmlns:a16="http://schemas.microsoft.com/office/drawing/2014/main" id="{B331A8BD-518E-4271-85E1-9B75993CEFB4}"/>
              </a:ext>
            </a:extLst>
          </p:cNvPr>
          <p:cNvSpPr txBox="1"/>
          <p:nvPr/>
        </p:nvSpPr>
        <p:spPr>
          <a:xfrm>
            <a:off x="1215005" y="1460260"/>
            <a:ext cx="229588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Sales of fixed assets</a:t>
            </a:r>
          </a:p>
        </p:txBody>
      </p:sp>
      <p:sp>
        <p:nvSpPr>
          <p:cNvPr id="25" name="TextBox 24">
            <a:extLst>
              <a:ext uri="{FF2B5EF4-FFF2-40B4-BE49-F238E27FC236}">
                <a16:creationId xmlns:a16="http://schemas.microsoft.com/office/drawing/2014/main" id="{0DE426A3-D8C2-40F4-AD6A-BD36544608B9}"/>
              </a:ext>
            </a:extLst>
          </p:cNvPr>
          <p:cNvSpPr txBox="1"/>
          <p:nvPr/>
        </p:nvSpPr>
        <p:spPr>
          <a:xfrm>
            <a:off x="4404149" y="5106754"/>
            <a:ext cx="394203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Shares purchase of other companies</a:t>
            </a:r>
          </a:p>
        </p:txBody>
      </p:sp>
      <p:sp>
        <p:nvSpPr>
          <p:cNvPr id="26" name="TextBox 25">
            <a:extLst>
              <a:ext uri="{FF2B5EF4-FFF2-40B4-BE49-F238E27FC236}">
                <a16:creationId xmlns:a16="http://schemas.microsoft.com/office/drawing/2014/main" id="{768835B3-CDBA-4390-B184-86A021D1A147}"/>
              </a:ext>
            </a:extLst>
          </p:cNvPr>
          <p:cNvSpPr txBox="1"/>
          <p:nvPr/>
        </p:nvSpPr>
        <p:spPr>
          <a:xfrm>
            <a:off x="5691413" y="1461148"/>
            <a:ext cx="229588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a:t>Sales of Investments</a:t>
            </a:r>
          </a:p>
        </p:txBody>
      </p:sp>
    </p:spTree>
    <p:extLst>
      <p:ext uri="{BB962C8B-B14F-4D97-AF65-F5344CB8AC3E}">
        <p14:creationId xmlns:p14="http://schemas.microsoft.com/office/powerpoint/2010/main" val="16379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2" grpId="0" animBg="1"/>
      <p:bldP spid="14" grpId="0"/>
      <p:bldP spid="15" grpId="0"/>
      <p:bldP spid="16" grpId="0" animBg="1"/>
      <p:bldP spid="17" grpId="0" animBg="1"/>
      <p:bldP spid="21"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75</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2388093" y="177553"/>
            <a:ext cx="4536490" cy="878889"/>
          </a:xfrm>
          <a:prstGeom prst="rect">
            <a:avLst/>
          </a:prstGeom>
          <a:noFill/>
        </p:spPr>
        <p:txBody>
          <a:bodyPr wrap="none" lIns="108000" tIns="46800" rIns="108000" bIns="46800" rtlCol="0">
            <a:noAutofit/>
          </a:bodyPr>
          <a:lstStyle/>
          <a:p>
            <a:r>
              <a:rPr lang="de-DE" sz="4000" dirty="0"/>
              <a:t>Cash-Flow </a:t>
            </a:r>
            <a:r>
              <a:rPr lang="de-DE" sz="4000" dirty="0" err="1"/>
              <a:t>analysis</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21" name="TextBox 20">
            <a:extLst>
              <a:ext uri="{FF2B5EF4-FFF2-40B4-BE49-F238E27FC236}">
                <a16:creationId xmlns:a16="http://schemas.microsoft.com/office/drawing/2014/main" id="{E2AC48E8-A0B6-4CEE-88FD-1F6C96D76CD7}"/>
              </a:ext>
            </a:extLst>
          </p:cNvPr>
          <p:cNvSpPr txBox="1"/>
          <p:nvPr/>
        </p:nvSpPr>
        <p:spPr>
          <a:xfrm>
            <a:off x="1571347" y="1544715"/>
            <a:ext cx="4536490" cy="355107"/>
          </a:xfrm>
          <a:prstGeom prst="rect">
            <a:avLst/>
          </a:prstGeom>
          <a:noFill/>
        </p:spPr>
        <p:txBody>
          <a:bodyPr wrap="none" lIns="108000" tIns="46800" rIns="108000" bIns="46800" rtlCol="0">
            <a:noAutofit/>
          </a:bodyPr>
          <a:lstStyle/>
          <a:p>
            <a:r>
              <a:rPr lang="de-DE" sz="1600" dirty="0" err="1"/>
              <a:t>Why</a:t>
            </a:r>
            <a:r>
              <a:rPr lang="de-DE" sz="1600" dirty="0"/>
              <a:t> do </a:t>
            </a:r>
            <a:r>
              <a:rPr lang="de-DE" sz="1600" dirty="0" err="1"/>
              <a:t>we</a:t>
            </a:r>
            <a:r>
              <a:rPr lang="de-DE" sz="1600" dirty="0"/>
              <a:t> </a:t>
            </a:r>
            <a:r>
              <a:rPr lang="de-DE" sz="1600" dirty="0" err="1"/>
              <a:t>calculate</a:t>
            </a:r>
            <a:r>
              <a:rPr lang="de-DE" sz="1600" dirty="0"/>
              <a:t> Cash-Flow and </a:t>
            </a:r>
            <a:r>
              <a:rPr lang="de-DE" sz="1600" dirty="0" err="1"/>
              <a:t>why</a:t>
            </a:r>
            <a:r>
              <a:rPr lang="de-DE" sz="1600" dirty="0"/>
              <a:t> do </a:t>
            </a:r>
            <a:r>
              <a:rPr lang="de-DE" sz="1600" dirty="0" err="1"/>
              <a:t>we</a:t>
            </a:r>
            <a:r>
              <a:rPr lang="de-DE" sz="1600" dirty="0"/>
              <a:t> </a:t>
            </a:r>
            <a:r>
              <a:rPr lang="de-DE" sz="1600" dirty="0" err="1"/>
              <a:t>keep</a:t>
            </a:r>
            <a:r>
              <a:rPr lang="de-DE" sz="1600" dirty="0"/>
              <a:t> track </a:t>
            </a:r>
            <a:r>
              <a:rPr lang="de-DE" sz="1600" dirty="0" err="1"/>
              <a:t>of</a:t>
            </a:r>
            <a:r>
              <a:rPr lang="de-DE" sz="1600" dirty="0"/>
              <a:t> </a:t>
            </a:r>
            <a:r>
              <a:rPr lang="de-DE" sz="1600" dirty="0" err="1"/>
              <a:t>it</a:t>
            </a:r>
            <a:r>
              <a:rPr lang="de-DE" sz="1600" dirty="0"/>
              <a:t> ?</a:t>
            </a:r>
            <a:endParaRPr lang="en-US" sz="1600" dirty="0"/>
          </a:p>
        </p:txBody>
      </p:sp>
      <p:sp>
        <p:nvSpPr>
          <p:cNvPr id="22" name="TextBox 21">
            <a:extLst>
              <a:ext uri="{FF2B5EF4-FFF2-40B4-BE49-F238E27FC236}">
                <a16:creationId xmlns:a16="http://schemas.microsoft.com/office/drawing/2014/main" id="{B3260DEC-4A90-4B02-9439-AAF153B2A3D8}"/>
              </a:ext>
            </a:extLst>
          </p:cNvPr>
          <p:cNvSpPr txBox="1"/>
          <p:nvPr/>
        </p:nvSpPr>
        <p:spPr>
          <a:xfrm>
            <a:off x="3817397" y="989859"/>
            <a:ext cx="923278" cy="310719"/>
          </a:xfrm>
          <a:prstGeom prst="rect">
            <a:avLst/>
          </a:prstGeom>
          <a:noFill/>
        </p:spPr>
        <p:txBody>
          <a:bodyPr wrap="none" lIns="108000" tIns="46800" rIns="108000" bIns="46800" rtlCol="0">
            <a:noAutofit/>
          </a:bodyPr>
          <a:lstStyle/>
          <a:p>
            <a:r>
              <a:rPr lang="de-DE" sz="1600" b="1" dirty="0" err="1"/>
              <a:t>Discussion</a:t>
            </a:r>
            <a:endParaRPr lang="en-US" sz="1600" b="1" dirty="0"/>
          </a:p>
        </p:txBody>
      </p:sp>
      <p:sp>
        <p:nvSpPr>
          <p:cNvPr id="23" name="TextBox 22">
            <a:extLst>
              <a:ext uri="{FF2B5EF4-FFF2-40B4-BE49-F238E27FC236}">
                <a16:creationId xmlns:a16="http://schemas.microsoft.com/office/drawing/2014/main" id="{30493141-FE18-47EC-BD87-8F6B373F36A8}"/>
              </a:ext>
            </a:extLst>
          </p:cNvPr>
          <p:cNvSpPr txBox="1"/>
          <p:nvPr/>
        </p:nvSpPr>
        <p:spPr>
          <a:xfrm>
            <a:off x="1567909" y="2299318"/>
            <a:ext cx="6782540" cy="2490187"/>
          </a:xfrm>
          <a:prstGeom prst="rect">
            <a:avLst/>
          </a:prstGeom>
          <a:noFill/>
        </p:spPr>
        <p:txBody>
          <a:bodyPr wrap="none" lIns="108000" tIns="46800" rIns="108000" bIns="46800" rtlCol="0">
            <a:noAutofit/>
          </a:bodyPr>
          <a:lstStyle/>
          <a:p>
            <a:pPr marL="171450" indent="-171450">
              <a:buFont typeface="Wingdings" panose="05000000000000000000" pitchFamily="2" charset="2"/>
              <a:buChar char="à"/>
            </a:pP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detemine</a:t>
            </a:r>
            <a:r>
              <a:rPr lang="de-DE" sz="1200" dirty="0">
                <a:sym typeface="Wingdings" panose="05000000000000000000" pitchFamily="2" charset="2"/>
              </a:rPr>
              <a:t> </a:t>
            </a:r>
            <a:r>
              <a:rPr lang="de-DE" sz="1200" dirty="0" err="1">
                <a:sym typeface="Wingdings" panose="05000000000000000000" pitchFamily="2" charset="2"/>
              </a:rPr>
              <a:t>if</a:t>
            </a:r>
            <a:r>
              <a:rPr lang="de-DE" sz="1200" dirty="0">
                <a:sym typeface="Wingdings" panose="05000000000000000000" pitchFamily="2" charset="2"/>
              </a:rPr>
              <a:t> </a:t>
            </a:r>
            <a:r>
              <a:rPr lang="de-DE" sz="1200" dirty="0" err="1">
                <a:sym typeface="Wingdings" panose="05000000000000000000" pitchFamily="2" charset="2"/>
              </a:rPr>
              <a:t>the</a:t>
            </a:r>
            <a:r>
              <a:rPr lang="de-DE" sz="1200" dirty="0">
                <a:sym typeface="Wingdings" panose="05000000000000000000" pitchFamily="2" charset="2"/>
              </a:rPr>
              <a:t> </a:t>
            </a:r>
            <a:r>
              <a:rPr lang="de-DE" sz="1200" dirty="0" err="1">
                <a:sym typeface="Wingdings" panose="05000000000000000000" pitchFamily="2" charset="2"/>
              </a:rPr>
              <a:t>liquidity</a:t>
            </a:r>
            <a:r>
              <a:rPr lang="de-DE" sz="1200" dirty="0">
                <a:sym typeface="Wingdings" panose="05000000000000000000" pitchFamily="2" charset="2"/>
              </a:rPr>
              <a:t> </a:t>
            </a:r>
            <a:r>
              <a:rPr lang="de-DE" sz="1200" dirty="0" err="1">
                <a:sym typeface="Wingdings" panose="05000000000000000000" pitchFamily="2" charset="2"/>
              </a:rPr>
              <a:t>or</a:t>
            </a:r>
            <a:r>
              <a:rPr lang="de-DE" sz="1200" dirty="0">
                <a:sym typeface="Wingdings" panose="05000000000000000000" pitchFamily="2" charset="2"/>
              </a:rPr>
              <a:t> cash </a:t>
            </a:r>
            <a:r>
              <a:rPr lang="de-DE" sz="1200" dirty="0" err="1">
                <a:sym typeface="Wingdings" panose="05000000000000000000" pitchFamily="2" charset="2"/>
              </a:rPr>
              <a:t>is</a:t>
            </a:r>
            <a:r>
              <a:rPr lang="de-DE" sz="1200" dirty="0">
                <a:sym typeface="Wingdings" panose="05000000000000000000" pitchFamily="2" charset="2"/>
              </a:rPr>
              <a:t> </a:t>
            </a:r>
            <a:r>
              <a:rPr lang="de-DE" sz="1200" dirty="0" err="1">
                <a:sym typeface="Wingdings" panose="05000000000000000000" pitchFamily="2" charset="2"/>
              </a:rPr>
              <a:t>sufficient</a:t>
            </a:r>
            <a:r>
              <a:rPr lang="de-DE" sz="1200" dirty="0">
                <a:sym typeface="Wingdings" panose="05000000000000000000" pitchFamily="2" charset="2"/>
              </a:rPr>
              <a:t> </a:t>
            </a: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pay</a:t>
            </a:r>
            <a:r>
              <a:rPr lang="de-DE" sz="1200" dirty="0">
                <a:sym typeface="Wingdings" panose="05000000000000000000" pitchFamily="2" charset="2"/>
              </a:rPr>
              <a:t> </a:t>
            </a:r>
            <a:r>
              <a:rPr lang="de-DE" sz="1200" dirty="0" err="1">
                <a:sym typeface="Wingdings" panose="05000000000000000000" pitchFamily="2" charset="2"/>
              </a:rPr>
              <a:t>the</a:t>
            </a:r>
            <a:r>
              <a:rPr lang="de-DE" sz="1200" dirty="0">
                <a:sym typeface="Wingdings" panose="05000000000000000000" pitchFamily="2" charset="2"/>
              </a:rPr>
              <a:t> </a:t>
            </a:r>
            <a:r>
              <a:rPr lang="de-DE" sz="1200" dirty="0" err="1">
                <a:sym typeface="Wingdings" panose="05000000000000000000" pitchFamily="2" charset="2"/>
              </a:rPr>
              <a:t>expenses</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detect</a:t>
            </a:r>
            <a:r>
              <a:rPr lang="de-DE" sz="1200" dirty="0">
                <a:sym typeface="Wingdings" panose="05000000000000000000" pitchFamily="2" charset="2"/>
              </a:rPr>
              <a:t> </a:t>
            </a:r>
            <a:r>
              <a:rPr lang="de-DE" sz="1200" dirty="0" err="1">
                <a:sym typeface="Wingdings" panose="05000000000000000000" pitchFamily="2" charset="2"/>
              </a:rPr>
              <a:t>working</a:t>
            </a:r>
            <a:r>
              <a:rPr lang="de-DE" sz="1200" dirty="0">
                <a:sym typeface="Wingdings" panose="05000000000000000000" pitchFamily="2" charset="2"/>
              </a:rPr>
              <a:t> </a:t>
            </a:r>
            <a:r>
              <a:rPr lang="de-DE" sz="1200" dirty="0" err="1">
                <a:sym typeface="Wingdings" panose="05000000000000000000" pitchFamily="2" charset="2"/>
              </a:rPr>
              <a:t>capital</a:t>
            </a:r>
            <a:r>
              <a:rPr lang="de-DE" sz="1200" dirty="0">
                <a:sym typeface="Wingdings" panose="05000000000000000000" pitchFamily="2" charset="2"/>
              </a:rPr>
              <a:t> </a:t>
            </a:r>
            <a:r>
              <a:rPr lang="de-DE" sz="1200" dirty="0" err="1">
                <a:sym typeface="Wingdings" panose="05000000000000000000" pitchFamily="2" charset="2"/>
              </a:rPr>
              <a:t>needs</a:t>
            </a:r>
            <a:r>
              <a:rPr lang="de-DE" sz="1200" dirty="0">
                <a:sym typeface="Wingdings" panose="05000000000000000000" pitchFamily="2" charset="2"/>
              </a:rPr>
              <a:t> </a:t>
            </a:r>
            <a:r>
              <a:rPr lang="de-DE" sz="1200" dirty="0" err="1">
                <a:sym typeface="Wingdings" panose="05000000000000000000" pitchFamily="2" charset="2"/>
              </a:rPr>
              <a:t>as</a:t>
            </a:r>
            <a:r>
              <a:rPr lang="de-DE" sz="1200" dirty="0">
                <a:sym typeface="Wingdings" panose="05000000000000000000" pitchFamily="2" charset="2"/>
              </a:rPr>
              <a:t> </a:t>
            </a:r>
            <a:r>
              <a:rPr lang="de-DE" sz="1200" dirty="0" err="1">
                <a:sym typeface="Wingdings" panose="05000000000000000000" pitchFamily="2" charset="2"/>
              </a:rPr>
              <a:t>soon</a:t>
            </a:r>
            <a:r>
              <a:rPr lang="de-DE" sz="1200" dirty="0">
                <a:sym typeface="Wingdings" panose="05000000000000000000" pitchFamily="2" charset="2"/>
              </a:rPr>
              <a:t> </a:t>
            </a:r>
            <a:r>
              <a:rPr lang="de-DE" sz="1200" dirty="0" err="1">
                <a:sym typeface="Wingdings" panose="05000000000000000000" pitchFamily="2" charset="2"/>
              </a:rPr>
              <a:t>as</a:t>
            </a:r>
            <a:r>
              <a:rPr lang="de-DE" sz="1200" dirty="0">
                <a:sym typeface="Wingdings" panose="05000000000000000000" pitchFamily="2" charset="2"/>
              </a:rPr>
              <a:t> possible – not just </a:t>
            </a:r>
            <a:r>
              <a:rPr lang="de-DE" sz="1200" dirty="0" err="1">
                <a:sym typeface="Wingdings" panose="05000000000000000000" pitchFamily="2" charset="2"/>
              </a:rPr>
              <a:t>when</a:t>
            </a:r>
            <a:r>
              <a:rPr lang="de-DE" sz="1200" dirty="0">
                <a:sym typeface="Wingdings" panose="05000000000000000000" pitchFamily="2" charset="2"/>
              </a:rPr>
              <a:t> </a:t>
            </a:r>
            <a:r>
              <a:rPr lang="de-DE" sz="1200" dirty="0" err="1">
                <a:sym typeface="Wingdings" panose="05000000000000000000" pitchFamily="2" charset="2"/>
              </a:rPr>
              <a:t>the</a:t>
            </a:r>
            <a:r>
              <a:rPr lang="de-DE" sz="1200" dirty="0">
                <a:sym typeface="Wingdings" panose="05000000000000000000" pitchFamily="2" charset="2"/>
              </a:rPr>
              <a:t> </a:t>
            </a:r>
            <a:r>
              <a:rPr lang="de-DE" sz="1200" dirty="0" err="1">
                <a:sym typeface="Wingdings" panose="05000000000000000000" pitchFamily="2" charset="2"/>
              </a:rPr>
              <a:t>account</a:t>
            </a:r>
            <a:r>
              <a:rPr lang="de-DE" sz="1200" dirty="0">
                <a:sym typeface="Wingdings" panose="05000000000000000000" pitchFamily="2" charset="2"/>
              </a:rPr>
              <a:t> </a:t>
            </a:r>
            <a:r>
              <a:rPr lang="de-DE" sz="1200" dirty="0" err="1">
                <a:sym typeface="Wingdings" panose="05000000000000000000" pitchFamily="2" charset="2"/>
              </a:rPr>
              <a:t>is</a:t>
            </a:r>
            <a:r>
              <a:rPr lang="de-DE" sz="1200" dirty="0">
                <a:sym typeface="Wingdings" panose="05000000000000000000" pitchFamily="2" charset="2"/>
              </a:rPr>
              <a:t> </a:t>
            </a:r>
            <a:r>
              <a:rPr lang="de-DE" sz="1200" dirty="0" err="1">
                <a:sym typeface="Wingdings" panose="05000000000000000000" pitchFamily="2" charset="2"/>
              </a:rPr>
              <a:t>overdrafted</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r>
              <a:rPr lang="de-DE" sz="1200" dirty="0" err="1">
                <a:sym typeface="Wingdings" panose="05000000000000000000" pitchFamily="2" charset="2"/>
              </a:rPr>
              <a:t>To</a:t>
            </a:r>
            <a:r>
              <a:rPr lang="de-DE" sz="1200" dirty="0">
                <a:sym typeface="Wingdings" panose="05000000000000000000" pitchFamily="2" charset="2"/>
              </a:rPr>
              <a:t> </a:t>
            </a:r>
            <a:r>
              <a:rPr lang="de-DE" sz="1200" dirty="0" err="1">
                <a:sym typeface="Wingdings" panose="05000000000000000000" pitchFamily="2" charset="2"/>
              </a:rPr>
              <a:t>detect</a:t>
            </a:r>
            <a:r>
              <a:rPr lang="de-DE" sz="1200" dirty="0">
                <a:sym typeface="Wingdings" panose="05000000000000000000" pitchFamily="2" charset="2"/>
              </a:rPr>
              <a:t> </a:t>
            </a:r>
            <a:r>
              <a:rPr lang="de-DE" sz="1200" dirty="0" err="1">
                <a:sym typeface="Wingdings" panose="05000000000000000000" pitchFamily="2" charset="2"/>
              </a:rPr>
              <a:t>seasonal</a:t>
            </a:r>
            <a:r>
              <a:rPr lang="de-DE" sz="1200" dirty="0">
                <a:sym typeface="Wingdings" panose="05000000000000000000" pitchFamily="2" charset="2"/>
              </a:rPr>
              <a:t> </a:t>
            </a:r>
            <a:r>
              <a:rPr lang="de-DE" sz="1200" dirty="0" err="1">
                <a:sym typeface="Wingdings" panose="05000000000000000000" pitchFamily="2" charset="2"/>
              </a:rPr>
              <a:t>demand</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r>
              <a:rPr lang="de-DE" sz="1200" dirty="0" err="1">
                <a:sym typeface="Wingdings" panose="05000000000000000000" pitchFamily="2" charset="2"/>
              </a:rPr>
              <a:t>Make</a:t>
            </a:r>
            <a:r>
              <a:rPr lang="de-DE" sz="1200" dirty="0">
                <a:sym typeface="Wingdings" panose="05000000000000000000" pitchFamily="2" charset="2"/>
              </a:rPr>
              <a:t> </a:t>
            </a:r>
            <a:r>
              <a:rPr lang="de-DE" sz="1200" dirty="0" err="1">
                <a:sym typeface="Wingdings" panose="05000000000000000000" pitchFamily="2" charset="2"/>
              </a:rPr>
              <a:t>better</a:t>
            </a:r>
            <a:r>
              <a:rPr lang="de-DE" sz="1200" dirty="0">
                <a:sym typeface="Wingdings" panose="05000000000000000000" pitchFamily="2" charset="2"/>
              </a:rPr>
              <a:t> </a:t>
            </a:r>
            <a:r>
              <a:rPr lang="de-DE" sz="1200" dirty="0" err="1">
                <a:sym typeface="Wingdings" panose="05000000000000000000" pitchFamily="2" charset="2"/>
              </a:rPr>
              <a:t>plans</a:t>
            </a:r>
            <a:r>
              <a:rPr lang="de-DE" sz="1200" dirty="0">
                <a:sym typeface="Wingdings" panose="05000000000000000000" pitchFamily="2" charset="2"/>
              </a:rPr>
              <a:t> and </a:t>
            </a:r>
            <a:r>
              <a:rPr lang="de-DE" sz="1200" dirty="0" err="1">
                <a:sym typeface="Wingdings" panose="05000000000000000000" pitchFamily="2" charset="2"/>
              </a:rPr>
              <a:t>decisions</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r>
              <a:rPr lang="de-DE" sz="1200" dirty="0" err="1">
                <a:sym typeface="Wingdings" panose="05000000000000000000" pitchFamily="2" charset="2"/>
              </a:rPr>
              <a:t>Understand</a:t>
            </a:r>
            <a:r>
              <a:rPr lang="de-DE" sz="1200" dirty="0">
                <a:sym typeface="Wingdings" panose="05000000000000000000" pitchFamily="2" charset="2"/>
              </a:rPr>
              <a:t> </a:t>
            </a:r>
            <a:r>
              <a:rPr lang="de-DE" sz="1200" dirty="0" err="1">
                <a:sym typeface="Wingdings" panose="05000000000000000000" pitchFamily="2" charset="2"/>
              </a:rPr>
              <a:t>where</a:t>
            </a:r>
            <a:r>
              <a:rPr lang="de-DE" sz="1200" dirty="0">
                <a:sym typeface="Wingdings" panose="05000000000000000000" pitchFamily="2" charset="2"/>
              </a:rPr>
              <a:t> </a:t>
            </a:r>
            <a:r>
              <a:rPr lang="de-DE" sz="1200" dirty="0" err="1">
                <a:sym typeface="Wingdings" panose="05000000000000000000" pitchFamily="2" charset="2"/>
              </a:rPr>
              <a:t>the</a:t>
            </a:r>
            <a:r>
              <a:rPr lang="de-DE" sz="1200" dirty="0">
                <a:sym typeface="Wingdings" panose="05000000000000000000" pitchFamily="2" charset="2"/>
              </a:rPr>
              <a:t> </a:t>
            </a:r>
            <a:r>
              <a:rPr lang="de-DE" sz="1200" dirty="0" err="1">
                <a:sym typeface="Wingdings" panose="05000000000000000000" pitchFamily="2" charset="2"/>
              </a:rPr>
              <a:t>money</a:t>
            </a:r>
            <a:r>
              <a:rPr lang="de-DE" sz="1200" dirty="0">
                <a:sym typeface="Wingdings" panose="05000000000000000000" pitchFamily="2" charset="2"/>
              </a:rPr>
              <a:t> </a:t>
            </a:r>
            <a:r>
              <a:rPr lang="de-DE" sz="1200" dirty="0" err="1">
                <a:sym typeface="Wingdings" panose="05000000000000000000" pitchFamily="2" charset="2"/>
              </a:rPr>
              <a:t>is</a:t>
            </a:r>
            <a:r>
              <a:rPr lang="de-DE" sz="1200" dirty="0">
                <a:sym typeface="Wingdings" panose="05000000000000000000" pitchFamily="2" charset="2"/>
              </a:rPr>
              <a:t> </a:t>
            </a:r>
            <a:r>
              <a:rPr lang="de-DE" sz="1200" dirty="0" err="1">
                <a:sym typeface="Wingdings" panose="05000000000000000000" pitchFamily="2" charset="2"/>
              </a:rPr>
              <a:t>coming</a:t>
            </a:r>
            <a:r>
              <a:rPr lang="de-DE" sz="1200" dirty="0">
                <a:sym typeface="Wingdings" panose="05000000000000000000" pitchFamily="2" charset="2"/>
              </a:rPr>
              <a:t> </a:t>
            </a:r>
            <a:r>
              <a:rPr lang="de-DE" sz="1200" dirty="0" err="1">
                <a:sym typeface="Wingdings" panose="05000000000000000000" pitchFamily="2" charset="2"/>
              </a:rPr>
              <a:t>from</a:t>
            </a:r>
            <a:r>
              <a:rPr lang="de-DE" sz="1200" dirty="0">
                <a:sym typeface="Wingdings" panose="05000000000000000000" pitchFamily="2" charset="2"/>
              </a:rPr>
              <a:t> and </a:t>
            </a:r>
            <a:r>
              <a:rPr lang="de-DE" sz="1200" dirty="0" err="1">
                <a:sym typeface="Wingdings" panose="05000000000000000000" pitchFamily="2" charset="2"/>
              </a:rPr>
              <a:t>when</a:t>
            </a:r>
            <a:r>
              <a:rPr lang="de-DE" sz="1200" dirty="0">
                <a:sym typeface="Wingdings" panose="05000000000000000000" pitchFamily="2" charset="2"/>
              </a:rPr>
              <a:t>/</a:t>
            </a:r>
            <a:r>
              <a:rPr lang="de-DE" sz="1200" dirty="0" err="1">
                <a:sym typeface="Wingdings" panose="05000000000000000000" pitchFamily="2" charset="2"/>
              </a:rPr>
              <a:t>where</a:t>
            </a:r>
            <a:r>
              <a:rPr lang="de-DE" sz="1200" dirty="0">
                <a:sym typeface="Wingdings" panose="05000000000000000000" pitchFamily="2" charset="2"/>
              </a:rPr>
              <a:t> </a:t>
            </a:r>
            <a:r>
              <a:rPr lang="de-DE" sz="1200" dirty="0" err="1">
                <a:sym typeface="Wingdings" panose="05000000000000000000" pitchFamily="2" charset="2"/>
              </a:rPr>
              <a:t>the</a:t>
            </a:r>
            <a:r>
              <a:rPr lang="de-DE" sz="1200" dirty="0">
                <a:sym typeface="Wingdings" panose="05000000000000000000" pitchFamily="2" charset="2"/>
              </a:rPr>
              <a:t> </a:t>
            </a:r>
            <a:r>
              <a:rPr lang="de-DE" sz="1200" dirty="0" err="1">
                <a:sym typeface="Wingdings" panose="05000000000000000000" pitchFamily="2" charset="2"/>
              </a:rPr>
              <a:t>client</a:t>
            </a:r>
            <a:r>
              <a:rPr lang="de-DE" sz="1200" dirty="0">
                <a:sym typeface="Wingdings" panose="05000000000000000000" pitchFamily="2" charset="2"/>
              </a:rPr>
              <a:t> </a:t>
            </a:r>
            <a:r>
              <a:rPr lang="de-DE" sz="1200" dirty="0" err="1">
                <a:sym typeface="Wingdings" panose="05000000000000000000" pitchFamily="2" charset="2"/>
              </a:rPr>
              <a:t>is</a:t>
            </a:r>
            <a:r>
              <a:rPr lang="de-DE" sz="1200" dirty="0">
                <a:sym typeface="Wingdings" panose="05000000000000000000" pitchFamily="2" charset="2"/>
              </a:rPr>
              <a:t> spending </a:t>
            </a:r>
            <a:r>
              <a:rPr lang="de-DE" sz="1200" dirty="0" err="1">
                <a:sym typeface="Wingdings" panose="05000000000000000000" pitchFamily="2" charset="2"/>
              </a:rPr>
              <a:t>his</a:t>
            </a:r>
            <a:r>
              <a:rPr lang="de-DE" sz="1200" dirty="0">
                <a:sym typeface="Wingdings" panose="05000000000000000000" pitchFamily="2" charset="2"/>
              </a:rPr>
              <a:t> </a:t>
            </a:r>
            <a:r>
              <a:rPr lang="de-DE" sz="1200" dirty="0" err="1">
                <a:sym typeface="Wingdings" panose="05000000000000000000" pitchFamily="2" charset="2"/>
              </a:rPr>
              <a:t>money</a:t>
            </a:r>
            <a:endParaRPr lang="de-DE" sz="1200" dirty="0">
              <a:sym typeface="Wingdings" panose="05000000000000000000" pitchFamily="2" charset="2"/>
            </a:endParaRP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r>
              <a:rPr lang="de-DE" sz="1200" dirty="0">
                <a:sym typeface="Wingdings" panose="05000000000000000000" pitchFamily="2" charset="2"/>
              </a:rPr>
              <a:t>…</a:t>
            </a:r>
          </a:p>
          <a:p>
            <a:pPr marL="171450" indent="-171450">
              <a:buFont typeface="Wingdings" panose="05000000000000000000" pitchFamily="2" charset="2"/>
              <a:buChar char="à"/>
            </a:pPr>
            <a:endParaRPr lang="de-DE" sz="1200" dirty="0">
              <a:sym typeface="Wingdings" panose="05000000000000000000" pitchFamily="2" charset="2"/>
            </a:endParaRPr>
          </a:p>
          <a:p>
            <a:pPr marL="171450" indent="-171450">
              <a:buFont typeface="Wingdings" panose="05000000000000000000" pitchFamily="2" charset="2"/>
              <a:buChar char="à"/>
            </a:pPr>
            <a:endParaRPr lang="en-US" sz="1200" dirty="0"/>
          </a:p>
        </p:txBody>
      </p:sp>
      <p:sp>
        <p:nvSpPr>
          <p:cNvPr id="24" name="TextBox 23">
            <a:extLst>
              <a:ext uri="{FF2B5EF4-FFF2-40B4-BE49-F238E27FC236}">
                <a16:creationId xmlns:a16="http://schemas.microsoft.com/office/drawing/2014/main" id="{88F80356-5B05-4EDD-8FE9-8747515D7C2E}"/>
              </a:ext>
            </a:extLst>
          </p:cNvPr>
          <p:cNvSpPr txBox="1"/>
          <p:nvPr/>
        </p:nvSpPr>
        <p:spPr>
          <a:xfrm>
            <a:off x="541538" y="5424256"/>
            <a:ext cx="914400" cy="914400"/>
          </a:xfrm>
          <a:prstGeom prst="rect">
            <a:avLst/>
          </a:prstGeom>
          <a:noFill/>
        </p:spPr>
        <p:txBody>
          <a:bodyPr wrap="none" lIns="108000" tIns="46800" rIns="108000" bIns="46800" rtlCol="0">
            <a:noAutofit/>
          </a:bodyPr>
          <a:lstStyle/>
          <a:p>
            <a:r>
              <a:rPr lang="de-DE" sz="1200" dirty="0"/>
              <a:t>Side </a:t>
            </a:r>
            <a:r>
              <a:rPr lang="de-DE" sz="1200" dirty="0" err="1"/>
              <a:t>note</a:t>
            </a:r>
            <a:r>
              <a:rPr lang="de-DE" sz="1200" dirty="0"/>
              <a:t>: In </a:t>
            </a:r>
            <a:r>
              <a:rPr lang="de-DE" sz="1200" dirty="0" err="1"/>
              <a:t>your</a:t>
            </a:r>
            <a:r>
              <a:rPr lang="de-DE" sz="1200" dirty="0"/>
              <a:t> </a:t>
            </a:r>
            <a:r>
              <a:rPr lang="de-DE" sz="1200" dirty="0" err="1"/>
              <a:t>package</a:t>
            </a:r>
            <a:r>
              <a:rPr lang="de-DE" sz="1200" dirty="0"/>
              <a:t> </a:t>
            </a:r>
            <a:r>
              <a:rPr lang="de-DE" sz="1200" dirty="0" err="1"/>
              <a:t>is</a:t>
            </a:r>
            <a:r>
              <a:rPr lang="de-DE" sz="1200" dirty="0"/>
              <a:t> a „Source List“. </a:t>
            </a:r>
            <a:r>
              <a:rPr lang="de-DE" sz="1200" dirty="0" err="1"/>
              <a:t>There</a:t>
            </a:r>
            <a:r>
              <a:rPr lang="de-DE" sz="1200" dirty="0"/>
              <a:t> </a:t>
            </a:r>
            <a:r>
              <a:rPr lang="de-DE" sz="1200" dirty="0" err="1"/>
              <a:t>you</a:t>
            </a:r>
            <a:r>
              <a:rPr lang="de-DE" sz="1200" dirty="0"/>
              <a:t> </a:t>
            </a:r>
            <a:r>
              <a:rPr lang="de-DE" sz="1200" dirty="0" err="1"/>
              <a:t>can</a:t>
            </a:r>
            <a:r>
              <a:rPr lang="de-DE" sz="1200" dirty="0"/>
              <a:t> find additional </a:t>
            </a:r>
            <a:r>
              <a:rPr lang="de-DE" sz="1200" dirty="0" err="1"/>
              <a:t>information</a:t>
            </a:r>
            <a:r>
              <a:rPr lang="de-DE" sz="1200" dirty="0"/>
              <a:t> on </a:t>
            </a:r>
            <a:r>
              <a:rPr lang="de-DE" sz="1200" dirty="0" err="1"/>
              <a:t>the</a:t>
            </a:r>
            <a:r>
              <a:rPr lang="de-DE" sz="1200" dirty="0"/>
              <a:t> </a:t>
            </a:r>
            <a:r>
              <a:rPr lang="de-DE" sz="1200" dirty="0" err="1"/>
              <a:t>importance</a:t>
            </a:r>
            <a:r>
              <a:rPr lang="de-DE" sz="1200" dirty="0"/>
              <a:t> </a:t>
            </a:r>
            <a:r>
              <a:rPr lang="de-DE" sz="1200" dirty="0" err="1"/>
              <a:t>of</a:t>
            </a:r>
            <a:r>
              <a:rPr lang="de-DE" sz="1200" dirty="0"/>
              <a:t> </a:t>
            </a:r>
            <a:r>
              <a:rPr lang="de-DE" sz="1200" dirty="0" err="1"/>
              <a:t>cash-flow</a:t>
            </a:r>
            <a:r>
              <a:rPr lang="de-DE" sz="1200" dirty="0"/>
              <a:t>, </a:t>
            </a:r>
          </a:p>
          <a:p>
            <a:r>
              <a:rPr lang="de-DE" sz="1200" dirty="0" err="1"/>
              <a:t>reasons</a:t>
            </a:r>
            <a:r>
              <a:rPr lang="de-DE" sz="1200" dirty="0"/>
              <a:t> </a:t>
            </a:r>
            <a:r>
              <a:rPr lang="de-DE" sz="1200" dirty="0" err="1"/>
              <a:t>for</a:t>
            </a:r>
            <a:r>
              <a:rPr lang="de-DE" sz="1200" dirty="0"/>
              <a:t> </a:t>
            </a:r>
            <a:r>
              <a:rPr lang="de-DE" sz="1200" dirty="0" err="1"/>
              <a:t>Cash-flow</a:t>
            </a:r>
            <a:r>
              <a:rPr lang="de-DE" sz="1200" dirty="0"/>
              <a:t> </a:t>
            </a:r>
            <a:r>
              <a:rPr lang="de-DE" sz="1200" dirty="0" err="1"/>
              <a:t>problems</a:t>
            </a:r>
            <a:r>
              <a:rPr lang="de-DE" sz="1200" dirty="0"/>
              <a:t> and </a:t>
            </a:r>
            <a:r>
              <a:rPr lang="de-DE" sz="1200" dirty="0" err="1"/>
              <a:t>how</a:t>
            </a:r>
            <a:r>
              <a:rPr lang="de-DE" sz="1200" dirty="0"/>
              <a:t> </a:t>
            </a:r>
            <a:r>
              <a:rPr lang="de-DE" sz="1200" dirty="0" err="1"/>
              <a:t>to</a:t>
            </a:r>
            <a:r>
              <a:rPr lang="de-DE" sz="1200" dirty="0"/>
              <a:t> fix </a:t>
            </a:r>
            <a:r>
              <a:rPr lang="de-DE" sz="1200" dirty="0" err="1"/>
              <a:t>them</a:t>
            </a:r>
            <a:endParaRPr lang="en-US" sz="1200" dirty="0"/>
          </a:p>
        </p:txBody>
      </p:sp>
    </p:spTree>
    <p:extLst>
      <p:ext uri="{BB962C8B-B14F-4D97-AF65-F5344CB8AC3E}">
        <p14:creationId xmlns:p14="http://schemas.microsoft.com/office/powerpoint/2010/main" val="232814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76</a:t>
            </a:fld>
            <a:endParaRPr lang="de-DE"/>
          </a:p>
        </p:txBody>
      </p:sp>
      <p:sp>
        <p:nvSpPr>
          <p:cNvPr id="7" name="TextBox 6">
            <a:extLst>
              <a:ext uri="{FF2B5EF4-FFF2-40B4-BE49-F238E27FC236}">
                <a16:creationId xmlns:a16="http://schemas.microsoft.com/office/drawing/2014/main" id="{0CE70296-2CC8-493C-9C46-D8E112AE81A5}"/>
              </a:ext>
            </a:extLst>
          </p:cNvPr>
          <p:cNvSpPr txBox="1"/>
          <p:nvPr/>
        </p:nvSpPr>
        <p:spPr>
          <a:xfrm>
            <a:off x="1661615" y="117629"/>
            <a:ext cx="4343259" cy="3040350"/>
          </a:xfrm>
          <a:prstGeom prst="rect">
            <a:avLst/>
          </a:prstGeom>
          <a:noFill/>
        </p:spPr>
        <p:txBody>
          <a:bodyPr wrap="square" lIns="108000" tIns="46800" rIns="108000" bIns="46800" rtlCol="0">
            <a:noAutofit/>
          </a:bodyPr>
          <a:lstStyle/>
          <a:p>
            <a:r>
              <a:rPr lang="de-DE" sz="1400" dirty="0"/>
              <a:t>Story:</a:t>
            </a:r>
          </a:p>
          <a:p>
            <a:endParaRPr lang="de-DE" sz="1400" dirty="0"/>
          </a:p>
          <a:p>
            <a:pPr algn="just"/>
            <a:r>
              <a:rPr lang="en-US" sz="1400" dirty="0"/>
              <a:t>Jonathan approaches you as his banker. He has been negotiating with a hotel as a potential client. They want him to transport their guests between the hotel and the airport. For that he needs to invest in a bus and comes to you for a loan request. </a:t>
            </a:r>
          </a:p>
          <a:p>
            <a:pPr algn="just"/>
            <a:endParaRPr lang="en-US" sz="1400" dirty="0"/>
          </a:p>
          <a:p>
            <a:pPr algn="just"/>
            <a:r>
              <a:rPr lang="en-US" sz="1400" dirty="0"/>
              <a:t>He has been gathering his financial documents and wrote down some notes related to this business growth opportunity. You two start working on his cash-flow predictions  </a:t>
            </a:r>
          </a:p>
          <a:p>
            <a:endParaRPr lang="en-US" sz="1400" dirty="0"/>
          </a:p>
          <a:p>
            <a:endParaRPr lang="en-US" sz="1400" dirty="0"/>
          </a:p>
          <a:p>
            <a:r>
              <a:rPr lang="en-US" sz="1400" dirty="0"/>
              <a:t> </a:t>
            </a:r>
          </a:p>
        </p:txBody>
      </p:sp>
      <p:pic>
        <p:nvPicPr>
          <p:cNvPr id="9" name="Picture 8" descr="A man wearing a blue coat">
            <a:extLst>
              <a:ext uri="{FF2B5EF4-FFF2-40B4-BE49-F238E27FC236}">
                <a16:creationId xmlns:a16="http://schemas.microsoft.com/office/drawing/2014/main" id="{67359938-FA7D-4F6B-BBAF-39636D6E99D7}"/>
              </a:ext>
            </a:extLst>
          </p:cNvPr>
          <p:cNvPicPr>
            <a:picLocks noChangeAspect="1"/>
          </p:cNvPicPr>
          <p:nvPr/>
        </p:nvPicPr>
        <p:blipFill>
          <a:blip r:embed="rId2"/>
          <a:stretch>
            <a:fillRect/>
          </a:stretch>
        </p:blipFill>
        <p:spPr>
          <a:xfrm>
            <a:off x="6073715" y="346570"/>
            <a:ext cx="2759568" cy="1841684"/>
          </a:xfrm>
          <a:prstGeom prst="rect">
            <a:avLst/>
          </a:prstGeom>
        </p:spPr>
      </p:pic>
      <mc:AlternateContent xmlns:mc="http://schemas.openxmlformats.org/markup-compatibility/2006">
        <mc:Choice xmlns:am3d="http://schemas.microsoft.com/office/drawing/2017/model3d" Requires="am3d">
          <p:graphicFrame>
            <p:nvGraphicFramePr>
              <p:cNvPr id="15" name="3D Model 14" descr="Taxi">
                <a:extLst>
                  <a:ext uri="{FF2B5EF4-FFF2-40B4-BE49-F238E27FC236}">
                    <a16:creationId xmlns:a16="http://schemas.microsoft.com/office/drawing/2014/main" id="{AEC7ABD1-8572-4313-BC90-C044A733536A}"/>
                  </a:ext>
                </a:extLst>
              </p:cNvPr>
              <p:cNvGraphicFramePr>
                <a:graphicFrameLocks noChangeAspect="1"/>
              </p:cNvGraphicFramePr>
              <p:nvPr/>
            </p:nvGraphicFramePr>
            <p:xfrm>
              <a:off x="6494696" y="4669747"/>
              <a:ext cx="2704436" cy="1504580"/>
            </p:xfrm>
            <a:graphic>
              <a:graphicData uri="http://schemas.microsoft.com/office/drawing/2017/model3d">
                <am3d:model3d r:embed="rId3">
                  <am3d:spPr>
                    <a:xfrm>
                      <a:off x="0" y="0"/>
                      <a:ext cx="2704436" cy="1504580"/>
                    </a:xfrm>
                    <a:prstGeom prst="rect">
                      <a:avLst/>
                    </a:prstGeom>
                  </am3d:spPr>
                  <am3d:camera>
                    <am3d:pos x="0" y="0" z="54069063"/>
                    <am3d:up dx="0" dy="36000000" dz="0"/>
                    <am3d:lookAt x="0" y="0" z="0"/>
                    <am3d:perspective fov="2700000"/>
                  </am3d:camera>
                  <am3d:trans>
                    <am3d:meterPerModelUnit n="361425" d="1000000"/>
                    <am3d:preTrans dx="0" dy="-7022569" dz="-1358768"/>
                    <am3d:scale>
                      <am3d:sx n="1000000" d="1000000"/>
                      <am3d:sy n="1000000" d="1000000"/>
                      <am3d:sz n="1000000" d="1000000"/>
                    </am3d:scale>
                    <am3d:rot ax="-43153" ay="-1388673" az="16961"/>
                    <am3d:postTrans dx="0" dy="0" dz="0"/>
                  </am3d:trans>
                  <am3d:raster rName="Office3DRenderer" rVer="16.0.8326">
                    <am3d:blip r:embed="rId4"/>
                  </am3d:raster>
                  <am3d:objViewport viewportSz="38661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Taxi">
                <a:extLst>
                  <a:ext uri="{FF2B5EF4-FFF2-40B4-BE49-F238E27FC236}">
                    <a16:creationId xmlns:a16="http://schemas.microsoft.com/office/drawing/2014/main" id="{AEC7ABD1-8572-4313-BC90-C044A733536A}"/>
                  </a:ext>
                </a:extLst>
              </p:cNvPr>
              <p:cNvPicPr>
                <a:picLocks noGrp="1" noRot="1" noChangeAspect="1" noMove="1" noResize="1" noEditPoints="1" noAdjustHandles="1" noChangeArrowheads="1" noChangeShapeType="1" noCrop="1"/>
              </p:cNvPicPr>
              <p:nvPr/>
            </p:nvPicPr>
            <p:blipFill>
              <a:blip r:embed="rId4"/>
              <a:stretch>
                <a:fillRect/>
              </a:stretch>
            </p:blipFill>
            <p:spPr>
              <a:xfrm>
                <a:off x="6494696" y="4669747"/>
                <a:ext cx="2704436" cy="1504580"/>
              </a:xfrm>
              <a:prstGeom prst="rect">
                <a:avLst/>
              </a:prstGeom>
            </p:spPr>
          </p:pic>
        </mc:Fallback>
      </mc:AlternateContent>
      <p:pic>
        <p:nvPicPr>
          <p:cNvPr id="4" name="Picture 3" descr="Businessman hands on hips">
            <a:extLst>
              <a:ext uri="{FF2B5EF4-FFF2-40B4-BE49-F238E27FC236}">
                <a16:creationId xmlns:a16="http://schemas.microsoft.com/office/drawing/2014/main" id="{51066545-56BA-43B9-8AC8-B74ABD287FBD}"/>
              </a:ext>
            </a:extLst>
          </p:cNvPr>
          <p:cNvPicPr>
            <a:picLocks noChangeAspect="1"/>
          </p:cNvPicPr>
          <p:nvPr/>
        </p:nvPicPr>
        <p:blipFill>
          <a:blip r:embed="rId5"/>
          <a:stretch>
            <a:fillRect/>
          </a:stretch>
        </p:blipFill>
        <p:spPr>
          <a:xfrm>
            <a:off x="310717" y="274310"/>
            <a:ext cx="1350899" cy="2758311"/>
          </a:xfrm>
          <a:prstGeom prst="rect">
            <a:avLst/>
          </a:prstGeom>
        </p:spPr>
      </p:pic>
      <p:sp>
        <p:nvSpPr>
          <p:cNvPr id="12" name="Content Placeholder 3">
            <a:extLst>
              <a:ext uri="{FF2B5EF4-FFF2-40B4-BE49-F238E27FC236}">
                <a16:creationId xmlns:a16="http://schemas.microsoft.com/office/drawing/2014/main" id="{AA7D5E89-B819-486C-93E8-5F3267D95ED7}"/>
              </a:ext>
            </a:extLst>
          </p:cNvPr>
          <p:cNvSpPr txBox="1">
            <a:spLocks/>
          </p:cNvSpPr>
          <p:nvPr/>
        </p:nvSpPr>
        <p:spPr>
          <a:xfrm>
            <a:off x="310717" y="3257807"/>
            <a:ext cx="6255568" cy="2916520"/>
          </a:xfrm>
          <a:prstGeom prst="rect">
            <a:avLst/>
          </a:prstGeom>
        </p:spPr>
        <p:txBody>
          <a:bodyPr/>
          <a:lstStyle>
            <a:lvl1pPr marL="0" indent="0" algn="l" defTabSz="457200" rtl="0" eaLnBrk="1" latinLnBrk="0" hangingPunct="1">
              <a:spcBef>
                <a:spcPts val="600"/>
              </a:spcBef>
              <a:buClr>
                <a:schemeClr val="tx2"/>
              </a:buClr>
              <a:buFont typeface="Wingdings" charset="2"/>
              <a:buNone/>
              <a:defRPr lang="de-DE" sz="1600" b="0" i="0" kern="100" baseline="0" smtClean="0">
                <a:solidFill>
                  <a:srgbClr val="505050"/>
                </a:solidFill>
                <a:latin typeface="Sparkasse Rg"/>
                <a:ea typeface="+mn-ea"/>
                <a:cs typeface="Sparkasse Rg"/>
              </a:defRPr>
            </a:lvl1pPr>
            <a:lvl2pPr marL="0" indent="0" algn="l" defTabSz="457200" rtl="0" eaLnBrk="1" latinLnBrk="0" hangingPunct="1">
              <a:spcBef>
                <a:spcPct val="20000"/>
              </a:spcBef>
              <a:buClr>
                <a:srgbClr val="FF0000"/>
              </a:buClr>
              <a:buFont typeface="Wingdings" charset="2"/>
              <a:buNone/>
              <a:defRPr sz="1600" b="0" i="0" kern="1200" baseline="0">
                <a:solidFill>
                  <a:srgbClr val="505050"/>
                </a:solidFill>
                <a:latin typeface="Sparkasse Rg"/>
                <a:ea typeface="+mn-ea"/>
                <a:cs typeface="Sparkasse Rg"/>
              </a:defRPr>
            </a:lvl2pPr>
            <a:lvl3pPr marL="17938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3pPr>
            <a:lvl4pPr marL="358775" indent="-179388" algn="l" defTabSz="166688"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4pPr>
            <a:lvl5pPr marL="539750" indent="-180975" algn="l" defTabSz="457200" rtl="0" eaLnBrk="1" latinLnBrk="0" hangingPunct="1">
              <a:spcBef>
                <a:spcPts val="600"/>
              </a:spcBef>
              <a:buClr>
                <a:schemeClr val="tx2"/>
              </a:buClr>
              <a:buFont typeface="Arial"/>
              <a:buChar char="•"/>
              <a:defRPr sz="1600" b="0" i="0" kern="100" baseline="0">
                <a:solidFill>
                  <a:srgbClr val="505050"/>
                </a:solidFill>
                <a:latin typeface="Sparkasse Rg"/>
                <a:ea typeface="+mn-ea"/>
                <a:cs typeface="Sparkasse Rg"/>
              </a:defRPr>
            </a:lvl5pPr>
            <a:lvl6pPr marL="719138" indent="-179388" algn="l" defTabSz="457200" rtl="0" eaLnBrk="1" latinLnBrk="0" hangingPunct="1">
              <a:spcBef>
                <a:spcPts val="600"/>
              </a:spcBef>
              <a:buClr>
                <a:schemeClr val="tx2"/>
              </a:buClr>
              <a:buFont typeface="Arial"/>
              <a:buChar char="•"/>
              <a:defRPr sz="1600" b="0" i="0" kern="100">
                <a:solidFill>
                  <a:srgbClr val="505050"/>
                </a:solidFill>
                <a:latin typeface="Sparkasse Rg"/>
                <a:ea typeface="+mn-ea"/>
                <a:cs typeface="Sparkasse Rg"/>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Open your „</a:t>
            </a:r>
            <a:r>
              <a:rPr lang="en-US" dirty="0" err="1">
                <a:solidFill>
                  <a:schemeClr val="tx1"/>
                </a:solidFill>
              </a:rPr>
              <a:t>Participants_Excel</a:t>
            </a:r>
            <a:r>
              <a:rPr lang="en-US" dirty="0">
                <a:solidFill>
                  <a:schemeClr val="tx1"/>
                </a:solidFill>
              </a:rPr>
              <a:t>“ sheet you got with the invitation on the training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Open the Tab „Cash Flow P X“                                    on the bottom of the sheet</a:t>
            </a: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You will have </a:t>
            </a:r>
            <a:r>
              <a:rPr lang="en-US" dirty="0">
                <a:solidFill>
                  <a:schemeClr val="tx1"/>
                </a:solidFill>
                <a:highlight>
                  <a:srgbClr val="FFFF00"/>
                </a:highlight>
              </a:rPr>
              <a:t>XX</a:t>
            </a:r>
            <a:r>
              <a:rPr lang="en-US" dirty="0">
                <a:solidFill>
                  <a:schemeClr val="tx1"/>
                </a:solidFill>
              </a:rPr>
              <a:t> Minutes to help Jonathan do his cash-flow planning for his upcoming year</a:t>
            </a:r>
          </a:p>
        </p:txBody>
      </p:sp>
      <p:pic>
        <p:nvPicPr>
          <p:cNvPr id="16" name="Picture 15">
            <a:extLst>
              <a:ext uri="{FF2B5EF4-FFF2-40B4-BE49-F238E27FC236}">
                <a16:creationId xmlns:a16="http://schemas.microsoft.com/office/drawing/2014/main" id="{92CD87EF-83FA-4264-A294-CDB557BAAD20}"/>
              </a:ext>
            </a:extLst>
          </p:cNvPr>
          <p:cNvPicPr>
            <a:picLocks noChangeAspect="1"/>
          </p:cNvPicPr>
          <p:nvPr/>
        </p:nvPicPr>
        <p:blipFill>
          <a:blip r:embed="rId6"/>
          <a:stretch>
            <a:fillRect/>
          </a:stretch>
        </p:blipFill>
        <p:spPr>
          <a:xfrm>
            <a:off x="3438501" y="4354117"/>
            <a:ext cx="1333500" cy="361950"/>
          </a:xfrm>
          <a:prstGeom prst="rect">
            <a:avLst/>
          </a:prstGeom>
        </p:spPr>
      </p:pic>
      <p:pic>
        <p:nvPicPr>
          <p:cNvPr id="17" name="Graphic 16" descr="Person with idea outline">
            <a:extLst>
              <a:ext uri="{FF2B5EF4-FFF2-40B4-BE49-F238E27FC236}">
                <a16:creationId xmlns:a16="http://schemas.microsoft.com/office/drawing/2014/main" id="{3BAB733A-F3F6-444D-8D0D-717C77E285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2889" y="2800607"/>
            <a:ext cx="914400" cy="914400"/>
          </a:xfrm>
          <a:prstGeom prst="rect">
            <a:avLst/>
          </a:prstGeom>
        </p:spPr>
      </p:pic>
    </p:spTree>
    <p:extLst>
      <p:ext uri="{BB962C8B-B14F-4D97-AF65-F5344CB8AC3E}">
        <p14:creationId xmlns:p14="http://schemas.microsoft.com/office/powerpoint/2010/main" val="58100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77</a:t>
            </a:fld>
            <a:endParaRPr lang="de-DE"/>
          </a:p>
        </p:txBody>
      </p:sp>
      <p:pic>
        <p:nvPicPr>
          <p:cNvPr id="10" name="Picture 9" descr="Businessman holding sign smiling">
            <a:extLst>
              <a:ext uri="{FF2B5EF4-FFF2-40B4-BE49-F238E27FC236}">
                <a16:creationId xmlns:a16="http://schemas.microsoft.com/office/drawing/2014/main" id="{096C6A07-BD64-4F70-A454-1018D58DF179}"/>
              </a:ext>
            </a:extLst>
          </p:cNvPr>
          <p:cNvPicPr>
            <a:picLocks noChangeAspect="1"/>
          </p:cNvPicPr>
          <p:nvPr/>
        </p:nvPicPr>
        <p:blipFill>
          <a:blip r:embed="rId3"/>
          <a:stretch>
            <a:fillRect/>
          </a:stretch>
        </p:blipFill>
        <p:spPr>
          <a:xfrm>
            <a:off x="6445778" y="632300"/>
            <a:ext cx="2629502" cy="5326427"/>
          </a:xfrm>
          <a:prstGeom prst="rect">
            <a:avLst/>
          </a:prstGeom>
        </p:spPr>
      </p:pic>
      <p:pic>
        <p:nvPicPr>
          <p:cNvPr id="17" name="Graphic 16" descr="Person with idea outline">
            <a:extLst>
              <a:ext uri="{FF2B5EF4-FFF2-40B4-BE49-F238E27FC236}">
                <a16:creationId xmlns:a16="http://schemas.microsoft.com/office/drawing/2014/main" id="{3BAB733A-F3F6-444D-8D0D-717C77E285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3329" y="2188906"/>
            <a:ext cx="914400" cy="914400"/>
          </a:xfrm>
          <a:prstGeom prst="rect">
            <a:avLst/>
          </a:prstGeom>
        </p:spPr>
      </p:pic>
      <p:sp>
        <p:nvSpPr>
          <p:cNvPr id="11" name="TextBox 10">
            <a:extLst>
              <a:ext uri="{FF2B5EF4-FFF2-40B4-BE49-F238E27FC236}">
                <a16:creationId xmlns:a16="http://schemas.microsoft.com/office/drawing/2014/main" id="{09217D2C-6713-4BFC-8BFB-6B8D6CA759D7}"/>
              </a:ext>
            </a:extLst>
          </p:cNvPr>
          <p:cNvSpPr txBox="1"/>
          <p:nvPr/>
        </p:nvSpPr>
        <p:spPr>
          <a:xfrm>
            <a:off x="68720" y="22688"/>
            <a:ext cx="6377058" cy="6161237"/>
          </a:xfrm>
          <a:prstGeom prst="rect">
            <a:avLst/>
          </a:prstGeom>
          <a:noFill/>
        </p:spPr>
        <p:txBody>
          <a:bodyPr wrap="square" lIns="108000" tIns="46800" rIns="108000" bIns="46800" rtlCol="0">
            <a:noAutofit/>
          </a:bodyPr>
          <a:lstStyle/>
          <a:p>
            <a:r>
              <a:rPr lang="en-US" sz="1400" b="0" i="0" u="none" strike="noStrike" dirty="0">
                <a:solidFill>
                  <a:srgbClr val="000000"/>
                </a:solidFill>
                <a:effectLst/>
                <a:latin typeface="Calibri" panose="020F0502020204030204" pitchFamily="34" charset="0"/>
              </a:rPr>
              <a:t>1. </a:t>
            </a:r>
            <a:r>
              <a:rPr lang="en-US" sz="1400" b="0" i="0" u="none" strike="noStrike" dirty="0" err="1">
                <a:solidFill>
                  <a:srgbClr val="000000"/>
                </a:solidFill>
                <a:effectLst/>
                <a:latin typeface="Calibri" panose="020F0502020204030204" pitchFamily="34" charset="0"/>
              </a:rPr>
              <a:t>Jonathans</a:t>
            </a:r>
            <a:r>
              <a:rPr lang="en-US" sz="1400" b="0" i="0" u="none" strike="noStrike" dirty="0">
                <a:solidFill>
                  <a:srgbClr val="000000"/>
                </a:solidFill>
                <a:effectLst/>
                <a:latin typeface="Calibri" panose="020F0502020204030204" pitchFamily="34" charset="0"/>
              </a:rPr>
              <a:t> Taxi business is still expected to stay stable at an Income from customers of XCD 15,000 per month.</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2. The new business opportunity is estimated to be making XCD 25,000 during the main season from November until (including) May and XCD 12,500 during off season. But the hotel pays Jonathan 1 month after he provided his service.</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2. His insurance for the Taxi and the Bus is now XCD 10,000 for the whole year, paid in December.</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4. He pays the employee who’s driving the Bus XCD 5,000 a month throughout the whole year. With a bonus of XCD 1,000 for Christmas.</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5. He added up his "other expenses" to be at around XCD 500 a month.</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6. The car insurance for the year is XCD 10,000</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7. He has gas expenses of XCD 20,000 during the season and XCD 13,000 in off season which he pays without any payment target.</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8. You quickly calculate a loan for him. The loan is XCD 50,000 and disbursed in January. His monthly repayment is XCD 1,000 (starting in February). Your bank charges XCD 120 monthly for Services.</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9. Jonathan wants to rent a place for XCD 500 to have a place to keep the vehicles and do small repairs. The place he is looking at is available in March.</a:t>
            </a:r>
            <a:br>
              <a:rPr lang="en-US" sz="1400" b="0" i="0" u="none" strike="noStrike" dirty="0">
                <a:solidFill>
                  <a:srgbClr val="000000"/>
                </a:solidFill>
                <a:effectLst/>
                <a:latin typeface="Calibri" panose="020F0502020204030204" pitchFamily="34" charset="0"/>
              </a:rPr>
            </a:br>
            <a:br>
              <a:rPr lang="en-US" sz="1400" b="0" i="0" u="none" strike="noStrike" dirty="0">
                <a:solidFill>
                  <a:srgbClr val="000000"/>
                </a:solidFill>
                <a:effectLst/>
                <a:latin typeface="Calibri" panose="020F0502020204030204" pitchFamily="34" charset="0"/>
              </a:rPr>
            </a:br>
            <a:r>
              <a:rPr lang="en-US" sz="1400" b="0" i="0" u="none" strike="noStrike" dirty="0">
                <a:solidFill>
                  <a:srgbClr val="000000"/>
                </a:solidFill>
                <a:effectLst/>
                <a:latin typeface="Calibri" panose="020F0502020204030204" pitchFamily="34" charset="0"/>
              </a:rPr>
              <a:t>10. Jonathan expects to up his salary for his personal use from XCD 6,000 to XCD 10,000 from May in the year.</a:t>
            </a:r>
          </a:p>
        </p:txBody>
      </p:sp>
    </p:spTree>
    <p:extLst>
      <p:ext uri="{BB962C8B-B14F-4D97-AF65-F5344CB8AC3E}">
        <p14:creationId xmlns:p14="http://schemas.microsoft.com/office/powerpoint/2010/main" val="3909767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78</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Balance Sheet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graphicFrame>
        <p:nvGraphicFramePr>
          <p:cNvPr id="14" name="Table 14">
            <a:extLst>
              <a:ext uri="{FF2B5EF4-FFF2-40B4-BE49-F238E27FC236}">
                <a16:creationId xmlns:a16="http://schemas.microsoft.com/office/drawing/2014/main" id="{3121B784-0BC1-4382-A027-1B5E25DECA58}"/>
              </a:ext>
            </a:extLst>
          </p:cNvPr>
          <p:cNvGraphicFramePr>
            <a:graphicFrameLocks noGrp="1"/>
          </p:cNvGraphicFramePr>
          <p:nvPr/>
        </p:nvGraphicFramePr>
        <p:xfrm>
          <a:off x="1524000" y="1574800"/>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51832638"/>
                    </a:ext>
                  </a:extLst>
                </a:gridCol>
                <a:gridCol w="3048000">
                  <a:extLst>
                    <a:ext uri="{9D8B030D-6E8A-4147-A177-3AD203B41FA5}">
                      <a16:colId xmlns:a16="http://schemas.microsoft.com/office/drawing/2014/main" val="2035021236"/>
                    </a:ext>
                  </a:extLst>
                </a:gridCol>
              </a:tblGrid>
              <a:tr h="370840">
                <a:tc>
                  <a:txBody>
                    <a:bodyPr/>
                    <a:lstStyle/>
                    <a:p>
                      <a:pPr algn="ctr"/>
                      <a:r>
                        <a:rPr lang="de-DE" dirty="0"/>
                        <a:t>Assets</a:t>
                      </a:r>
                      <a:endParaRPr lang="en-US" dirty="0"/>
                    </a:p>
                  </a:txBody>
                  <a:tcPr/>
                </a:tc>
                <a:tc>
                  <a:txBody>
                    <a:bodyPr/>
                    <a:lstStyle/>
                    <a:p>
                      <a:pPr algn="ctr"/>
                      <a:r>
                        <a:rPr lang="de-DE" dirty="0" err="1"/>
                        <a:t>Liabilities</a:t>
                      </a:r>
                      <a:endParaRPr lang="en-US" dirty="0"/>
                    </a:p>
                  </a:txBody>
                  <a:tcPr/>
                </a:tc>
                <a:extLst>
                  <a:ext uri="{0D108BD9-81ED-4DB2-BD59-A6C34878D82A}">
                    <a16:rowId xmlns:a16="http://schemas.microsoft.com/office/drawing/2014/main" val="3743924017"/>
                  </a:ext>
                </a:extLst>
              </a:tr>
              <a:tr h="370840">
                <a:tc>
                  <a:txBody>
                    <a:bodyPr/>
                    <a:lstStyle/>
                    <a:p>
                      <a:r>
                        <a:rPr lang="de-DE" dirty="0"/>
                        <a:t>Cash and </a:t>
                      </a:r>
                      <a:r>
                        <a:rPr lang="de-DE" dirty="0" err="1"/>
                        <a:t>equivalent</a:t>
                      </a:r>
                      <a:endParaRPr lang="en-US" dirty="0"/>
                    </a:p>
                  </a:txBody>
                  <a:tcPr/>
                </a:tc>
                <a:tc>
                  <a:txBody>
                    <a:bodyPr/>
                    <a:lstStyle/>
                    <a:p>
                      <a:r>
                        <a:rPr lang="de-DE" dirty="0" err="1"/>
                        <a:t>Loans</a:t>
                      </a:r>
                      <a:endParaRPr lang="en-US" dirty="0"/>
                    </a:p>
                  </a:txBody>
                  <a:tcPr/>
                </a:tc>
                <a:extLst>
                  <a:ext uri="{0D108BD9-81ED-4DB2-BD59-A6C34878D82A}">
                    <a16:rowId xmlns:a16="http://schemas.microsoft.com/office/drawing/2014/main" val="2952574649"/>
                  </a:ext>
                </a:extLst>
              </a:tr>
              <a:tr h="370840">
                <a:tc>
                  <a:txBody>
                    <a:bodyPr/>
                    <a:lstStyle/>
                    <a:p>
                      <a:r>
                        <a:rPr lang="de-DE" dirty="0" err="1"/>
                        <a:t>Receivables</a:t>
                      </a:r>
                      <a:endParaRPr lang="en-US" dirty="0"/>
                    </a:p>
                  </a:txBody>
                  <a:tcPr/>
                </a:tc>
                <a:tc>
                  <a:txBody>
                    <a:bodyPr/>
                    <a:lstStyle/>
                    <a:p>
                      <a:r>
                        <a:rPr lang="de-DE" dirty="0" err="1"/>
                        <a:t>Payables</a:t>
                      </a:r>
                      <a:endParaRPr lang="en-US" dirty="0"/>
                    </a:p>
                  </a:txBody>
                  <a:tcPr/>
                </a:tc>
                <a:extLst>
                  <a:ext uri="{0D108BD9-81ED-4DB2-BD59-A6C34878D82A}">
                    <a16:rowId xmlns:a16="http://schemas.microsoft.com/office/drawing/2014/main" val="3794588481"/>
                  </a:ext>
                </a:extLst>
              </a:tr>
              <a:tr h="370840">
                <a:tc>
                  <a:txBody>
                    <a:bodyPr/>
                    <a:lstStyle/>
                    <a:p>
                      <a:r>
                        <a:rPr lang="de-DE" dirty="0" err="1"/>
                        <a:t>Goods</a:t>
                      </a:r>
                      <a:endParaRPr lang="en-US" dirty="0"/>
                    </a:p>
                  </a:txBody>
                  <a:tcPr/>
                </a:tc>
                <a:tc>
                  <a:txBody>
                    <a:bodyPr/>
                    <a:lstStyle/>
                    <a:p>
                      <a:r>
                        <a:rPr lang="de-DE" dirty="0"/>
                        <a:t>…</a:t>
                      </a:r>
                      <a:endParaRPr lang="en-US" dirty="0"/>
                    </a:p>
                  </a:txBody>
                  <a:tcPr/>
                </a:tc>
                <a:extLst>
                  <a:ext uri="{0D108BD9-81ED-4DB2-BD59-A6C34878D82A}">
                    <a16:rowId xmlns:a16="http://schemas.microsoft.com/office/drawing/2014/main" val="1726171512"/>
                  </a:ext>
                </a:extLst>
              </a:tr>
              <a:tr h="370840">
                <a:tc>
                  <a:txBody>
                    <a:bodyPr/>
                    <a:lstStyle/>
                    <a:p>
                      <a:r>
                        <a:rPr lang="de-DE" dirty="0"/>
                        <a:t>Real Estate</a:t>
                      </a:r>
                      <a:endParaRPr lang="en-US" dirty="0"/>
                    </a:p>
                  </a:txBody>
                  <a:tcPr/>
                </a:tc>
                <a:tc>
                  <a:txBody>
                    <a:bodyPr/>
                    <a:lstStyle/>
                    <a:p>
                      <a:endParaRPr lang="en-US" dirty="0"/>
                    </a:p>
                  </a:txBody>
                  <a:tcPr/>
                </a:tc>
                <a:extLst>
                  <a:ext uri="{0D108BD9-81ED-4DB2-BD59-A6C34878D82A}">
                    <a16:rowId xmlns:a16="http://schemas.microsoft.com/office/drawing/2014/main" val="1265484734"/>
                  </a:ext>
                </a:extLst>
              </a:tr>
              <a:tr h="370840">
                <a:tc>
                  <a:txBody>
                    <a:bodyPr/>
                    <a:lstStyle/>
                    <a:p>
                      <a:r>
                        <a:rPr lang="de-DE" dirty="0"/>
                        <a:t>…</a:t>
                      </a:r>
                      <a:endParaRPr lang="en-US" dirty="0"/>
                    </a:p>
                  </a:txBody>
                  <a:tcPr/>
                </a:tc>
                <a:tc>
                  <a:txBody>
                    <a:bodyPr/>
                    <a:lstStyle/>
                    <a:p>
                      <a:r>
                        <a:rPr lang="de-DE" dirty="0"/>
                        <a:t>Equity</a:t>
                      </a:r>
                      <a:endParaRPr lang="en-US" dirty="0"/>
                    </a:p>
                  </a:txBody>
                  <a:tcPr/>
                </a:tc>
                <a:extLst>
                  <a:ext uri="{0D108BD9-81ED-4DB2-BD59-A6C34878D82A}">
                    <a16:rowId xmlns:a16="http://schemas.microsoft.com/office/drawing/2014/main" val="3172850052"/>
                  </a:ext>
                </a:extLst>
              </a:tr>
            </a:tbl>
          </a:graphicData>
        </a:graphic>
      </p:graphicFrame>
      <p:sp>
        <p:nvSpPr>
          <p:cNvPr id="15" name="TextBox 14">
            <a:extLst>
              <a:ext uri="{FF2B5EF4-FFF2-40B4-BE49-F238E27FC236}">
                <a16:creationId xmlns:a16="http://schemas.microsoft.com/office/drawing/2014/main" id="{F1447E60-6AB0-4E0A-8671-7BB752A12116}"/>
              </a:ext>
            </a:extLst>
          </p:cNvPr>
          <p:cNvSpPr txBox="1"/>
          <p:nvPr/>
        </p:nvSpPr>
        <p:spPr>
          <a:xfrm>
            <a:off x="1791093" y="3940404"/>
            <a:ext cx="4694548" cy="1234911"/>
          </a:xfrm>
          <a:prstGeom prst="rect">
            <a:avLst/>
          </a:prstGeom>
          <a:noFill/>
        </p:spPr>
        <p:txBody>
          <a:bodyPr wrap="none" lIns="108000" tIns="46800" rIns="108000" bIns="46800" rtlCol="0">
            <a:noAutofit/>
          </a:bodyPr>
          <a:lstStyle/>
          <a:p>
            <a:r>
              <a:rPr lang="de-DE" sz="2800" b="1" dirty="0"/>
              <a:t>Equity = Assets - </a:t>
            </a:r>
            <a:r>
              <a:rPr lang="de-DE" sz="2800" b="1" dirty="0" err="1"/>
              <a:t>Liabilities</a:t>
            </a:r>
            <a:endParaRPr lang="en-US" sz="2800" b="1" dirty="0"/>
          </a:p>
        </p:txBody>
      </p:sp>
    </p:spTree>
    <p:extLst>
      <p:ext uri="{BB962C8B-B14F-4D97-AF65-F5344CB8AC3E}">
        <p14:creationId xmlns:p14="http://schemas.microsoft.com/office/powerpoint/2010/main" val="13968748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79</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Balance Sheet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graphicFrame>
        <p:nvGraphicFramePr>
          <p:cNvPr id="14" name="Table 14">
            <a:extLst>
              <a:ext uri="{FF2B5EF4-FFF2-40B4-BE49-F238E27FC236}">
                <a16:creationId xmlns:a16="http://schemas.microsoft.com/office/drawing/2014/main" id="{3121B784-0BC1-4382-A027-1B5E25DECA58}"/>
              </a:ext>
            </a:extLst>
          </p:cNvPr>
          <p:cNvGraphicFramePr>
            <a:graphicFrameLocks noGrp="1"/>
          </p:cNvGraphicFramePr>
          <p:nvPr/>
        </p:nvGraphicFramePr>
        <p:xfrm>
          <a:off x="164809" y="1603079"/>
          <a:ext cx="7395488" cy="1463040"/>
        </p:xfrm>
        <a:graphic>
          <a:graphicData uri="http://schemas.openxmlformats.org/drawingml/2006/table">
            <a:tbl>
              <a:tblPr firstRow="1" bandRow="1">
                <a:tableStyleId>{5C22544A-7EE6-4342-B048-85BDC9FD1C3A}</a:tableStyleId>
              </a:tblPr>
              <a:tblGrid>
                <a:gridCol w="2081726">
                  <a:extLst>
                    <a:ext uri="{9D8B030D-6E8A-4147-A177-3AD203B41FA5}">
                      <a16:colId xmlns:a16="http://schemas.microsoft.com/office/drawing/2014/main" val="251832638"/>
                    </a:ext>
                  </a:extLst>
                </a:gridCol>
                <a:gridCol w="1580457">
                  <a:extLst>
                    <a:ext uri="{9D8B030D-6E8A-4147-A177-3AD203B41FA5}">
                      <a16:colId xmlns:a16="http://schemas.microsoft.com/office/drawing/2014/main" val="3928891027"/>
                    </a:ext>
                  </a:extLst>
                </a:gridCol>
                <a:gridCol w="2218637">
                  <a:extLst>
                    <a:ext uri="{9D8B030D-6E8A-4147-A177-3AD203B41FA5}">
                      <a16:colId xmlns:a16="http://schemas.microsoft.com/office/drawing/2014/main" val="2035021236"/>
                    </a:ext>
                  </a:extLst>
                </a:gridCol>
                <a:gridCol w="1514668">
                  <a:extLst>
                    <a:ext uri="{9D8B030D-6E8A-4147-A177-3AD203B41FA5}">
                      <a16:colId xmlns:a16="http://schemas.microsoft.com/office/drawing/2014/main" val="3202328782"/>
                    </a:ext>
                  </a:extLst>
                </a:gridCol>
              </a:tblGrid>
              <a:tr h="318024">
                <a:tc gridSpan="2">
                  <a:txBody>
                    <a:bodyPr/>
                    <a:lstStyle/>
                    <a:p>
                      <a:pPr algn="ctr"/>
                      <a:r>
                        <a:rPr lang="de-DE" dirty="0"/>
                        <a:t>Assets</a:t>
                      </a:r>
                      <a:endParaRPr lang="en-US" dirty="0"/>
                    </a:p>
                  </a:txBody>
                  <a:tcPr/>
                </a:tc>
                <a:tc hMerge="1">
                  <a:txBody>
                    <a:bodyPr/>
                    <a:lstStyle/>
                    <a:p>
                      <a:pPr algn="ctr"/>
                      <a:endParaRPr lang="en-US" dirty="0"/>
                    </a:p>
                  </a:txBody>
                  <a:tcPr/>
                </a:tc>
                <a:tc gridSpan="2">
                  <a:txBody>
                    <a:bodyPr/>
                    <a:lstStyle/>
                    <a:p>
                      <a:pPr algn="ctr"/>
                      <a:r>
                        <a:rPr lang="de-DE" dirty="0" err="1"/>
                        <a:t>Liabilities</a:t>
                      </a:r>
                      <a:endParaRPr lang="en-US" dirty="0"/>
                    </a:p>
                  </a:txBody>
                  <a:tcPr/>
                </a:tc>
                <a:tc hMerge="1">
                  <a:txBody>
                    <a:bodyPr/>
                    <a:lstStyle/>
                    <a:p>
                      <a:pPr algn="ctr"/>
                      <a:endParaRPr lang="en-US" dirty="0"/>
                    </a:p>
                  </a:txBody>
                  <a:tcPr/>
                </a:tc>
                <a:extLst>
                  <a:ext uri="{0D108BD9-81ED-4DB2-BD59-A6C34878D82A}">
                    <a16:rowId xmlns:a16="http://schemas.microsoft.com/office/drawing/2014/main" val="3743924017"/>
                  </a:ext>
                </a:extLst>
              </a:tr>
              <a:tr h="318024">
                <a:tc>
                  <a:txBody>
                    <a:bodyPr/>
                    <a:lstStyle/>
                    <a:p>
                      <a:pPr algn="l"/>
                      <a:r>
                        <a:rPr lang="de-DE" dirty="0"/>
                        <a:t>Cash</a:t>
                      </a:r>
                      <a:endParaRPr lang="en-US" dirty="0"/>
                    </a:p>
                  </a:txBody>
                  <a:tcPr/>
                </a:tc>
                <a:tc>
                  <a:txBody>
                    <a:bodyPr/>
                    <a:lstStyle/>
                    <a:p>
                      <a:pPr algn="r"/>
                      <a:r>
                        <a:rPr lang="de-DE" dirty="0"/>
                        <a:t>25,000 $</a:t>
                      </a:r>
                      <a:endParaRPr lang="en-US" dirty="0"/>
                    </a:p>
                  </a:txBody>
                  <a:tcPr/>
                </a:tc>
                <a:tc>
                  <a:txBody>
                    <a:bodyPr/>
                    <a:lstStyle/>
                    <a:p>
                      <a:pPr algn="l"/>
                      <a:r>
                        <a:rPr lang="de-DE" dirty="0" err="1"/>
                        <a:t>Liabilities</a:t>
                      </a:r>
                      <a:endParaRPr lang="en-US" dirty="0"/>
                    </a:p>
                  </a:txBody>
                  <a:tcPr/>
                </a:tc>
                <a:tc>
                  <a:txBody>
                    <a:bodyPr/>
                    <a:lstStyle/>
                    <a:p>
                      <a:pPr algn="r"/>
                      <a:r>
                        <a:rPr lang="de-DE" dirty="0"/>
                        <a:t>65,000 $</a:t>
                      </a:r>
                      <a:endParaRPr lang="en-US" dirty="0"/>
                    </a:p>
                  </a:txBody>
                  <a:tcPr/>
                </a:tc>
                <a:extLst>
                  <a:ext uri="{0D108BD9-81ED-4DB2-BD59-A6C34878D82A}">
                    <a16:rowId xmlns:a16="http://schemas.microsoft.com/office/drawing/2014/main" val="1972529507"/>
                  </a:ext>
                </a:extLst>
              </a:tr>
              <a:tr h="318024">
                <a:tc>
                  <a:txBody>
                    <a:bodyPr/>
                    <a:lstStyle/>
                    <a:p>
                      <a:pPr algn="l"/>
                      <a:r>
                        <a:rPr lang="de-DE" dirty="0"/>
                        <a:t>Other Assets</a:t>
                      </a:r>
                      <a:endParaRPr lang="en-US" dirty="0"/>
                    </a:p>
                  </a:txBody>
                  <a:tcPr/>
                </a:tc>
                <a:tc>
                  <a:txBody>
                    <a:bodyPr/>
                    <a:lstStyle/>
                    <a:p>
                      <a:pPr algn="r"/>
                      <a:r>
                        <a:rPr lang="de-DE" dirty="0"/>
                        <a:t>100,000 $</a:t>
                      </a:r>
                      <a:endParaRPr lang="en-US" dirty="0"/>
                    </a:p>
                  </a:txBody>
                  <a:tcPr/>
                </a:tc>
                <a:tc>
                  <a:txBody>
                    <a:bodyPr/>
                    <a:lstStyle/>
                    <a:p>
                      <a:pPr algn="l"/>
                      <a:r>
                        <a:rPr lang="de-DE" dirty="0"/>
                        <a:t>Equity</a:t>
                      </a:r>
                      <a:endParaRPr lang="en-US" dirty="0"/>
                    </a:p>
                  </a:txBody>
                  <a:tcPr/>
                </a:tc>
                <a:tc>
                  <a:txBody>
                    <a:bodyPr/>
                    <a:lstStyle/>
                    <a:p>
                      <a:pPr algn="r"/>
                      <a:r>
                        <a:rPr lang="de-DE" dirty="0"/>
                        <a:t>60,000 $</a:t>
                      </a:r>
                      <a:endParaRPr lang="en-US" dirty="0"/>
                    </a:p>
                  </a:txBody>
                  <a:tcPr/>
                </a:tc>
                <a:extLst>
                  <a:ext uri="{0D108BD9-81ED-4DB2-BD59-A6C34878D82A}">
                    <a16:rowId xmlns:a16="http://schemas.microsoft.com/office/drawing/2014/main" val="3172850052"/>
                  </a:ext>
                </a:extLst>
              </a:tr>
              <a:tr h="318024">
                <a:tc>
                  <a:txBody>
                    <a:bodyPr/>
                    <a:lstStyle/>
                    <a:p>
                      <a:pPr algn="l"/>
                      <a:r>
                        <a:rPr lang="de-DE" dirty="0"/>
                        <a:t>Total</a:t>
                      </a:r>
                      <a:endParaRPr lang="en-US" dirty="0"/>
                    </a:p>
                  </a:txBody>
                  <a:tcPr/>
                </a:tc>
                <a:tc>
                  <a:txBody>
                    <a:bodyPr/>
                    <a:lstStyle/>
                    <a:p>
                      <a:pPr algn="r"/>
                      <a:r>
                        <a:rPr lang="de-DE" dirty="0"/>
                        <a:t>125,000 $</a:t>
                      </a:r>
                      <a:endParaRPr lang="en-US" dirty="0"/>
                    </a:p>
                  </a:txBody>
                  <a:tcPr/>
                </a:tc>
                <a:tc>
                  <a:txBody>
                    <a:bodyPr/>
                    <a:lstStyle/>
                    <a:p>
                      <a:pPr algn="l"/>
                      <a:r>
                        <a:rPr lang="de-DE" dirty="0"/>
                        <a:t>Total</a:t>
                      </a:r>
                      <a:endParaRPr lang="en-US" dirty="0"/>
                    </a:p>
                  </a:txBody>
                  <a:tcPr/>
                </a:tc>
                <a:tc>
                  <a:txBody>
                    <a:bodyPr/>
                    <a:lstStyle/>
                    <a:p>
                      <a:pPr algn="r"/>
                      <a:r>
                        <a:rPr lang="de-DE" dirty="0"/>
                        <a:t>125,000 $</a:t>
                      </a:r>
                      <a:endParaRPr lang="en-US" dirty="0"/>
                    </a:p>
                  </a:txBody>
                  <a:tcPr/>
                </a:tc>
                <a:extLst>
                  <a:ext uri="{0D108BD9-81ED-4DB2-BD59-A6C34878D82A}">
                    <a16:rowId xmlns:a16="http://schemas.microsoft.com/office/drawing/2014/main" val="2115764848"/>
                  </a:ext>
                </a:extLst>
              </a:tr>
            </a:tbl>
          </a:graphicData>
        </a:graphic>
      </p:graphicFrame>
      <p:sp>
        <p:nvSpPr>
          <p:cNvPr id="2" name="TextBox 1">
            <a:extLst>
              <a:ext uri="{FF2B5EF4-FFF2-40B4-BE49-F238E27FC236}">
                <a16:creationId xmlns:a16="http://schemas.microsoft.com/office/drawing/2014/main" id="{37EDCD19-A750-466E-9C0E-4DA0AEF7AB60}"/>
              </a:ext>
            </a:extLst>
          </p:cNvPr>
          <p:cNvSpPr txBox="1"/>
          <p:nvPr/>
        </p:nvSpPr>
        <p:spPr>
          <a:xfrm>
            <a:off x="2595403" y="1208435"/>
            <a:ext cx="2534300" cy="395285"/>
          </a:xfrm>
          <a:prstGeom prst="rect">
            <a:avLst/>
          </a:prstGeom>
          <a:noFill/>
        </p:spPr>
        <p:txBody>
          <a:bodyPr wrap="none" lIns="108000" tIns="46800" rIns="108000" bIns="46800" rtlCol="0">
            <a:noAutofit/>
          </a:bodyPr>
          <a:lstStyle/>
          <a:p>
            <a:r>
              <a:rPr lang="de-DE" sz="1600" dirty="0" err="1"/>
              <a:t>Timo‘s</a:t>
            </a:r>
            <a:r>
              <a:rPr lang="de-DE" sz="1600" dirty="0"/>
              <a:t> Company Ltd.</a:t>
            </a:r>
            <a:endParaRPr lang="en-US" sz="1600" dirty="0"/>
          </a:p>
        </p:txBody>
      </p:sp>
      <p:sp>
        <p:nvSpPr>
          <p:cNvPr id="8" name="TextBox 7">
            <a:extLst>
              <a:ext uri="{FF2B5EF4-FFF2-40B4-BE49-F238E27FC236}">
                <a16:creationId xmlns:a16="http://schemas.microsoft.com/office/drawing/2014/main" id="{17095120-2DF6-4E19-8BD3-7F763770EF05}"/>
              </a:ext>
            </a:extLst>
          </p:cNvPr>
          <p:cNvSpPr txBox="1"/>
          <p:nvPr/>
        </p:nvSpPr>
        <p:spPr>
          <a:xfrm>
            <a:off x="2595403" y="3339698"/>
            <a:ext cx="2534300" cy="395285"/>
          </a:xfrm>
          <a:prstGeom prst="rect">
            <a:avLst/>
          </a:prstGeom>
          <a:noFill/>
        </p:spPr>
        <p:txBody>
          <a:bodyPr wrap="none" lIns="108000" tIns="46800" rIns="108000" bIns="46800" rtlCol="0">
            <a:noAutofit/>
          </a:bodyPr>
          <a:lstStyle/>
          <a:p>
            <a:r>
              <a:rPr lang="de-DE" sz="1600" dirty="0" err="1"/>
              <a:t>Vela‘s</a:t>
            </a:r>
            <a:r>
              <a:rPr lang="de-DE" sz="1600" dirty="0"/>
              <a:t> Company Ltd.</a:t>
            </a:r>
            <a:endParaRPr lang="en-US" sz="1600" dirty="0"/>
          </a:p>
        </p:txBody>
      </p:sp>
      <p:graphicFrame>
        <p:nvGraphicFramePr>
          <p:cNvPr id="9" name="Table 14">
            <a:extLst>
              <a:ext uri="{FF2B5EF4-FFF2-40B4-BE49-F238E27FC236}">
                <a16:creationId xmlns:a16="http://schemas.microsoft.com/office/drawing/2014/main" id="{E3ACF40E-590A-4CC9-A9BC-C95C71BA7AB9}"/>
              </a:ext>
            </a:extLst>
          </p:cNvPr>
          <p:cNvGraphicFramePr>
            <a:graphicFrameLocks noGrp="1"/>
          </p:cNvGraphicFramePr>
          <p:nvPr/>
        </p:nvGraphicFramePr>
        <p:xfrm>
          <a:off x="138462" y="3734983"/>
          <a:ext cx="7395488" cy="1463040"/>
        </p:xfrm>
        <a:graphic>
          <a:graphicData uri="http://schemas.openxmlformats.org/drawingml/2006/table">
            <a:tbl>
              <a:tblPr firstRow="1" bandRow="1">
                <a:tableStyleId>{5C22544A-7EE6-4342-B048-85BDC9FD1C3A}</a:tableStyleId>
              </a:tblPr>
              <a:tblGrid>
                <a:gridCol w="2081726">
                  <a:extLst>
                    <a:ext uri="{9D8B030D-6E8A-4147-A177-3AD203B41FA5}">
                      <a16:colId xmlns:a16="http://schemas.microsoft.com/office/drawing/2014/main" val="251832638"/>
                    </a:ext>
                  </a:extLst>
                </a:gridCol>
                <a:gridCol w="1580457">
                  <a:extLst>
                    <a:ext uri="{9D8B030D-6E8A-4147-A177-3AD203B41FA5}">
                      <a16:colId xmlns:a16="http://schemas.microsoft.com/office/drawing/2014/main" val="3928891027"/>
                    </a:ext>
                  </a:extLst>
                </a:gridCol>
                <a:gridCol w="2218637">
                  <a:extLst>
                    <a:ext uri="{9D8B030D-6E8A-4147-A177-3AD203B41FA5}">
                      <a16:colId xmlns:a16="http://schemas.microsoft.com/office/drawing/2014/main" val="2035021236"/>
                    </a:ext>
                  </a:extLst>
                </a:gridCol>
                <a:gridCol w="1514668">
                  <a:extLst>
                    <a:ext uri="{9D8B030D-6E8A-4147-A177-3AD203B41FA5}">
                      <a16:colId xmlns:a16="http://schemas.microsoft.com/office/drawing/2014/main" val="3202328782"/>
                    </a:ext>
                  </a:extLst>
                </a:gridCol>
              </a:tblGrid>
              <a:tr h="318024">
                <a:tc gridSpan="2">
                  <a:txBody>
                    <a:bodyPr/>
                    <a:lstStyle/>
                    <a:p>
                      <a:pPr algn="ctr"/>
                      <a:r>
                        <a:rPr lang="de-DE" dirty="0"/>
                        <a:t>Assets</a:t>
                      </a:r>
                      <a:endParaRPr lang="en-US" dirty="0"/>
                    </a:p>
                  </a:txBody>
                  <a:tcPr/>
                </a:tc>
                <a:tc hMerge="1">
                  <a:txBody>
                    <a:bodyPr/>
                    <a:lstStyle/>
                    <a:p>
                      <a:pPr algn="ctr"/>
                      <a:endParaRPr lang="en-US" dirty="0"/>
                    </a:p>
                  </a:txBody>
                  <a:tcPr/>
                </a:tc>
                <a:tc gridSpan="2">
                  <a:txBody>
                    <a:bodyPr/>
                    <a:lstStyle/>
                    <a:p>
                      <a:pPr algn="ctr"/>
                      <a:r>
                        <a:rPr lang="de-DE" dirty="0" err="1"/>
                        <a:t>Liabilities</a:t>
                      </a:r>
                      <a:endParaRPr lang="en-US" dirty="0"/>
                    </a:p>
                  </a:txBody>
                  <a:tcPr/>
                </a:tc>
                <a:tc hMerge="1">
                  <a:txBody>
                    <a:bodyPr/>
                    <a:lstStyle/>
                    <a:p>
                      <a:pPr algn="ctr"/>
                      <a:endParaRPr lang="en-US" dirty="0"/>
                    </a:p>
                  </a:txBody>
                  <a:tcPr/>
                </a:tc>
                <a:extLst>
                  <a:ext uri="{0D108BD9-81ED-4DB2-BD59-A6C34878D82A}">
                    <a16:rowId xmlns:a16="http://schemas.microsoft.com/office/drawing/2014/main" val="3743924017"/>
                  </a:ext>
                </a:extLst>
              </a:tr>
              <a:tr h="318024">
                <a:tc>
                  <a:txBody>
                    <a:bodyPr/>
                    <a:lstStyle/>
                    <a:p>
                      <a:pPr algn="l"/>
                      <a:r>
                        <a:rPr lang="de-DE" dirty="0"/>
                        <a:t>Cash</a:t>
                      </a:r>
                      <a:endParaRPr lang="en-US" dirty="0"/>
                    </a:p>
                  </a:txBody>
                  <a:tcPr/>
                </a:tc>
                <a:tc>
                  <a:txBody>
                    <a:bodyPr/>
                    <a:lstStyle/>
                    <a:p>
                      <a:pPr algn="r"/>
                      <a:r>
                        <a:rPr lang="de-DE" dirty="0"/>
                        <a:t>20,000 $</a:t>
                      </a:r>
                      <a:endParaRPr lang="en-US" dirty="0"/>
                    </a:p>
                  </a:txBody>
                  <a:tcPr/>
                </a:tc>
                <a:tc>
                  <a:txBody>
                    <a:bodyPr/>
                    <a:lstStyle/>
                    <a:p>
                      <a:pPr algn="l"/>
                      <a:r>
                        <a:rPr lang="de-DE" dirty="0" err="1"/>
                        <a:t>Liabilities</a:t>
                      </a:r>
                      <a:endParaRPr lang="en-US" dirty="0"/>
                    </a:p>
                  </a:txBody>
                  <a:tcPr/>
                </a:tc>
                <a:tc>
                  <a:txBody>
                    <a:bodyPr/>
                    <a:lstStyle/>
                    <a:p>
                      <a:pPr algn="r"/>
                      <a:r>
                        <a:rPr lang="de-DE" dirty="0"/>
                        <a:t>30,000 $</a:t>
                      </a:r>
                      <a:endParaRPr lang="en-US" dirty="0"/>
                    </a:p>
                  </a:txBody>
                  <a:tcPr/>
                </a:tc>
                <a:extLst>
                  <a:ext uri="{0D108BD9-81ED-4DB2-BD59-A6C34878D82A}">
                    <a16:rowId xmlns:a16="http://schemas.microsoft.com/office/drawing/2014/main" val="1972529507"/>
                  </a:ext>
                </a:extLst>
              </a:tr>
              <a:tr h="318024">
                <a:tc>
                  <a:txBody>
                    <a:bodyPr/>
                    <a:lstStyle/>
                    <a:p>
                      <a:pPr algn="l"/>
                      <a:r>
                        <a:rPr lang="de-DE" dirty="0"/>
                        <a:t>Other Assets</a:t>
                      </a:r>
                      <a:endParaRPr lang="en-US" dirty="0"/>
                    </a:p>
                  </a:txBody>
                  <a:tcPr/>
                </a:tc>
                <a:tc>
                  <a:txBody>
                    <a:bodyPr/>
                    <a:lstStyle/>
                    <a:p>
                      <a:pPr algn="r"/>
                      <a:r>
                        <a:rPr lang="de-DE" dirty="0"/>
                        <a:t>105,000 $</a:t>
                      </a:r>
                      <a:endParaRPr lang="en-US" dirty="0"/>
                    </a:p>
                  </a:txBody>
                  <a:tcPr/>
                </a:tc>
                <a:tc>
                  <a:txBody>
                    <a:bodyPr/>
                    <a:lstStyle/>
                    <a:p>
                      <a:pPr algn="l"/>
                      <a:r>
                        <a:rPr lang="de-DE" dirty="0"/>
                        <a:t>Equity</a:t>
                      </a:r>
                      <a:endParaRPr lang="en-US" dirty="0"/>
                    </a:p>
                  </a:txBody>
                  <a:tcPr/>
                </a:tc>
                <a:tc>
                  <a:txBody>
                    <a:bodyPr/>
                    <a:lstStyle/>
                    <a:p>
                      <a:pPr algn="r"/>
                      <a:r>
                        <a:rPr lang="de-DE" dirty="0"/>
                        <a:t>95,000 $</a:t>
                      </a:r>
                      <a:endParaRPr lang="en-US" dirty="0"/>
                    </a:p>
                  </a:txBody>
                  <a:tcPr/>
                </a:tc>
                <a:extLst>
                  <a:ext uri="{0D108BD9-81ED-4DB2-BD59-A6C34878D82A}">
                    <a16:rowId xmlns:a16="http://schemas.microsoft.com/office/drawing/2014/main" val="3172850052"/>
                  </a:ext>
                </a:extLst>
              </a:tr>
              <a:tr h="318024">
                <a:tc>
                  <a:txBody>
                    <a:bodyPr/>
                    <a:lstStyle/>
                    <a:p>
                      <a:pPr algn="l"/>
                      <a:r>
                        <a:rPr lang="de-DE" dirty="0"/>
                        <a:t>Total</a:t>
                      </a:r>
                      <a:endParaRPr lang="en-US" dirty="0"/>
                    </a:p>
                  </a:txBody>
                  <a:tcPr/>
                </a:tc>
                <a:tc>
                  <a:txBody>
                    <a:bodyPr/>
                    <a:lstStyle/>
                    <a:p>
                      <a:pPr algn="r"/>
                      <a:r>
                        <a:rPr lang="de-DE" dirty="0"/>
                        <a:t>125,000 $</a:t>
                      </a:r>
                      <a:endParaRPr lang="en-US" dirty="0"/>
                    </a:p>
                  </a:txBody>
                  <a:tcPr/>
                </a:tc>
                <a:tc>
                  <a:txBody>
                    <a:bodyPr/>
                    <a:lstStyle/>
                    <a:p>
                      <a:pPr algn="l"/>
                      <a:r>
                        <a:rPr lang="de-DE" dirty="0"/>
                        <a:t>Total</a:t>
                      </a:r>
                      <a:endParaRPr lang="en-US" dirty="0"/>
                    </a:p>
                  </a:txBody>
                  <a:tcPr/>
                </a:tc>
                <a:tc>
                  <a:txBody>
                    <a:bodyPr/>
                    <a:lstStyle/>
                    <a:p>
                      <a:pPr algn="r"/>
                      <a:r>
                        <a:rPr lang="de-DE" dirty="0"/>
                        <a:t>125,000 $</a:t>
                      </a:r>
                      <a:endParaRPr lang="en-US" dirty="0"/>
                    </a:p>
                  </a:txBody>
                  <a:tcPr/>
                </a:tc>
                <a:extLst>
                  <a:ext uri="{0D108BD9-81ED-4DB2-BD59-A6C34878D82A}">
                    <a16:rowId xmlns:a16="http://schemas.microsoft.com/office/drawing/2014/main" val="2115764848"/>
                  </a:ext>
                </a:extLst>
              </a:tr>
            </a:tbl>
          </a:graphicData>
        </a:graphic>
      </p:graphicFrame>
      <p:sp>
        <p:nvSpPr>
          <p:cNvPr id="5" name="TextBox 4">
            <a:extLst>
              <a:ext uri="{FF2B5EF4-FFF2-40B4-BE49-F238E27FC236}">
                <a16:creationId xmlns:a16="http://schemas.microsoft.com/office/drawing/2014/main" id="{F39649B4-63FD-4B15-89C7-CB5C992DA03B}"/>
              </a:ext>
            </a:extLst>
          </p:cNvPr>
          <p:cNvSpPr txBox="1"/>
          <p:nvPr/>
        </p:nvSpPr>
        <p:spPr>
          <a:xfrm>
            <a:off x="1197203" y="5254921"/>
            <a:ext cx="5797486" cy="358219"/>
          </a:xfrm>
          <a:prstGeom prst="rect">
            <a:avLst/>
          </a:prstGeom>
          <a:noFill/>
        </p:spPr>
        <p:txBody>
          <a:bodyPr wrap="none" lIns="108000" tIns="46800" rIns="108000" bIns="46800" rtlCol="0">
            <a:noAutofit/>
          </a:bodyPr>
          <a:lstStyle/>
          <a:p>
            <a:r>
              <a:rPr lang="de-DE" sz="1600" dirty="0" err="1"/>
              <a:t>Which</a:t>
            </a:r>
            <a:r>
              <a:rPr lang="de-DE" sz="1600" dirty="0"/>
              <a:t> </a:t>
            </a:r>
            <a:r>
              <a:rPr lang="de-DE" sz="1600" dirty="0" err="1"/>
              <a:t>company</a:t>
            </a:r>
            <a:r>
              <a:rPr lang="de-DE" sz="1600" dirty="0"/>
              <a:t> </a:t>
            </a:r>
            <a:r>
              <a:rPr lang="de-DE" sz="1600" dirty="0" err="1"/>
              <a:t>seems</a:t>
            </a:r>
            <a:r>
              <a:rPr lang="de-DE" sz="1600" dirty="0"/>
              <a:t> </a:t>
            </a:r>
            <a:r>
              <a:rPr lang="de-DE" sz="1600" dirty="0" err="1"/>
              <a:t>better</a:t>
            </a:r>
            <a:r>
              <a:rPr lang="de-DE" sz="1600" dirty="0"/>
              <a:t> </a:t>
            </a:r>
            <a:r>
              <a:rPr lang="de-DE" sz="1600" dirty="0" err="1"/>
              <a:t>to</a:t>
            </a:r>
            <a:r>
              <a:rPr lang="de-DE" sz="1600" dirty="0"/>
              <a:t> </a:t>
            </a:r>
            <a:r>
              <a:rPr lang="de-DE" sz="1600" dirty="0" err="1"/>
              <a:t>you</a:t>
            </a:r>
            <a:r>
              <a:rPr lang="de-DE" sz="1600" dirty="0"/>
              <a:t> ? </a:t>
            </a:r>
            <a:r>
              <a:rPr lang="de-DE" sz="1600" dirty="0" err="1"/>
              <a:t>Explain</a:t>
            </a:r>
            <a:r>
              <a:rPr lang="de-DE" sz="1600" dirty="0"/>
              <a:t> </a:t>
            </a:r>
            <a:r>
              <a:rPr lang="de-DE" sz="1600" dirty="0" err="1"/>
              <a:t>your</a:t>
            </a:r>
            <a:r>
              <a:rPr lang="de-DE" sz="1600" dirty="0"/>
              <a:t> </a:t>
            </a:r>
            <a:r>
              <a:rPr lang="de-DE" sz="1600" dirty="0" err="1"/>
              <a:t>decision</a:t>
            </a:r>
            <a:r>
              <a:rPr lang="de-DE" sz="1600" dirty="0"/>
              <a:t> ?</a:t>
            </a:r>
            <a:endParaRPr lang="en-US" sz="1600" dirty="0"/>
          </a:p>
        </p:txBody>
      </p:sp>
      <p:sp>
        <p:nvSpPr>
          <p:cNvPr id="6" name="TextBox 5">
            <a:extLst>
              <a:ext uri="{FF2B5EF4-FFF2-40B4-BE49-F238E27FC236}">
                <a16:creationId xmlns:a16="http://schemas.microsoft.com/office/drawing/2014/main" id="{381AB1ED-374D-49EE-86D0-9991E734BB06}"/>
              </a:ext>
            </a:extLst>
          </p:cNvPr>
          <p:cNvSpPr txBox="1"/>
          <p:nvPr/>
        </p:nvSpPr>
        <p:spPr>
          <a:xfrm>
            <a:off x="1110681" y="5778110"/>
            <a:ext cx="5797486" cy="358219"/>
          </a:xfrm>
          <a:prstGeom prst="rect">
            <a:avLst/>
          </a:prstGeom>
          <a:noFill/>
        </p:spPr>
        <p:txBody>
          <a:bodyPr wrap="none" lIns="108000" tIns="46800" rIns="108000" bIns="46800" rtlCol="0">
            <a:noAutofit/>
          </a:bodyPr>
          <a:lstStyle/>
          <a:p>
            <a:r>
              <a:rPr lang="de-DE" sz="2000" dirty="0">
                <a:sym typeface="Wingdings" panose="05000000000000000000" pitchFamily="2" charset="2"/>
              </a:rPr>
              <a:t> Vela </a:t>
            </a:r>
            <a:r>
              <a:rPr lang="de-DE" sz="2000" dirty="0" err="1">
                <a:sym typeface="Wingdings" panose="05000000000000000000" pitchFamily="2" charset="2"/>
              </a:rPr>
              <a:t>has</a:t>
            </a:r>
            <a:r>
              <a:rPr lang="de-DE" sz="2000" dirty="0">
                <a:sym typeface="Wingdings" panose="05000000000000000000" pitchFamily="2" charset="2"/>
              </a:rPr>
              <a:t> </a:t>
            </a:r>
            <a:r>
              <a:rPr lang="de-DE" sz="2000" dirty="0" err="1">
                <a:sym typeface="Wingdings" panose="05000000000000000000" pitchFamily="2" charset="2"/>
              </a:rPr>
              <a:t>more</a:t>
            </a:r>
            <a:r>
              <a:rPr lang="de-DE" sz="2000" dirty="0">
                <a:sym typeface="Wingdings" panose="05000000000000000000" pitchFamily="2" charset="2"/>
              </a:rPr>
              <a:t> Equity   Timo </a:t>
            </a:r>
            <a:r>
              <a:rPr lang="de-DE" sz="2000" dirty="0" err="1">
                <a:sym typeface="Wingdings" panose="05000000000000000000" pitchFamily="2" charset="2"/>
              </a:rPr>
              <a:t>has</a:t>
            </a:r>
            <a:r>
              <a:rPr lang="de-DE" sz="2000" dirty="0">
                <a:sym typeface="Wingdings" panose="05000000000000000000" pitchFamily="2" charset="2"/>
              </a:rPr>
              <a:t> </a:t>
            </a:r>
            <a:r>
              <a:rPr lang="de-DE" sz="2000" dirty="0" err="1">
                <a:sym typeface="Wingdings" panose="05000000000000000000" pitchFamily="2" charset="2"/>
              </a:rPr>
              <a:t>more</a:t>
            </a:r>
            <a:r>
              <a:rPr lang="de-DE" sz="2000" dirty="0">
                <a:sym typeface="Wingdings" panose="05000000000000000000" pitchFamily="2" charset="2"/>
              </a:rPr>
              <a:t> cash</a:t>
            </a:r>
            <a:endParaRPr lang="en-US" sz="2000" dirty="0"/>
          </a:p>
        </p:txBody>
      </p:sp>
    </p:spTree>
    <p:extLst>
      <p:ext uri="{BB962C8B-B14F-4D97-AF65-F5344CB8AC3E}">
        <p14:creationId xmlns:p14="http://schemas.microsoft.com/office/powerpoint/2010/main" val="17004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a:t>ECPCGC Training</a:t>
            </a:r>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dirty="0"/>
              <a:t>Time </a:t>
            </a:r>
            <a:r>
              <a:rPr lang="de-DE" sz="2000" dirty="0" err="1"/>
              <a:t>schedule</a:t>
            </a:r>
            <a:endParaRPr lang="de-DE" sz="2000" dirty="0"/>
          </a:p>
          <a:p>
            <a:endParaRPr lang="de-DE" sz="2000" dirty="0"/>
          </a:p>
        </p:txBody>
      </p:sp>
      <p:sp>
        <p:nvSpPr>
          <p:cNvPr id="6" name="Content Placeholder 5">
            <a:extLst>
              <a:ext uri="{FF2B5EF4-FFF2-40B4-BE49-F238E27FC236}">
                <a16:creationId xmlns:a16="http://schemas.microsoft.com/office/drawing/2014/main" id="{B628DC49-C8DC-4D0A-A911-0B03B0C62D2F}"/>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2182078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80</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Balance Sheet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graphicFrame>
        <p:nvGraphicFramePr>
          <p:cNvPr id="14" name="Table 14">
            <a:extLst>
              <a:ext uri="{FF2B5EF4-FFF2-40B4-BE49-F238E27FC236}">
                <a16:creationId xmlns:a16="http://schemas.microsoft.com/office/drawing/2014/main" id="{3121B784-0BC1-4382-A027-1B5E25DECA58}"/>
              </a:ext>
            </a:extLst>
          </p:cNvPr>
          <p:cNvGraphicFramePr>
            <a:graphicFrameLocks noGrp="1"/>
          </p:cNvGraphicFramePr>
          <p:nvPr/>
        </p:nvGraphicFramePr>
        <p:xfrm>
          <a:off x="164809" y="1603079"/>
          <a:ext cx="7395488" cy="1463040"/>
        </p:xfrm>
        <a:graphic>
          <a:graphicData uri="http://schemas.openxmlformats.org/drawingml/2006/table">
            <a:tbl>
              <a:tblPr firstRow="1" bandRow="1">
                <a:tableStyleId>{5C22544A-7EE6-4342-B048-85BDC9FD1C3A}</a:tableStyleId>
              </a:tblPr>
              <a:tblGrid>
                <a:gridCol w="2081726">
                  <a:extLst>
                    <a:ext uri="{9D8B030D-6E8A-4147-A177-3AD203B41FA5}">
                      <a16:colId xmlns:a16="http://schemas.microsoft.com/office/drawing/2014/main" val="251832638"/>
                    </a:ext>
                  </a:extLst>
                </a:gridCol>
                <a:gridCol w="1580457">
                  <a:extLst>
                    <a:ext uri="{9D8B030D-6E8A-4147-A177-3AD203B41FA5}">
                      <a16:colId xmlns:a16="http://schemas.microsoft.com/office/drawing/2014/main" val="3928891027"/>
                    </a:ext>
                  </a:extLst>
                </a:gridCol>
                <a:gridCol w="2218637">
                  <a:extLst>
                    <a:ext uri="{9D8B030D-6E8A-4147-A177-3AD203B41FA5}">
                      <a16:colId xmlns:a16="http://schemas.microsoft.com/office/drawing/2014/main" val="2035021236"/>
                    </a:ext>
                  </a:extLst>
                </a:gridCol>
                <a:gridCol w="1514668">
                  <a:extLst>
                    <a:ext uri="{9D8B030D-6E8A-4147-A177-3AD203B41FA5}">
                      <a16:colId xmlns:a16="http://schemas.microsoft.com/office/drawing/2014/main" val="3202328782"/>
                    </a:ext>
                  </a:extLst>
                </a:gridCol>
              </a:tblGrid>
              <a:tr h="318024">
                <a:tc gridSpan="2">
                  <a:txBody>
                    <a:bodyPr/>
                    <a:lstStyle/>
                    <a:p>
                      <a:pPr algn="ctr"/>
                      <a:r>
                        <a:rPr lang="de-DE" dirty="0"/>
                        <a:t>Assets</a:t>
                      </a:r>
                      <a:endParaRPr lang="en-US" dirty="0"/>
                    </a:p>
                  </a:txBody>
                  <a:tcPr/>
                </a:tc>
                <a:tc hMerge="1">
                  <a:txBody>
                    <a:bodyPr/>
                    <a:lstStyle/>
                    <a:p>
                      <a:pPr algn="ctr"/>
                      <a:endParaRPr lang="en-US" dirty="0"/>
                    </a:p>
                  </a:txBody>
                  <a:tcPr/>
                </a:tc>
                <a:tc gridSpan="2">
                  <a:txBody>
                    <a:bodyPr/>
                    <a:lstStyle/>
                    <a:p>
                      <a:pPr algn="ctr"/>
                      <a:r>
                        <a:rPr lang="de-DE" dirty="0" err="1"/>
                        <a:t>Liabilities</a:t>
                      </a:r>
                      <a:endParaRPr lang="en-US" dirty="0"/>
                    </a:p>
                  </a:txBody>
                  <a:tcPr/>
                </a:tc>
                <a:tc hMerge="1">
                  <a:txBody>
                    <a:bodyPr/>
                    <a:lstStyle/>
                    <a:p>
                      <a:pPr algn="ctr"/>
                      <a:endParaRPr lang="en-US" dirty="0"/>
                    </a:p>
                  </a:txBody>
                  <a:tcPr/>
                </a:tc>
                <a:extLst>
                  <a:ext uri="{0D108BD9-81ED-4DB2-BD59-A6C34878D82A}">
                    <a16:rowId xmlns:a16="http://schemas.microsoft.com/office/drawing/2014/main" val="3743924017"/>
                  </a:ext>
                </a:extLst>
              </a:tr>
              <a:tr h="318024">
                <a:tc>
                  <a:txBody>
                    <a:bodyPr/>
                    <a:lstStyle/>
                    <a:p>
                      <a:pPr algn="l"/>
                      <a:r>
                        <a:rPr lang="de-DE" dirty="0"/>
                        <a:t>Cash</a:t>
                      </a:r>
                      <a:endParaRPr lang="en-US" dirty="0"/>
                    </a:p>
                  </a:txBody>
                  <a:tcPr/>
                </a:tc>
                <a:tc>
                  <a:txBody>
                    <a:bodyPr/>
                    <a:lstStyle/>
                    <a:p>
                      <a:pPr algn="r"/>
                      <a:r>
                        <a:rPr lang="de-DE" dirty="0"/>
                        <a:t>25,000 $</a:t>
                      </a:r>
                      <a:endParaRPr lang="en-US" dirty="0"/>
                    </a:p>
                  </a:txBody>
                  <a:tcPr/>
                </a:tc>
                <a:tc>
                  <a:txBody>
                    <a:bodyPr/>
                    <a:lstStyle/>
                    <a:p>
                      <a:pPr algn="l"/>
                      <a:r>
                        <a:rPr lang="de-DE" dirty="0" err="1"/>
                        <a:t>Liabilities</a:t>
                      </a:r>
                      <a:endParaRPr lang="en-US" dirty="0"/>
                    </a:p>
                  </a:txBody>
                  <a:tcPr/>
                </a:tc>
                <a:tc>
                  <a:txBody>
                    <a:bodyPr/>
                    <a:lstStyle/>
                    <a:p>
                      <a:pPr algn="r"/>
                      <a:r>
                        <a:rPr lang="de-DE" dirty="0"/>
                        <a:t>65,000 $</a:t>
                      </a:r>
                      <a:endParaRPr lang="en-US" dirty="0"/>
                    </a:p>
                  </a:txBody>
                  <a:tcPr/>
                </a:tc>
                <a:extLst>
                  <a:ext uri="{0D108BD9-81ED-4DB2-BD59-A6C34878D82A}">
                    <a16:rowId xmlns:a16="http://schemas.microsoft.com/office/drawing/2014/main" val="1972529507"/>
                  </a:ext>
                </a:extLst>
              </a:tr>
              <a:tr h="318024">
                <a:tc>
                  <a:txBody>
                    <a:bodyPr/>
                    <a:lstStyle/>
                    <a:p>
                      <a:pPr algn="l"/>
                      <a:r>
                        <a:rPr lang="de-DE" dirty="0"/>
                        <a:t>Other Assets</a:t>
                      </a:r>
                      <a:endParaRPr lang="en-US" dirty="0"/>
                    </a:p>
                  </a:txBody>
                  <a:tcPr/>
                </a:tc>
                <a:tc>
                  <a:txBody>
                    <a:bodyPr/>
                    <a:lstStyle/>
                    <a:p>
                      <a:pPr algn="r"/>
                      <a:r>
                        <a:rPr lang="de-DE" dirty="0"/>
                        <a:t>100,000 $</a:t>
                      </a:r>
                      <a:endParaRPr lang="en-US" dirty="0"/>
                    </a:p>
                  </a:txBody>
                  <a:tcPr/>
                </a:tc>
                <a:tc>
                  <a:txBody>
                    <a:bodyPr/>
                    <a:lstStyle/>
                    <a:p>
                      <a:pPr algn="l"/>
                      <a:r>
                        <a:rPr lang="de-DE" dirty="0"/>
                        <a:t>Equity</a:t>
                      </a:r>
                      <a:endParaRPr lang="en-US" dirty="0"/>
                    </a:p>
                  </a:txBody>
                  <a:tcPr/>
                </a:tc>
                <a:tc>
                  <a:txBody>
                    <a:bodyPr/>
                    <a:lstStyle/>
                    <a:p>
                      <a:pPr algn="r"/>
                      <a:r>
                        <a:rPr lang="de-DE" dirty="0"/>
                        <a:t>60,000 $</a:t>
                      </a:r>
                      <a:endParaRPr lang="en-US" dirty="0"/>
                    </a:p>
                  </a:txBody>
                  <a:tcPr/>
                </a:tc>
                <a:extLst>
                  <a:ext uri="{0D108BD9-81ED-4DB2-BD59-A6C34878D82A}">
                    <a16:rowId xmlns:a16="http://schemas.microsoft.com/office/drawing/2014/main" val="3172850052"/>
                  </a:ext>
                </a:extLst>
              </a:tr>
              <a:tr h="318024">
                <a:tc>
                  <a:txBody>
                    <a:bodyPr/>
                    <a:lstStyle/>
                    <a:p>
                      <a:pPr algn="l"/>
                      <a:r>
                        <a:rPr lang="de-DE" dirty="0"/>
                        <a:t>Total</a:t>
                      </a:r>
                      <a:endParaRPr lang="en-US" dirty="0"/>
                    </a:p>
                  </a:txBody>
                  <a:tcPr/>
                </a:tc>
                <a:tc>
                  <a:txBody>
                    <a:bodyPr/>
                    <a:lstStyle/>
                    <a:p>
                      <a:pPr algn="r"/>
                      <a:r>
                        <a:rPr lang="de-DE" dirty="0"/>
                        <a:t>125,000 $</a:t>
                      </a:r>
                      <a:endParaRPr lang="en-US" dirty="0"/>
                    </a:p>
                  </a:txBody>
                  <a:tcPr/>
                </a:tc>
                <a:tc>
                  <a:txBody>
                    <a:bodyPr/>
                    <a:lstStyle/>
                    <a:p>
                      <a:pPr algn="l"/>
                      <a:r>
                        <a:rPr lang="de-DE" dirty="0"/>
                        <a:t>Total</a:t>
                      </a:r>
                      <a:endParaRPr lang="en-US" dirty="0"/>
                    </a:p>
                  </a:txBody>
                  <a:tcPr/>
                </a:tc>
                <a:tc>
                  <a:txBody>
                    <a:bodyPr/>
                    <a:lstStyle/>
                    <a:p>
                      <a:pPr algn="r"/>
                      <a:r>
                        <a:rPr lang="de-DE" dirty="0"/>
                        <a:t>125,000 $</a:t>
                      </a:r>
                      <a:endParaRPr lang="en-US" dirty="0"/>
                    </a:p>
                  </a:txBody>
                  <a:tcPr/>
                </a:tc>
                <a:extLst>
                  <a:ext uri="{0D108BD9-81ED-4DB2-BD59-A6C34878D82A}">
                    <a16:rowId xmlns:a16="http://schemas.microsoft.com/office/drawing/2014/main" val="2115764848"/>
                  </a:ext>
                </a:extLst>
              </a:tr>
            </a:tbl>
          </a:graphicData>
        </a:graphic>
      </p:graphicFrame>
      <p:sp>
        <p:nvSpPr>
          <p:cNvPr id="2" name="TextBox 1">
            <a:extLst>
              <a:ext uri="{FF2B5EF4-FFF2-40B4-BE49-F238E27FC236}">
                <a16:creationId xmlns:a16="http://schemas.microsoft.com/office/drawing/2014/main" id="{37EDCD19-A750-466E-9C0E-4DA0AEF7AB60}"/>
              </a:ext>
            </a:extLst>
          </p:cNvPr>
          <p:cNvSpPr txBox="1"/>
          <p:nvPr/>
        </p:nvSpPr>
        <p:spPr>
          <a:xfrm>
            <a:off x="2595403" y="1208435"/>
            <a:ext cx="2534300" cy="395285"/>
          </a:xfrm>
          <a:prstGeom prst="rect">
            <a:avLst/>
          </a:prstGeom>
          <a:noFill/>
        </p:spPr>
        <p:txBody>
          <a:bodyPr wrap="none" lIns="108000" tIns="46800" rIns="108000" bIns="46800" rtlCol="0">
            <a:noAutofit/>
          </a:bodyPr>
          <a:lstStyle/>
          <a:p>
            <a:r>
              <a:rPr lang="de-DE" sz="1600" dirty="0" err="1"/>
              <a:t>Timo‘s</a:t>
            </a:r>
            <a:r>
              <a:rPr lang="de-DE" sz="1600" dirty="0"/>
              <a:t> Company Ltd.</a:t>
            </a:r>
            <a:endParaRPr lang="en-US" sz="1600" dirty="0"/>
          </a:p>
        </p:txBody>
      </p:sp>
      <p:sp>
        <p:nvSpPr>
          <p:cNvPr id="6" name="TextBox 5">
            <a:extLst>
              <a:ext uri="{FF2B5EF4-FFF2-40B4-BE49-F238E27FC236}">
                <a16:creationId xmlns:a16="http://schemas.microsoft.com/office/drawing/2014/main" id="{381AB1ED-374D-49EE-86D0-9991E734BB06}"/>
              </a:ext>
            </a:extLst>
          </p:cNvPr>
          <p:cNvSpPr txBox="1"/>
          <p:nvPr/>
        </p:nvSpPr>
        <p:spPr>
          <a:xfrm>
            <a:off x="1734531" y="3791882"/>
            <a:ext cx="3742444" cy="452487"/>
          </a:xfrm>
          <a:prstGeom prst="rect">
            <a:avLst/>
          </a:prstGeom>
          <a:noFill/>
        </p:spPr>
        <p:txBody>
          <a:bodyPr wrap="none" lIns="108000" tIns="46800" rIns="108000" bIns="46800" rtlCol="0">
            <a:noAutofit/>
          </a:bodyPr>
          <a:lstStyle/>
          <a:p>
            <a:r>
              <a:rPr lang="de-DE" sz="2000" dirty="0">
                <a:sym typeface="Wingdings" panose="05000000000000000000" pitchFamily="2" charset="2"/>
              </a:rPr>
              <a:t> Still a solid </a:t>
            </a:r>
            <a:r>
              <a:rPr lang="de-DE" sz="2000" dirty="0" err="1">
                <a:sym typeface="Wingdings" panose="05000000000000000000" pitchFamily="2" charset="2"/>
              </a:rPr>
              <a:t>company</a:t>
            </a:r>
            <a:endParaRPr lang="en-US" sz="2000" dirty="0"/>
          </a:p>
        </p:txBody>
      </p:sp>
    </p:spTree>
    <p:extLst>
      <p:ext uri="{BB962C8B-B14F-4D97-AF65-F5344CB8AC3E}">
        <p14:creationId xmlns:p14="http://schemas.microsoft.com/office/powerpoint/2010/main" val="220742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81</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Balance Sheet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467380" y="1632641"/>
            <a:ext cx="7883069" cy="3589808"/>
          </a:xfrm>
          <a:prstGeom prst="rect">
            <a:avLst/>
          </a:prstGeom>
          <a:noFill/>
        </p:spPr>
        <p:txBody>
          <a:bodyPr wrap="square" lIns="108000" tIns="46800" rIns="108000" bIns="46800" rtlCol="0">
            <a:noAutofit/>
          </a:bodyPr>
          <a:lstStyle/>
          <a:p>
            <a:r>
              <a:rPr lang="de-DE" sz="1600" dirty="0"/>
              <a:t>Things </a:t>
            </a:r>
            <a:r>
              <a:rPr lang="de-DE" sz="1600" dirty="0" err="1"/>
              <a:t>to</a:t>
            </a:r>
            <a:r>
              <a:rPr lang="de-DE" sz="1600" dirty="0"/>
              <a:t> </a:t>
            </a:r>
            <a:r>
              <a:rPr lang="de-DE" sz="1600" dirty="0" err="1"/>
              <a:t>keep</a:t>
            </a:r>
            <a:r>
              <a:rPr lang="de-DE" sz="1600" dirty="0"/>
              <a:t> in </a:t>
            </a:r>
            <a:r>
              <a:rPr lang="de-DE" sz="1600" dirty="0" err="1"/>
              <a:t>mind</a:t>
            </a:r>
            <a:r>
              <a:rPr lang="de-DE" sz="1600" dirty="0"/>
              <a:t> </a:t>
            </a:r>
            <a:r>
              <a:rPr lang="de-DE" sz="1600" dirty="0" err="1"/>
              <a:t>when</a:t>
            </a:r>
            <a:r>
              <a:rPr lang="de-DE" sz="1600" dirty="0"/>
              <a:t> </a:t>
            </a:r>
            <a:r>
              <a:rPr lang="de-DE" sz="1600" dirty="0" err="1"/>
              <a:t>analysing</a:t>
            </a:r>
            <a:r>
              <a:rPr lang="de-DE" sz="1600" dirty="0"/>
              <a:t> a </a:t>
            </a:r>
            <a:r>
              <a:rPr lang="de-DE" sz="1600" dirty="0" err="1"/>
              <a:t>balance</a:t>
            </a:r>
            <a:r>
              <a:rPr lang="de-DE" sz="1600" dirty="0"/>
              <a:t> </a:t>
            </a:r>
            <a:r>
              <a:rPr lang="de-DE" sz="1600" dirty="0" err="1"/>
              <a:t>sheet</a:t>
            </a:r>
            <a:r>
              <a:rPr lang="de-DE" sz="1600" dirty="0"/>
              <a:t>: </a:t>
            </a:r>
          </a:p>
          <a:p>
            <a:endParaRPr lang="de-DE" sz="1600" dirty="0"/>
          </a:p>
          <a:p>
            <a:pPr marL="285750" indent="-285750">
              <a:buFont typeface="Wingdings" panose="05000000000000000000" pitchFamily="2" charset="2"/>
              <a:buChar char="à"/>
            </a:pPr>
            <a:r>
              <a:rPr lang="de-DE" sz="1600" dirty="0" err="1">
                <a:sym typeface="Wingdings" panose="05000000000000000000" pitchFamily="2" charset="2"/>
              </a:rPr>
              <a:t>It</a:t>
            </a:r>
            <a:r>
              <a:rPr lang="de-DE" sz="1600" dirty="0">
                <a:sym typeface="Wingdings" panose="05000000000000000000" pitchFamily="2" charset="2"/>
              </a:rPr>
              <a:t> just </a:t>
            </a:r>
            <a:r>
              <a:rPr lang="de-DE" sz="1600" dirty="0" err="1">
                <a:sym typeface="Wingdings" panose="05000000000000000000" pitchFamily="2" charset="2"/>
              </a:rPr>
              <a:t>shows</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frozen</a:t>
            </a:r>
            <a:r>
              <a:rPr lang="de-DE" sz="1600" dirty="0">
                <a:sym typeface="Wingdings" panose="05000000000000000000" pitchFamily="2" charset="2"/>
              </a:rPr>
              <a:t> </a:t>
            </a:r>
            <a:r>
              <a:rPr lang="de-DE" sz="1600" dirty="0" err="1">
                <a:sym typeface="Wingdings" panose="05000000000000000000" pitchFamily="2" charset="2"/>
              </a:rPr>
              <a:t>state</a:t>
            </a:r>
            <a:r>
              <a:rPr lang="de-DE" sz="1600" dirty="0">
                <a:sym typeface="Wingdings" panose="05000000000000000000" pitchFamily="2" charset="2"/>
              </a:rPr>
              <a:t> at a </a:t>
            </a:r>
            <a:r>
              <a:rPr lang="de-DE" sz="1600" dirty="0" err="1">
                <a:sym typeface="Wingdings" panose="05000000000000000000" pitchFamily="2" charset="2"/>
              </a:rPr>
              <a:t>specific</a:t>
            </a:r>
            <a:r>
              <a:rPr lang="de-DE" sz="1600" dirty="0">
                <a:sym typeface="Wingdings" panose="05000000000000000000" pitchFamily="2" charset="2"/>
              </a:rPr>
              <a:t> </a:t>
            </a:r>
            <a:r>
              <a:rPr lang="de-DE" sz="1600" dirty="0" err="1">
                <a:sym typeface="Wingdings" panose="05000000000000000000" pitchFamily="2" charset="2"/>
              </a:rPr>
              <a:t>point</a:t>
            </a:r>
            <a:r>
              <a:rPr lang="de-DE" sz="1600" dirty="0">
                <a:sym typeface="Wingdings" panose="05000000000000000000" pitchFamily="2" charset="2"/>
              </a:rPr>
              <a:t> in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past</a:t>
            </a:r>
            <a:endParaRPr lang="de-DE" sz="1600" dirty="0">
              <a:sym typeface="Wingdings" panose="05000000000000000000" pitchFamily="2" charset="2"/>
            </a:endParaRP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Does</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documented</a:t>
            </a:r>
            <a:r>
              <a:rPr lang="de-DE" sz="1600" dirty="0">
                <a:sym typeface="Wingdings" panose="05000000000000000000" pitchFamily="2" charset="2"/>
              </a:rPr>
              <a:t> </a:t>
            </a:r>
            <a:r>
              <a:rPr lang="de-DE" sz="1600" dirty="0" err="1">
                <a:sym typeface="Wingdings" panose="05000000000000000000" pitchFamily="2" charset="2"/>
              </a:rPr>
              <a:t>information</a:t>
            </a:r>
            <a:r>
              <a:rPr lang="de-DE" sz="1600" dirty="0">
                <a:sym typeface="Wingdings" panose="05000000000000000000" pitchFamily="2" charset="2"/>
              </a:rPr>
              <a:t> match </a:t>
            </a:r>
            <a:r>
              <a:rPr lang="de-DE" sz="1600" dirty="0" err="1">
                <a:sym typeface="Wingdings" panose="05000000000000000000" pitchFamily="2" charset="2"/>
              </a:rPr>
              <a:t>the</a:t>
            </a:r>
            <a:r>
              <a:rPr lang="de-DE" sz="1600" dirty="0">
                <a:sym typeface="Wingdings" panose="05000000000000000000" pitchFamily="2" charset="2"/>
              </a:rPr>
              <a:t> visible and verbal </a:t>
            </a:r>
            <a:r>
              <a:rPr lang="de-DE" sz="1600" dirty="0" err="1">
                <a:sym typeface="Wingdings" panose="05000000000000000000" pitchFamily="2" charset="2"/>
              </a:rPr>
              <a:t>information</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customer</a:t>
            </a:r>
            <a:r>
              <a:rPr lang="de-DE" sz="1600" dirty="0">
                <a:sym typeface="Wingdings" panose="05000000000000000000" pitchFamily="2" charset="2"/>
              </a:rPr>
              <a:t> </a:t>
            </a:r>
            <a:r>
              <a:rPr lang="de-DE" sz="1600" dirty="0" err="1">
                <a:sym typeface="Wingdings" panose="05000000000000000000" pitchFamily="2" charset="2"/>
              </a:rPr>
              <a:t>gave</a:t>
            </a:r>
            <a:r>
              <a:rPr lang="de-DE" sz="1600" dirty="0">
                <a:sym typeface="Wingdings" panose="05000000000000000000" pitchFamily="2" charset="2"/>
              </a:rPr>
              <a:t> </a:t>
            </a:r>
            <a:r>
              <a:rPr lang="de-DE" sz="1600" dirty="0" err="1">
                <a:sym typeface="Wingdings" panose="05000000000000000000" pitchFamily="2" charset="2"/>
              </a:rPr>
              <a:t>you</a:t>
            </a:r>
            <a:r>
              <a:rPr lang="de-DE" sz="1600" dirty="0">
                <a:sym typeface="Wingdings" panose="05000000000000000000" pitchFamily="2" charset="2"/>
              </a:rPr>
              <a:t> ?</a:t>
            </a: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evaluate</a:t>
            </a:r>
            <a:r>
              <a:rPr lang="de-DE" sz="1600" dirty="0">
                <a:sym typeface="Wingdings" panose="05000000000000000000" pitchFamily="2" charset="2"/>
              </a:rPr>
              <a:t> </a:t>
            </a:r>
            <a:r>
              <a:rPr lang="de-DE" sz="1600" dirty="0" err="1">
                <a:sym typeface="Wingdings" panose="05000000000000000000" pitchFamily="2" charset="2"/>
              </a:rPr>
              <a:t>ratios</a:t>
            </a:r>
            <a:r>
              <a:rPr lang="de-DE" sz="1600" dirty="0">
                <a:sym typeface="Wingdings" panose="05000000000000000000" pitchFamily="2" charset="2"/>
              </a:rPr>
              <a:t>, </a:t>
            </a:r>
            <a:r>
              <a:rPr lang="de-DE" sz="1600" dirty="0" err="1">
                <a:sym typeface="Wingdings" panose="05000000000000000000" pitchFamily="2" charset="2"/>
              </a:rPr>
              <a:t>figures</a:t>
            </a:r>
            <a:r>
              <a:rPr lang="de-DE" sz="1600" dirty="0">
                <a:sym typeface="Wingdings" panose="05000000000000000000" pitchFamily="2" charset="2"/>
              </a:rPr>
              <a:t> and </a:t>
            </a:r>
            <a:r>
              <a:rPr lang="de-DE" sz="1600" dirty="0" err="1">
                <a:sym typeface="Wingdings" panose="05000000000000000000" pitchFamily="2" charset="2"/>
              </a:rPr>
              <a:t>rates</a:t>
            </a:r>
            <a:r>
              <a:rPr lang="de-DE" sz="1600" dirty="0">
                <a:sym typeface="Wingdings" panose="05000000000000000000" pitchFamily="2" charset="2"/>
              </a:rPr>
              <a:t> </a:t>
            </a:r>
            <a:r>
              <a:rPr lang="de-DE" sz="1600" dirty="0" err="1">
                <a:sym typeface="Wingdings" panose="05000000000000000000" pitchFamily="2" charset="2"/>
              </a:rPr>
              <a:t>there</a:t>
            </a:r>
            <a:r>
              <a:rPr lang="de-DE" sz="1600" dirty="0">
                <a:sym typeface="Wingdings" panose="05000000000000000000" pitchFamily="2" charset="2"/>
              </a:rPr>
              <a:t> </a:t>
            </a:r>
            <a:r>
              <a:rPr lang="de-DE" sz="1600" dirty="0" err="1">
                <a:sym typeface="Wingdings" panose="05000000000000000000" pitchFamily="2" charset="2"/>
              </a:rPr>
              <a:t>are</a:t>
            </a:r>
            <a:r>
              <a:rPr lang="de-DE" sz="1600" dirty="0">
                <a:sym typeface="Wingdings" panose="05000000000000000000" pitchFamily="2" charset="2"/>
              </a:rPr>
              <a:t> </a:t>
            </a:r>
            <a:r>
              <a:rPr lang="de-DE" sz="1600" dirty="0" err="1">
                <a:sym typeface="Wingdings" panose="05000000000000000000" pitchFamily="2" charset="2"/>
              </a:rPr>
              <a:t>benchmarks</a:t>
            </a:r>
            <a:r>
              <a:rPr lang="de-DE" sz="1600" dirty="0">
                <a:sym typeface="Wingdings" panose="05000000000000000000" pitchFamily="2" charset="2"/>
              </a:rPr>
              <a:t> </a:t>
            </a:r>
            <a:r>
              <a:rPr lang="de-DE" sz="1600" dirty="0" err="1">
                <a:sym typeface="Wingdings" panose="05000000000000000000" pitchFamily="2" charset="2"/>
              </a:rPr>
              <a:t>necessary</a:t>
            </a:r>
            <a:r>
              <a:rPr lang="de-DE" sz="1600" dirty="0">
                <a:sym typeface="Wingdings" panose="05000000000000000000" pitchFamily="2" charset="2"/>
              </a:rPr>
              <a:t> </a:t>
            </a:r>
          </a:p>
          <a:p>
            <a:pPr marL="285750" indent="-285750">
              <a:buFont typeface="Wingdings" panose="05000000000000000000" pitchFamily="2" charset="2"/>
              <a:buChar char="à"/>
            </a:pPr>
            <a:endParaRPr lang="de-DE" sz="1600" dirty="0">
              <a:sym typeface="Wingdings" panose="05000000000000000000" pitchFamily="2" charset="2"/>
            </a:endParaRPr>
          </a:p>
          <a:p>
            <a:pPr marL="285750" indent="-285750">
              <a:buFont typeface="Wingdings" panose="05000000000000000000" pitchFamily="2" charset="2"/>
              <a:buChar char="à"/>
            </a:pPr>
            <a:r>
              <a:rPr lang="de-DE" sz="1600" dirty="0">
                <a:sym typeface="Wingdings" panose="05000000000000000000" pitchFamily="2" charset="2"/>
              </a:rPr>
              <a:t>Different </a:t>
            </a:r>
            <a:r>
              <a:rPr lang="de-DE" sz="1600" dirty="0" err="1">
                <a:sym typeface="Wingdings" panose="05000000000000000000" pitchFamily="2" charset="2"/>
              </a:rPr>
              <a:t>industries</a:t>
            </a:r>
            <a:r>
              <a:rPr lang="de-DE" sz="1600" dirty="0">
                <a:sym typeface="Wingdings" panose="05000000000000000000" pitchFamily="2" charset="2"/>
              </a:rPr>
              <a:t> </a:t>
            </a:r>
            <a:r>
              <a:rPr lang="de-DE" sz="1600" dirty="0" err="1">
                <a:sym typeface="Wingdings" panose="05000000000000000000" pitchFamily="2" charset="2"/>
              </a:rPr>
              <a:t>have</a:t>
            </a:r>
            <a:r>
              <a:rPr lang="de-DE" sz="1600" dirty="0">
                <a:sym typeface="Wingdings" panose="05000000000000000000" pitchFamily="2" charset="2"/>
              </a:rPr>
              <a:t> </a:t>
            </a:r>
            <a:r>
              <a:rPr lang="de-DE" sz="1600" dirty="0" err="1">
                <a:sym typeface="Wingdings" panose="05000000000000000000" pitchFamily="2" charset="2"/>
              </a:rPr>
              <a:t>completly</a:t>
            </a:r>
            <a:r>
              <a:rPr lang="de-DE" sz="1600" dirty="0">
                <a:sym typeface="Wingdings" panose="05000000000000000000" pitchFamily="2" charset="2"/>
              </a:rPr>
              <a:t> different </a:t>
            </a:r>
            <a:r>
              <a:rPr lang="de-DE" sz="1600" dirty="0" err="1">
                <a:sym typeface="Wingdings" panose="05000000000000000000" pitchFamily="2" charset="2"/>
              </a:rPr>
              <a:t>balance</a:t>
            </a:r>
            <a:r>
              <a:rPr lang="de-DE" sz="1600" dirty="0">
                <a:sym typeface="Wingdings" panose="05000000000000000000" pitchFamily="2" charset="2"/>
              </a:rPr>
              <a:t> </a:t>
            </a:r>
            <a:r>
              <a:rPr lang="de-DE" sz="1600" dirty="0" err="1">
                <a:sym typeface="Wingdings" panose="05000000000000000000" pitchFamily="2" charset="2"/>
              </a:rPr>
              <a:t>ratios</a:t>
            </a:r>
            <a:r>
              <a:rPr lang="de-DE" sz="1600" dirty="0">
                <a:sym typeface="Wingdings" panose="05000000000000000000" pitchFamily="2" charset="2"/>
              </a:rPr>
              <a:t> and </a:t>
            </a:r>
            <a:r>
              <a:rPr lang="de-DE" sz="1600" dirty="0" err="1">
                <a:sym typeface="Wingdings" panose="05000000000000000000" pitchFamily="2" charset="2"/>
              </a:rPr>
              <a:t>relations</a:t>
            </a:r>
            <a:endParaRPr lang="en-US" sz="1600" dirty="0"/>
          </a:p>
        </p:txBody>
      </p:sp>
    </p:spTree>
    <p:extLst>
      <p:ext uri="{BB962C8B-B14F-4D97-AF65-F5344CB8AC3E}">
        <p14:creationId xmlns:p14="http://schemas.microsoft.com/office/powerpoint/2010/main" val="26965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82</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graphicFrame>
        <p:nvGraphicFramePr>
          <p:cNvPr id="15" name="Content Placeholder 5">
            <a:extLst>
              <a:ext uri="{FF2B5EF4-FFF2-40B4-BE49-F238E27FC236}">
                <a16:creationId xmlns:a16="http://schemas.microsoft.com/office/drawing/2014/main" id="{2D0431C6-01BE-486E-88B4-9D0D1C875BAE}"/>
              </a:ext>
            </a:extLst>
          </p:cNvPr>
          <p:cNvGraphicFramePr>
            <a:graphicFrameLocks/>
          </p:cNvGraphicFramePr>
          <p:nvPr/>
        </p:nvGraphicFramePr>
        <p:xfrm>
          <a:off x="380215" y="1571134"/>
          <a:ext cx="8641237" cy="4387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228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83</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395925" y="1821693"/>
            <a:ext cx="5995447" cy="404712"/>
          </a:xfrm>
          <a:prstGeom prst="rect">
            <a:avLst/>
          </a:prstGeom>
          <a:noFill/>
        </p:spPr>
        <p:txBody>
          <a:bodyPr wrap="square" lIns="108000" tIns="46800" rIns="108000" bIns="46800" rtlCol="0">
            <a:noAutofit/>
          </a:bodyPr>
          <a:lstStyle/>
          <a:p>
            <a:r>
              <a:rPr lang="de-DE" sz="1600" dirty="0"/>
              <a:t>Equity Ratio: </a:t>
            </a:r>
            <a:r>
              <a:rPr lang="de-DE" sz="1600" dirty="0" err="1"/>
              <a:t>Calculated</a:t>
            </a:r>
            <a:r>
              <a:rPr lang="de-DE" sz="1600" dirty="0"/>
              <a:t> </a:t>
            </a:r>
            <a:r>
              <a:rPr lang="de-DE" sz="1600" dirty="0" err="1"/>
              <a:t>by</a:t>
            </a:r>
            <a:r>
              <a:rPr lang="de-DE" sz="1600" dirty="0"/>
              <a:t> </a:t>
            </a:r>
            <a:r>
              <a:rPr lang="de-DE" sz="1600" dirty="0" err="1"/>
              <a:t>dividing</a:t>
            </a:r>
            <a:r>
              <a:rPr lang="de-DE" sz="1600" dirty="0"/>
              <a:t> total Equity </a:t>
            </a:r>
            <a:r>
              <a:rPr lang="de-DE" sz="1600" dirty="0" err="1"/>
              <a:t>by</a:t>
            </a:r>
            <a:r>
              <a:rPr lang="de-DE" sz="1600" dirty="0"/>
              <a:t> total </a:t>
            </a:r>
            <a:r>
              <a:rPr lang="de-DE" sz="1600" dirty="0" err="1"/>
              <a:t>assets</a:t>
            </a:r>
            <a:endParaRPr lang="en-US" sz="1600" dirty="0"/>
          </a:p>
        </p:txBody>
      </p:sp>
      <p:sp>
        <p:nvSpPr>
          <p:cNvPr id="5" name="TextBox 4">
            <a:extLst>
              <a:ext uri="{FF2B5EF4-FFF2-40B4-BE49-F238E27FC236}">
                <a16:creationId xmlns:a16="http://schemas.microsoft.com/office/drawing/2014/main" id="{5365ABD1-6B9D-4A09-AE10-42B016D7251D}"/>
              </a:ext>
            </a:extLst>
          </p:cNvPr>
          <p:cNvSpPr txBox="1"/>
          <p:nvPr/>
        </p:nvSpPr>
        <p:spPr>
          <a:xfrm>
            <a:off x="1748169" y="879774"/>
            <a:ext cx="4176074" cy="404712"/>
          </a:xfrm>
          <a:prstGeom prst="rect">
            <a:avLst/>
          </a:prstGeom>
          <a:noFill/>
        </p:spPr>
        <p:txBody>
          <a:bodyPr wrap="none" lIns="108000" tIns="46800" rIns="108000" bIns="46800" rtlCol="0">
            <a:noAutofit/>
          </a:bodyPr>
          <a:lstStyle/>
          <a:p>
            <a:r>
              <a:rPr lang="de-DE" sz="1600" dirty="0"/>
              <a:t>Most powerful </a:t>
            </a:r>
            <a:r>
              <a:rPr lang="de-DE" sz="1600" dirty="0" err="1"/>
              <a:t>financial</a:t>
            </a:r>
            <a:r>
              <a:rPr lang="de-DE" sz="1600" dirty="0"/>
              <a:t> </a:t>
            </a:r>
            <a:r>
              <a:rPr lang="de-DE" sz="1600" dirty="0" err="1"/>
              <a:t>figures</a:t>
            </a:r>
            <a:r>
              <a:rPr lang="de-DE" sz="1600" dirty="0"/>
              <a:t> and </a:t>
            </a:r>
            <a:r>
              <a:rPr lang="de-DE" sz="1600" dirty="0" err="1"/>
              <a:t>ratios</a:t>
            </a:r>
            <a:endParaRPr lang="en-US" sz="1600" dirty="0"/>
          </a:p>
        </p:txBody>
      </p:sp>
      <p:sp>
        <p:nvSpPr>
          <p:cNvPr id="6" name="TextBox 5">
            <a:extLst>
              <a:ext uri="{FF2B5EF4-FFF2-40B4-BE49-F238E27FC236}">
                <a16:creationId xmlns:a16="http://schemas.microsoft.com/office/drawing/2014/main" id="{5B7321F8-72D1-4A12-A9A3-DBB775DE4931}"/>
              </a:ext>
            </a:extLst>
          </p:cNvPr>
          <p:cNvSpPr txBox="1"/>
          <p:nvPr/>
        </p:nvSpPr>
        <p:spPr>
          <a:xfrm>
            <a:off x="2818614" y="2652744"/>
            <a:ext cx="3506771" cy="404712"/>
          </a:xfrm>
          <a:prstGeom prst="rect">
            <a:avLst/>
          </a:prstGeom>
          <a:noFill/>
        </p:spPr>
        <p:txBody>
          <a:bodyPr wrap="none" lIns="108000" tIns="46800" rIns="108000" bIns="46800" rtlCol="0">
            <a:noAutofit/>
          </a:bodyPr>
          <a:lstStyle/>
          <a:p>
            <a:r>
              <a:rPr lang="de-DE" sz="1600" dirty="0"/>
              <a:t>Equity Ratio = </a:t>
            </a:r>
            <a:endParaRPr lang="en-US" sz="1600" dirty="0"/>
          </a:p>
        </p:txBody>
      </p:sp>
      <p:sp>
        <p:nvSpPr>
          <p:cNvPr id="7" name="TextBox 6">
            <a:extLst>
              <a:ext uri="{FF2B5EF4-FFF2-40B4-BE49-F238E27FC236}">
                <a16:creationId xmlns:a16="http://schemas.microsoft.com/office/drawing/2014/main" id="{0F99AAE9-3A73-4C21-822B-012DB897C81B}"/>
              </a:ext>
            </a:extLst>
          </p:cNvPr>
          <p:cNvSpPr txBox="1"/>
          <p:nvPr/>
        </p:nvSpPr>
        <p:spPr>
          <a:xfrm>
            <a:off x="4335826" y="2397638"/>
            <a:ext cx="1273122" cy="902193"/>
          </a:xfrm>
          <a:prstGeom prst="rect">
            <a:avLst/>
          </a:prstGeom>
          <a:noFill/>
        </p:spPr>
        <p:txBody>
          <a:bodyPr wrap="none" lIns="108000" tIns="46800" rIns="108000" bIns="46800" rtlCol="0">
            <a:noAutofit/>
          </a:bodyPr>
          <a:lstStyle/>
          <a:p>
            <a:r>
              <a:rPr lang="de-DE" sz="1600" dirty="0"/>
              <a:t>Total Equity</a:t>
            </a:r>
          </a:p>
          <a:p>
            <a:endParaRPr lang="de-DE" sz="1600" dirty="0"/>
          </a:p>
          <a:p>
            <a:r>
              <a:rPr lang="de-DE" sz="1600" dirty="0"/>
              <a:t>Total Assets</a:t>
            </a:r>
            <a:endParaRPr lang="en-US" sz="1600" dirty="0"/>
          </a:p>
        </p:txBody>
      </p:sp>
      <p:cxnSp>
        <p:nvCxnSpPr>
          <p:cNvPr id="9" name="Straight Connector 8">
            <a:extLst>
              <a:ext uri="{FF2B5EF4-FFF2-40B4-BE49-F238E27FC236}">
                <a16:creationId xmlns:a16="http://schemas.microsoft.com/office/drawing/2014/main" id="{8571C251-D3C8-4902-9132-E99FB0B58E75}"/>
              </a:ext>
            </a:extLst>
          </p:cNvPr>
          <p:cNvCxnSpPr>
            <a:cxnSpLocks/>
          </p:cNvCxnSpPr>
          <p:nvPr/>
        </p:nvCxnSpPr>
        <p:spPr>
          <a:xfrm>
            <a:off x="4335826" y="2835824"/>
            <a:ext cx="127312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BFB34A0-A99A-43F3-8D8A-553AD9D5F85C}"/>
              </a:ext>
            </a:extLst>
          </p:cNvPr>
          <p:cNvSpPr txBox="1"/>
          <p:nvPr/>
        </p:nvSpPr>
        <p:spPr>
          <a:xfrm>
            <a:off x="169681" y="3576562"/>
            <a:ext cx="1046376" cy="320511"/>
          </a:xfrm>
          <a:prstGeom prst="rect">
            <a:avLst/>
          </a:prstGeom>
          <a:noFill/>
        </p:spPr>
        <p:txBody>
          <a:bodyPr wrap="none" lIns="108000" tIns="46800" rIns="108000" bIns="46800" rtlCol="0">
            <a:noAutofit/>
          </a:bodyPr>
          <a:lstStyle/>
          <a:p>
            <a:r>
              <a:rPr lang="de-DE" sz="1600" dirty="0" err="1"/>
              <a:t>Example</a:t>
            </a:r>
            <a:r>
              <a:rPr lang="de-DE" sz="1600" dirty="0"/>
              <a:t>:</a:t>
            </a:r>
            <a:endParaRPr lang="en-US" sz="1600" dirty="0"/>
          </a:p>
        </p:txBody>
      </p:sp>
      <p:graphicFrame>
        <p:nvGraphicFramePr>
          <p:cNvPr id="13" name="Table 14">
            <a:extLst>
              <a:ext uri="{FF2B5EF4-FFF2-40B4-BE49-F238E27FC236}">
                <a16:creationId xmlns:a16="http://schemas.microsoft.com/office/drawing/2014/main" id="{B3B400B3-19FF-4941-BDA4-FAB717033529}"/>
              </a:ext>
            </a:extLst>
          </p:cNvPr>
          <p:cNvGraphicFramePr>
            <a:graphicFrameLocks noGrp="1"/>
          </p:cNvGraphicFramePr>
          <p:nvPr/>
        </p:nvGraphicFramePr>
        <p:xfrm>
          <a:off x="1165999" y="3576562"/>
          <a:ext cx="7395488" cy="1463040"/>
        </p:xfrm>
        <a:graphic>
          <a:graphicData uri="http://schemas.openxmlformats.org/drawingml/2006/table">
            <a:tbl>
              <a:tblPr firstRow="1" bandRow="1">
                <a:tableStyleId>{5C22544A-7EE6-4342-B048-85BDC9FD1C3A}</a:tableStyleId>
              </a:tblPr>
              <a:tblGrid>
                <a:gridCol w="2081726">
                  <a:extLst>
                    <a:ext uri="{9D8B030D-6E8A-4147-A177-3AD203B41FA5}">
                      <a16:colId xmlns:a16="http://schemas.microsoft.com/office/drawing/2014/main" val="251832638"/>
                    </a:ext>
                  </a:extLst>
                </a:gridCol>
                <a:gridCol w="1580457">
                  <a:extLst>
                    <a:ext uri="{9D8B030D-6E8A-4147-A177-3AD203B41FA5}">
                      <a16:colId xmlns:a16="http://schemas.microsoft.com/office/drawing/2014/main" val="3928891027"/>
                    </a:ext>
                  </a:extLst>
                </a:gridCol>
                <a:gridCol w="2218637">
                  <a:extLst>
                    <a:ext uri="{9D8B030D-6E8A-4147-A177-3AD203B41FA5}">
                      <a16:colId xmlns:a16="http://schemas.microsoft.com/office/drawing/2014/main" val="2035021236"/>
                    </a:ext>
                  </a:extLst>
                </a:gridCol>
                <a:gridCol w="1514668">
                  <a:extLst>
                    <a:ext uri="{9D8B030D-6E8A-4147-A177-3AD203B41FA5}">
                      <a16:colId xmlns:a16="http://schemas.microsoft.com/office/drawing/2014/main" val="3202328782"/>
                    </a:ext>
                  </a:extLst>
                </a:gridCol>
              </a:tblGrid>
              <a:tr h="318024">
                <a:tc gridSpan="2">
                  <a:txBody>
                    <a:bodyPr/>
                    <a:lstStyle/>
                    <a:p>
                      <a:pPr algn="ctr"/>
                      <a:r>
                        <a:rPr lang="de-DE" dirty="0"/>
                        <a:t>Assets</a:t>
                      </a:r>
                      <a:endParaRPr lang="en-US" dirty="0"/>
                    </a:p>
                  </a:txBody>
                  <a:tcPr/>
                </a:tc>
                <a:tc hMerge="1">
                  <a:txBody>
                    <a:bodyPr/>
                    <a:lstStyle/>
                    <a:p>
                      <a:pPr algn="ctr"/>
                      <a:endParaRPr lang="en-US" dirty="0"/>
                    </a:p>
                  </a:txBody>
                  <a:tcPr/>
                </a:tc>
                <a:tc gridSpan="2">
                  <a:txBody>
                    <a:bodyPr/>
                    <a:lstStyle/>
                    <a:p>
                      <a:pPr algn="ctr"/>
                      <a:r>
                        <a:rPr lang="de-DE" dirty="0" err="1"/>
                        <a:t>Liabilities</a:t>
                      </a:r>
                      <a:endParaRPr lang="en-US" dirty="0"/>
                    </a:p>
                  </a:txBody>
                  <a:tcPr/>
                </a:tc>
                <a:tc hMerge="1">
                  <a:txBody>
                    <a:bodyPr/>
                    <a:lstStyle/>
                    <a:p>
                      <a:pPr algn="ctr"/>
                      <a:endParaRPr lang="en-US" dirty="0"/>
                    </a:p>
                  </a:txBody>
                  <a:tcPr/>
                </a:tc>
                <a:extLst>
                  <a:ext uri="{0D108BD9-81ED-4DB2-BD59-A6C34878D82A}">
                    <a16:rowId xmlns:a16="http://schemas.microsoft.com/office/drawing/2014/main" val="3743924017"/>
                  </a:ext>
                </a:extLst>
              </a:tr>
              <a:tr h="318024">
                <a:tc>
                  <a:txBody>
                    <a:bodyPr/>
                    <a:lstStyle/>
                    <a:p>
                      <a:pPr algn="l"/>
                      <a:r>
                        <a:rPr lang="de-DE" dirty="0"/>
                        <a:t>Cash</a:t>
                      </a:r>
                      <a:endParaRPr lang="en-US" dirty="0"/>
                    </a:p>
                  </a:txBody>
                  <a:tcPr/>
                </a:tc>
                <a:tc>
                  <a:txBody>
                    <a:bodyPr/>
                    <a:lstStyle/>
                    <a:p>
                      <a:pPr algn="r"/>
                      <a:r>
                        <a:rPr lang="de-DE" dirty="0"/>
                        <a:t>20,000 $</a:t>
                      </a:r>
                      <a:endParaRPr lang="en-US" dirty="0"/>
                    </a:p>
                  </a:txBody>
                  <a:tcPr/>
                </a:tc>
                <a:tc>
                  <a:txBody>
                    <a:bodyPr/>
                    <a:lstStyle/>
                    <a:p>
                      <a:pPr algn="l"/>
                      <a:r>
                        <a:rPr lang="de-DE" dirty="0" err="1"/>
                        <a:t>Liabilities</a:t>
                      </a:r>
                      <a:endParaRPr lang="en-US" dirty="0"/>
                    </a:p>
                  </a:txBody>
                  <a:tcPr/>
                </a:tc>
                <a:tc>
                  <a:txBody>
                    <a:bodyPr/>
                    <a:lstStyle/>
                    <a:p>
                      <a:pPr algn="r"/>
                      <a:r>
                        <a:rPr lang="de-DE" dirty="0"/>
                        <a:t>60,000 $</a:t>
                      </a:r>
                      <a:endParaRPr lang="en-US" dirty="0"/>
                    </a:p>
                  </a:txBody>
                  <a:tcPr/>
                </a:tc>
                <a:extLst>
                  <a:ext uri="{0D108BD9-81ED-4DB2-BD59-A6C34878D82A}">
                    <a16:rowId xmlns:a16="http://schemas.microsoft.com/office/drawing/2014/main" val="1972529507"/>
                  </a:ext>
                </a:extLst>
              </a:tr>
              <a:tr h="318024">
                <a:tc>
                  <a:txBody>
                    <a:bodyPr/>
                    <a:lstStyle/>
                    <a:p>
                      <a:pPr algn="l"/>
                      <a:r>
                        <a:rPr lang="de-DE" dirty="0"/>
                        <a:t>Other Assets</a:t>
                      </a:r>
                      <a:endParaRPr lang="en-US" dirty="0"/>
                    </a:p>
                  </a:txBody>
                  <a:tcPr/>
                </a:tc>
                <a:tc>
                  <a:txBody>
                    <a:bodyPr/>
                    <a:lstStyle/>
                    <a:p>
                      <a:pPr algn="r"/>
                      <a:r>
                        <a:rPr lang="de-DE" dirty="0"/>
                        <a:t>80,000 $</a:t>
                      </a:r>
                      <a:endParaRPr lang="en-US" dirty="0"/>
                    </a:p>
                  </a:txBody>
                  <a:tcPr/>
                </a:tc>
                <a:tc>
                  <a:txBody>
                    <a:bodyPr/>
                    <a:lstStyle/>
                    <a:p>
                      <a:pPr algn="l"/>
                      <a:r>
                        <a:rPr lang="de-DE" dirty="0"/>
                        <a:t>Equity</a:t>
                      </a:r>
                      <a:endParaRPr lang="en-US" dirty="0"/>
                    </a:p>
                  </a:txBody>
                  <a:tcPr/>
                </a:tc>
                <a:tc>
                  <a:txBody>
                    <a:bodyPr/>
                    <a:lstStyle/>
                    <a:p>
                      <a:pPr algn="r"/>
                      <a:r>
                        <a:rPr lang="de-DE" dirty="0"/>
                        <a:t>40,000 $</a:t>
                      </a:r>
                      <a:endParaRPr lang="en-US" dirty="0"/>
                    </a:p>
                  </a:txBody>
                  <a:tcPr/>
                </a:tc>
                <a:extLst>
                  <a:ext uri="{0D108BD9-81ED-4DB2-BD59-A6C34878D82A}">
                    <a16:rowId xmlns:a16="http://schemas.microsoft.com/office/drawing/2014/main" val="3172850052"/>
                  </a:ext>
                </a:extLst>
              </a:tr>
              <a:tr h="318024">
                <a:tc>
                  <a:txBody>
                    <a:bodyPr/>
                    <a:lstStyle/>
                    <a:p>
                      <a:pPr algn="l"/>
                      <a:r>
                        <a:rPr lang="de-DE" dirty="0"/>
                        <a:t>Total</a:t>
                      </a:r>
                      <a:endParaRPr lang="en-US" dirty="0"/>
                    </a:p>
                  </a:txBody>
                  <a:tcPr/>
                </a:tc>
                <a:tc>
                  <a:txBody>
                    <a:bodyPr/>
                    <a:lstStyle/>
                    <a:p>
                      <a:pPr algn="r"/>
                      <a:r>
                        <a:rPr lang="de-DE" dirty="0"/>
                        <a:t>100,000 $</a:t>
                      </a:r>
                      <a:endParaRPr lang="en-US" dirty="0"/>
                    </a:p>
                  </a:txBody>
                  <a:tcPr/>
                </a:tc>
                <a:tc>
                  <a:txBody>
                    <a:bodyPr/>
                    <a:lstStyle/>
                    <a:p>
                      <a:pPr algn="l"/>
                      <a:r>
                        <a:rPr lang="de-DE" dirty="0"/>
                        <a:t>Total</a:t>
                      </a:r>
                      <a:endParaRPr lang="en-US" dirty="0"/>
                    </a:p>
                  </a:txBody>
                  <a:tcPr/>
                </a:tc>
                <a:tc>
                  <a:txBody>
                    <a:bodyPr/>
                    <a:lstStyle/>
                    <a:p>
                      <a:pPr algn="r"/>
                      <a:r>
                        <a:rPr lang="de-DE" dirty="0"/>
                        <a:t>100,000 $</a:t>
                      </a:r>
                      <a:endParaRPr lang="en-US" dirty="0"/>
                    </a:p>
                  </a:txBody>
                  <a:tcPr/>
                </a:tc>
                <a:extLst>
                  <a:ext uri="{0D108BD9-81ED-4DB2-BD59-A6C34878D82A}">
                    <a16:rowId xmlns:a16="http://schemas.microsoft.com/office/drawing/2014/main" val="2115764848"/>
                  </a:ext>
                </a:extLst>
              </a:tr>
            </a:tbl>
          </a:graphicData>
        </a:graphic>
      </p:graphicFrame>
      <p:sp>
        <p:nvSpPr>
          <p:cNvPr id="14" name="TextBox 13">
            <a:extLst>
              <a:ext uri="{FF2B5EF4-FFF2-40B4-BE49-F238E27FC236}">
                <a16:creationId xmlns:a16="http://schemas.microsoft.com/office/drawing/2014/main" id="{18613BD9-F5BB-4703-911B-EAEAA00AB5FD}"/>
              </a:ext>
            </a:extLst>
          </p:cNvPr>
          <p:cNvSpPr txBox="1"/>
          <p:nvPr/>
        </p:nvSpPr>
        <p:spPr>
          <a:xfrm>
            <a:off x="1748169" y="5502161"/>
            <a:ext cx="5335571" cy="452487"/>
          </a:xfrm>
          <a:prstGeom prst="rect">
            <a:avLst/>
          </a:prstGeom>
          <a:noFill/>
        </p:spPr>
        <p:txBody>
          <a:bodyPr wrap="none" lIns="108000" tIns="46800" rIns="108000" bIns="46800" rtlCol="0">
            <a:noAutofit/>
          </a:bodyPr>
          <a:lstStyle/>
          <a:p>
            <a:r>
              <a:rPr lang="de-DE" sz="2400" dirty="0"/>
              <a:t>Equity Ratio = 40 / 100 = 0.4 </a:t>
            </a:r>
            <a:r>
              <a:rPr lang="de-DE" sz="2400" dirty="0" err="1"/>
              <a:t>or</a:t>
            </a:r>
            <a:r>
              <a:rPr lang="de-DE" sz="2400" dirty="0"/>
              <a:t> 40%</a:t>
            </a:r>
            <a:endParaRPr lang="en-US" sz="2400" dirty="0"/>
          </a:p>
        </p:txBody>
      </p:sp>
    </p:spTree>
    <p:extLst>
      <p:ext uri="{BB962C8B-B14F-4D97-AF65-F5344CB8AC3E}">
        <p14:creationId xmlns:p14="http://schemas.microsoft.com/office/powerpoint/2010/main" val="247689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84</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395925" y="1821693"/>
            <a:ext cx="5995447" cy="404712"/>
          </a:xfrm>
          <a:prstGeom prst="rect">
            <a:avLst/>
          </a:prstGeom>
          <a:noFill/>
        </p:spPr>
        <p:txBody>
          <a:bodyPr wrap="square" lIns="108000" tIns="46800" rIns="108000" bIns="46800" rtlCol="0">
            <a:noAutofit/>
          </a:bodyPr>
          <a:lstStyle/>
          <a:p>
            <a:r>
              <a:rPr lang="de-DE" sz="1600" dirty="0"/>
              <a:t>Equity Ratio: </a:t>
            </a:r>
            <a:r>
              <a:rPr lang="de-DE" sz="1600" dirty="0" err="1"/>
              <a:t>Calculated</a:t>
            </a:r>
            <a:r>
              <a:rPr lang="de-DE" sz="1600" dirty="0"/>
              <a:t> </a:t>
            </a:r>
            <a:r>
              <a:rPr lang="de-DE" sz="1600" dirty="0" err="1"/>
              <a:t>by</a:t>
            </a:r>
            <a:r>
              <a:rPr lang="de-DE" sz="1600" dirty="0"/>
              <a:t> </a:t>
            </a:r>
            <a:r>
              <a:rPr lang="de-DE" sz="1600" dirty="0" err="1"/>
              <a:t>dividing</a:t>
            </a:r>
            <a:r>
              <a:rPr lang="de-DE" sz="1600" dirty="0"/>
              <a:t> total Equity </a:t>
            </a:r>
            <a:r>
              <a:rPr lang="de-DE" sz="1600" dirty="0" err="1"/>
              <a:t>by</a:t>
            </a:r>
            <a:r>
              <a:rPr lang="de-DE" sz="1600" dirty="0"/>
              <a:t> total </a:t>
            </a:r>
            <a:r>
              <a:rPr lang="de-DE" sz="1600" dirty="0" err="1"/>
              <a:t>assets</a:t>
            </a:r>
            <a:endParaRPr lang="en-US" sz="1600" dirty="0"/>
          </a:p>
        </p:txBody>
      </p:sp>
      <p:sp>
        <p:nvSpPr>
          <p:cNvPr id="5" name="TextBox 4">
            <a:extLst>
              <a:ext uri="{FF2B5EF4-FFF2-40B4-BE49-F238E27FC236}">
                <a16:creationId xmlns:a16="http://schemas.microsoft.com/office/drawing/2014/main" id="{5365ABD1-6B9D-4A09-AE10-42B016D7251D}"/>
              </a:ext>
            </a:extLst>
          </p:cNvPr>
          <p:cNvSpPr txBox="1"/>
          <p:nvPr/>
        </p:nvSpPr>
        <p:spPr>
          <a:xfrm>
            <a:off x="1748169" y="879774"/>
            <a:ext cx="4176074" cy="404712"/>
          </a:xfrm>
          <a:prstGeom prst="rect">
            <a:avLst/>
          </a:prstGeom>
          <a:noFill/>
        </p:spPr>
        <p:txBody>
          <a:bodyPr wrap="none" lIns="108000" tIns="46800" rIns="108000" bIns="46800" rtlCol="0">
            <a:noAutofit/>
          </a:bodyPr>
          <a:lstStyle/>
          <a:p>
            <a:r>
              <a:rPr lang="de-DE" sz="1600" dirty="0"/>
              <a:t>Most powerful </a:t>
            </a:r>
            <a:r>
              <a:rPr lang="de-DE" sz="1600" dirty="0" err="1"/>
              <a:t>financial</a:t>
            </a:r>
            <a:r>
              <a:rPr lang="de-DE" sz="1600" dirty="0"/>
              <a:t> </a:t>
            </a:r>
            <a:r>
              <a:rPr lang="de-DE" sz="1600" dirty="0" err="1"/>
              <a:t>figures</a:t>
            </a:r>
            <a:r>
              <a:rPr lang="de-DE" sz="1600" dirty="0"/>
              <a:t> and </a:t>
            </a:r>
            <a:r>
              <a:rPr lang="de-DE" sz="1600" dirty="0" err="1"/>
              <a:t>ratios</a:t>
            </a:r>
            <a:endParaRPr lang="en-US" sz="1600" dirty="0"/>
          </a:p>
        </p:txBody>
      </p:sp>
      <p:sp>
        <p:nvSpPr>
          <p:cNvPr id="6" name="TextBox 5">
            <a:extLst>
              <a:ext uri="{FF2B5EF4-FFF2-40B4-BE49-F238E27FC236}">
                <a16:creationId xmlns:a16="http://schemas.microsoft.com/office/drawing/2014/main" id="{5B7321F8-72D1-4A12-A9A3-DBB775DE4931}"/>
              </a:ext>
            </a:extLst>
          </p:cNvPr>
          <p:cNvSpPr txBox="1"/>
          <p:nvPr/>
        </p:nvSpPr>
        <p:spPr>
          <a:xfrm>
            <a:off x="2818614" y="2652744"/>
            <a:ext cx="3506771" cy="404712"/>
          </a:xfrm>
          <a:prstGeom prst="rect">
            <a:avLst/>
          </a:prstGeom>
          <a:noFill/>
        </p:spPr>
        <p:txBody>
          <a:bodyPr wrap="none" lIns="108000" tIns="46800" rIns="108000" bIns="46800" rtlCol="0">
            <a:noAutofit/>
          </a:bodyPr>
          <a:lstStyle/>
          <a:p>
            <a:r>
              <a:rPr lang="de-DE" sz="1600" dirty="0"/>
              <a:t>Equity Ratio = </a:t>
            </a:r>
            <a:endParaRPr lang="en-US" sz="1600" dirty="0"/>
          </a:p>
        </p:txBody>
      </p:sp>
      <p:sp>
        <p:nvSpPr>
          <p:cNvPr id="7" name="TextBox 6">
            <a:extLst>
              <a:ext uri="{FF2B5EF4-FFF2-40B4-BE49-F238E27FC236}">
                <a16:creationId xmlns:a16="http://schemas.microsoft.com/office/drawing/2014/main" id="{0F99AAE9-3A73-4C21-822B-012DB897C81B}"/>
              </a:ext>
            </a:extLst>
          </p:cNvPr>
          <p:cNvSpPr txBox="1"/>
          <p:nvPr/>
        </p:nvSpPr>
        <p:spPr>
          <a:xfrm>
            <a:off x="4335826" y="2397638"/>
            <a:ext cx="1273122" cy="902193"/>
          </a:xfrm>
          <a:prstGeom prst="rect">
            <a:avLst/>
          </a:prstGeom>
          <a:noFill/>
        </p:spPr>
        <p:txBody>
          <a:bodyPr wrap="none" lIns="108000" tIns="46800" rIns="108000" bIns="46800" rtlCol="0">
            <a:noAutofit/>
          </a:bodyPr>
          <a:lstStyle/>
          <a:p>
            <a:r>
              <a:rPr lang="de-DE" sz="1600" dirty="0"/>
              <a:t>Total Equity</a:t>
            </a:r>
          </a:p>
          <a:p>
            <a:endParaRPr lang="de-DE" sz="1600" dirty="0"/>
          </a:p>
          <a:p>
            <a:r>
              <a:rPr lang="de-DE" sz="1600" dirty="0"/>
              <a:t>Total Assets</a:t>
            </a:r>
            <a:endParaRPr lang="en-US" sz="1600" dirty="0"/>
          </a:p>
        </p:txBody>
      </p:sp>
      <p:cxnSp>
        <p:nvCxnSpPr>
          <p:cNvPr id="9" name="Straight Connector 8">
            <a:extLst>
              <a:ext uri="{FF2B5EF4-FFF2-40B4-BE49-F238E27FC236}">
                <a16:creationId xmlns:a16="http://schemas.microsoft.com/office/drawing/2014/main" id="{8571C251-D3C8-4902-9132-E99FB0B58E75}"/>
              </a:ext>
            </a:extLst>
          </p:cNvPr>
          <p:cNvCxnSpPr>
            <a:cxnSpLocks/>
          </p:cNvCxnSpPr>
          <p:nvPr/>
        </p:nvCxnSpPr>
        <p:spPr>
          <a:xfrm>
            <a:off x="4335826" y="2835824"/>
            <a:ext cx="127312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BFB34A0-A99A-43F3-8D8A-553AD9D5F85C}"/>
              </a:ext>
            </a:extLst>
          </p:cNvPr>
          <p:cNvSpPr txBox="1"/>
          <p:nvPr/>
        </p:nvSpPr>
        <p:spPr>
          <a:xfrm>
            <a:off x="688154" y="3991152"/>
            <a:ext cx="7569726" cy="1664741"/>
          </a:xfrm>
          <a:prstGeom prst="rect">
            <a:avLst/>
          </a:prstGeom>
          <a:noFill/>
        </p:spPr>
        <p:txBody>
          <a:bodyPr wrap="square" lIns="108000" tIns="46800" rIns="108000" bIns="46800" rtlCol="0">
            <a:noAutofit/>
          </a:bodyPr>
          <a:lstStyle/>
          <a:p>
            <a:r>
              <a:rPr lang="de-DE" sz="1600" dirty="0">
                <a:sym typeface="Wingdings" panose="05000000000000000000" pitchFamily="2" charset="2"/>
              </a:rPr>
              <a:t> </a:t>
            </a:r>
            <a:r>
              <a:rPr lang="de-DE" sz="1600" dirty="0"/>
              <a:t>The Equity Ratio </a:t>
            </a:r>
            <a:r>
              <a:rPr lang="de-DE" sz="1600" dirty="0" err="1"/>
              <a:t>shows</a:t>
            </a:r>
            <a:r>
              <a:rPr lang="de-DE" sz="1600" dirty="0"/>
              <a:t> </a:t>
            </a:r>
            <a:r>
              <a:rPr lang="de-DE" sz="1600" dirty="0" err="1"/>
              <a:t>how</a:t>
            </a:r>
            <a:r>
              <a:rPr lang="de-DE" sz="1600" dirty="0"/>
              <a:t> </a:t>
            </a:r>
            <a:r>
              <a:rPr lang="de-DE" sz="1600" dirty="0" err="1"/>
              <a:t>much</a:t>
            </a:r>
            <a:r>
              <a:rPr lang="de-DE" sz="1600" dirty="0"/>
              <a:t> </a:t>
            </a:r>
            <a:r>
              <a:rPr lang="de-DE" sz="1600" dirty="0" err="1"/>
              <a:t>of</a:t>
            </a:r>
            <a:r>
              <a:rPr lang="de-DE" sz="1600" dirty="0"/>
              <a:t> a </a:t>
            </a:r>
            <a:r>
              <a:rPr lang="de-DE" sz="1600" dirty="0" err="1"/>
              <a:t>company‘s</a:t>
            </a:r>
            <a:r>
              <a:rPr lang="de-DE" sz="1600" dirty="0"/>
              <a:t> </a:t>
            </a:r>
            <a:r>
              <a:rPr lang="de-DE" sz="1600" dirty="0" err="1"/>
              <a:t>assets</a:t>
            </a:r>
            <a:r>
              <a:rPr lang="de-DE" sz="1600" dirty="0"/>
              <a:t> </a:t>
            </a:r>
            <a:r>
              <a:rPr lang="de-DE" sz="1600" dirty="0" err="1"/>
              <a:t>are</a:t>
            </a:r>
            <a:r>
              <a:rPr lang="de-DE" sz="1600" dirty="0"/>
              <a:t> </a:t>
            </a:r>
            <a:r>
              <a:rPr lang="de-DE" sz="1600" dirty="0" err="1"/>
              <a:t>funded</a:t>
            </a:r>
            <a:r>
              <a:rPr lang="de-DE" sz="1600" dirty="0"/>
              <a:t> </a:t>
            </a:r>
            <a:r>
              <a:rPr lang="de-DE" sz="1600" dirty="0" err="1"/>
              <a:t>by</a:t>
            </a:r>
            <a:r>
              <a:rPr lang="de-DE" sz="1600" dirty="0"/>
              <a:t> </a:t>
            </a:r>
            <a:r>
              <a:rPr lang="de-DE" sz="1600" dirty="0" err="1"/>
              <a:t>equity</a:t>
            </a:r>
            <a:r>
              <a:rPr lang="de-DE" sz="1600" dirty="0"/>
              <a:t> </a:t>
            </a:r>
            <a:r>
              <a:rPr lang="de-DE" sz="1600" dirty="0" err="1"/>
              <a:t>rather</a:t>
            </a:r>
            <a:r>
              <a:rPr lang="de-DE" sz="1600" dirty="0"/>
              <a:t> </a:t>
            </a:r>
            <a:r>
              <a:rPr lang="de-DE" sz="1600" dirty="0" err="1"/>
              <a:t>than</a:t>
            </a:r>
            <a:r>
              <a:rPr lang="de-DE" sz="1600" dirty="0"/>
              <a:t> </a:t>
            </a:r>
            <a:r>
              <a:rPr lang="de-DE" sz="1600" dirty="0" err="1"/>
              <a:t>borrowing</a:t>
            </a:r>
            <a:r>
              <a:rPr lang="de-DE" sz="1600" dirty="0"/>
              <a:t> </a:t>
            </a:r>
            <a:r>
              <a:rPr lang="de-DE" sz="1600" dirty="0" err="1"/>
              <a:t>money</a:t>
            </a:r>
            <a:r>
              <a:rPr lang="de-DE" sz="1600" dirty="0"/>
              <a:t>.</a:t>
            </a:r>
          </a:p>
          <a:p>
            <a:r>
              <a:rPr lang="en-US" sz="1600" dirty="0"/>
              <a:t>The ratio can be an indicator of how financially stable the company may be in the long run.</a:t>
            </a:r>
          </a:p>
        </p:txBody>
      </p:sp>
      <p:sp>
        <p:nvSpPr>
          <p:cNvPr id="8" name="TextBox 7">
            <a:extLst>
              <a:ext uri="{FF2B5EF4-FFF2-40B4-BE49-F238E27FC236}">
                <a16:creationId xmlns:a16="http://schemas.microsoft.com/office/drawing/2014/main" id="{53C785B2-1872-45B0-A5B1-550F9A7C3CB1}"/>
              </a:ext>
            </a:extLst>
          </p:cNvPr>
          <p:cNvSpPr txBox="1"/>
          <p:nvPr/>
        </p:nvSpPr>
        <p:spPr>
          <a:xfrm>
            <a:off x="688154" y="3717196"/>
            <a:ext cx="914400" cy="914400"/>
          </a:xfrm>
          <a:prstGeom prst="rect">
            <a:avLst/>
          </a:prstGeom>
          <a:noFill/>
        </p:spPr>
        <p:txBody>
          <a:bodyPr wrap="none" lIns="108000" tIns="46800" rIns="108000" bIns="46800" rtlCol="0">
            <a:noAutofit/>
          </a:bodyPr>
          <a:lstStyle/>
          <a:p>
            <a:r>
              <a:rPr lang="de-DE" sz="1600" dirty="0"/>
              <a:t>Use:</a:t>
            </a:r>
            <a:endParaRPr lang="en-US" sz="1600" dirty="0"/>
          </a:p>
        </p:txBody>
      </p:sp>
    </p:spTree>
    <p:extLst>
      <p:ext uri="{BB962C8B-B14F-4D97-AF65-F5344CB8AC3E}">
        <p14:creationId xmlns:p14="http://schemas.microsoft.com/office/powerpoint/2010/main" val="786945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85</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395925" y="1448606"/>
            <a:ext cx="8165562" cy="878889"/>
          </a:xfrm>
          <a:prstGeom prst="rect">
            <a:avLst/>
          </a:prstGeom>
          <a:noFill/>
        </p:spPr>
        <p:txBody>
          <a:bodyPr wrap="square" lIns="108000" tIns="46800" rIns="108000" bIns="46800" rtlCol="0">
            <a:noAutofit/>
          </a:bodyPr>
          <a:lstStyle/>
          <a:p>
            <a:r>
              <a:rPr lang="de-DE" sz="1600" dirty="0"/>
              <a:t>Working Capital: </a:t>
            </a:r>
          </a:p>
          <a:p>
            <a:r>
              <a:rPr lang="de-DE" sz="1600" dirty="0"/>
              <a:t>The </a:t>
            </a:r>
            <a:r>
              <a:rPr lang="en-US" sz="1600" dirty="0"/>
              <a:t>difference between a company’s current assets and its current liabilities</a:t>
            </a:r>
          </a:p>
        </p:txBody>
      </p:sp>
      <p:sp>
        <p:nvSpPr>
          <p:cNvPr id="5" name="TextBox 4">
            <a:extLst>
              <a:ext uri="{FF2B5EF4-FFF2-40B4-BE49-F238E27FC236}">
                <a16:creationId xmlns:a16="http://schemas.microsoft.com/office/drawing/2014/main" id="{5365ABD1-6B9D-4A09-AE10-42B016D7251D}"/>
              </a:ext>
            </a:extLst>
          </p:cNvPr>
          <p:cNvSpPr txBox="1"/>
          <p:nvPr/>
        </p:nvSpPr>
        <p:spPr>
          <a:xfrm>
            <a:off x="1748169" y="879774"/>
            <a:ext cx="4176074" cy="404712"/>
          </a:xfrm>
          <a:prstGeom prst="rect">
            <a:avLst/>
          </a:prstGeom>
          <a:noFill/>
        </p:spPr>
        <p:txBody>
          <a:bodyPr wrap="none" lIns="108000" tIns="46800" rIns="108000" bIns="46800" rtlCol="0">
            <a:noAutofit/>
          </a:bodyPr>
          <a:lstStyle/>
          <a:p>
            <a:r>
              <a:rPr lang="de-DE" sz="1600" dirty="0"/>
              <a:t>Most powerful </a:t>
            </a:r>
            <a:r>
              <a:rPr lang="de-DE" sz="1600" dirty="0" err="1"/>
              <a:t>financial</a:t>
            </a:r>
            <a:r>
              <a:rPr lang="de-DE" sz="1600" dirty="0"/>
              <a:t> </a:t>
            </a:r>
            <a:r>
              <a:rPr lang="de-DE" sz="1600" dirty="0" err="1"/>
              <a:t>figures</a:t>
            </a:r>
            <a:r>
              <a:rPr lang="de-DE" sz="1600" dirty="0"/>
              <a:t> and </a:t>
            </a:r>
            <a:r>
              <a:rPr lang="de-DE" sz="1600" dirty="0" err="1"/>
              <a:t>ratios</a:t>
            </a:r>
            <a:endParaRPr lang="en-US" sz="1600" dirty="0"/>
          </a:p>
        </p:txBody>
      </p:sp>
      <p:sp>
        <p:nvSpPr>
          <p:cNvPr id="6" name="TextBox 5">
            <a:extLst>
              <a:ext uri="{FF2B5EF4-FFF2-40B4-BE49-F238E27FC236}">
                <a16:creationId xmlns:a16="http://schemas.microsoft.com/office/drawing/2014/main" id="{5B7321F8-72D1-4A12-A9A3-DBB775DE4931}"/>
              </a:ext>
            </a:extLst>
          </p:cNvPr>
          <p:cNvSpPr txBox="1"/>
          <p:nvPr/>
        </p:nvSpPr>
        <p:spPr>
          <a:xfrm>
            <a:off x="1894787" y="2441888"/>
            <a:ext cx="3506771" cy="404712"/>
          </a:xfrm>
          <a:prstGeom prst="rect">
            <a:avLst/>
          </a:prstGeom>
          <a:noFill/>
        </p:spPr>
        <p:txBody>
          <a:bodyPr wrap="none" lIns="108000" tIns="46800" rIns="108000" bIns="46800" rtlCol="0">
            <a:noAutofit/>
          </a:bodyPr>
          <a:lstStyle/>
          <a:p>
            <a:r>
              <a:rPr lang="de-DE" sz="1600" dirty="0"/>
              <a:t>Working Capital = </a:t>
            </a:r>
            <a:r>
              <a:rPr lang="de-DE" sz="1600" dirty="0" err="1"/>
              <a:t>current</a:t>
            </a:r>
            <a:r>
              <a:rPr lang="de-DE" sz="1600" dirty="0"/>
              <a:t> </a:t>
            </a:r>
            <a:r>
              <a:rPr lang="de-DE" sz="1600" dirty="0" err="1"/>
              <a:t>assets</a:t>
            </a:r>
            <a:r>
              <a:rPr lang="de-DE" sz="1600" dirty="0"/>
              <a:t> </a:t>
            </a:r>
            <a:r>
              <a:rPr lang="de-DE" sz="1600" dirty="0" err="1"/>
              <a:t>deducted</a:t>
            </a:r>
            <a:r>
              <a:rPr lang="de-DE" sz="1600" dirty="0"/>
              <a:t> </a:t>
            </a:r>
            <a:r>
              <a:rPr lang="de-DE" sz="1600" dirty="0" err="1"/>
              <a:t>by</a:t>
            </a:r>
            <a:r>
              <a:rPr lang="de-DE" sz="1600" dirty="0"/>
              <a:t> </a:t>
            </a:r>
            <a:r>
              <a:rPr lang="de-DE" sz="1600" dirty="0" err="1"/>
              <a:t>current</a:t>
            </a:r>
            <a:r>
              <a:rPr lang="de-DE" sz="1600" dirty="0"/>
              <a:t> </a:t>
            </a:r>
            <a:r>
              <a:rPr lang="de-DE" sz="1600" dirty="0" err="1"/>
              <a:t>liabilities</a:t>
            </a:r>
            <a:r>
              <a:rPr lang="de-DE" sz="1600" dirty="0"/>
              <a:t> </a:t>
            </a:r>
            <a:endParaRPr lang="en-US" sz="1600" dirty="0"/>
          </a:p>
        </p:txBody>
      </p:sp>
      <p:sp>
        <p:nvSpPr>
          <p:cNvPr id="11" name="TextBox 10">
            <a:extLst>
              <a:ext uri="{FF2B5EF4-FFF2-40B4-BE49-F238E27FC236}">
                <a16:creationId xmlns:a16="http://schemas.microsoft.com/office/drawing/2014/main" id="{CBFB34A0-A99A-43F3-8D8A-553AD9D5F85C}"/>
              </a:ext>
            </a:extLst>
          </p:cNvPr>
          <p:cNvSpPr txBox="1"/>
          <p:nvPr/>
        </p:nvSpPr>
        <p:spPr>
          <a:xfrm>
            <a:off x="256471" y="3635805"/>
            <a:ext cx="8305016" cy="599865"/>
          </a:xfrm>
          <a:prstGeom prst="rect">
            <a:avLst/>
          </a:prstGeom>
          <a:noFill/>
        </p:spPr>
        <p:txBody>
          <a:bodyPr wrap="square" lIns="108000" tIns="46800" rIns="108000" bIns="46800" rtlCol="0">
            <a:noAutofit/>
          </a:bodyPr>
          <a:lstStyle/>
          <a:p>
            <a:r>
              <a:rPr lang="de-DE" sz="1600" dirty="0">
                <a:sym typeface="Wingdings" panose="05000000000000000000" pitchFamily="2" charset="2"/>
              </a:rPr>
              <a:t></a:t>
            </a:r>
            <a:r>
              <a:rPr lang="de-DE" sz="1600" dirty="0" err="1"/>
              <a:t>Used</a:t>
            </a:r>
            <a:r>
              <a:rPr lang="de-DE" sz="1600" dirty="0"/>
              <a:t> </a:t>
            </a:r>
            <a:r>
              <a:rPr lang="de-DE" sz="1600" dirty="0" err="1"/>
              <a:t>for</a:t>
            </a:r>
            <a:r>
              <a:rPr lang="de-DE" sz="1600" dirty="0"/>
              <a:t> </a:t>
            </a:r>
            <a:r>
              <a:rPr lang="de-DE" sz="1600" dirty="0" err="1"/>
              <a:t>measuring</a:t>
            </a:r>
            <a:r>
              <a:rPr lang="de-DE" sz="1600" dirty="0"/>
              <a:t> </a:t>
            </a:r>
            <a:r>
              <a:rPr lang="de-DE" sz="1600" dirty="0" err="1"/>
              <a:t>the</a:t>
            </a:r>
            <a:r>
              <a:rPr lang="de-DE" sz="1600" dirty="0"/>
              <a:t> </a:t>
            </a:r>
            <a:r>
              <a:rPr lang="de-DE" sz="1600" dirty="0" err="1"/>
              <a:t>current</a:t>
            </a:r>
            <a:r>
              <a:rPr lang="de-DE" sz="1600" dirty="0"/>
              <a:t> </a:t>
            </a:r>
            <a:r>
              <a:rPr lang="de-DE" sz="1600" dirty="0" err="1"/>
              <a:t>liquidity</a:t>
            </a:r>
            <a:r>
              <a:rPr lang="de-DE" sz="1600" dirty="0"/>
              <a:t> </a:t>
            </a:r>
            <a:r>
              <a:rPr lang="de-DE" sz="1600" dirty="0" err="1"/>
              <a:t>situation</a:t>
            </a:r>
            <a:r>
              <a:rPr lang="de-DE" sz="1600" dirty="0"/>
              <a:t> and </a:t>
            </a:r>
            <a:r>
              <a:rPr lang="de-DE" sz="1600" dirty="0" err="1"/>
              <a:t>eventually</a:t>
            </a:r>
            <a:r>
              <a:rPr lang="de-DE" sz="1600" dirty="0"/>
              <a:t> </a:t>
            </a:r>
            <a:r>
              <a:rPr lang="de-DE" sz="1600" dirty="0" err="1"/>
              <a:t>identifying</a:t>
            </a:r>
            <a:r>
              <a:rPr lang="de-DE" sz="1600" dirty="0"/>
              <a:t> external </a:t>
            </a:r>
            <a:r>
              <a:rPr lang="de-DE" sz="1600" dirty="0" err="1"/>
              <a:t>financing</a:t>
            </a:r>
            <a:r>
              <a:rPr lang="de-DE" sz="1600" dirty="0"/>
              <a:t> </a:t>
            </a:r>
            <a:r>
              <a:rPr lang="de-DE" sz="1600" dirty="0" err="1"/>
              <a:t>needs</a:t>
            </a:r>
            <a:r>
              <a:rPr lang="de-DE" sz="1600" dirty="0"/>
              <a:t> </a:t>
            </a:r>
            <a:endParaRPr lang="en-US" sz="1600" dirty="0"/>
          </a:p>
        </p:txBody>
      </p:sp>
      <p:sp>
        <p:nvSpPr>
          <p:cNvPr id="15" name="TextBox 14">
            <a:extLst>
              <a:ext uri="{FF2B5EF4-FFF2-40B4-BE49-F238E27FC236}">
                <a16:creationId xmlns:a16="http://schemas.microsoft.com/office/drawing/2014/main" id="{72D4FC86-513B-485C-A4F1-01D9D95BEC47}"/>
              </a:ext>
            </a:extLst>
          </p:cNvPr>
          <p:cNvSpPr txBox="1"/>
          <p:nvPr/>
        </p:nvSpPr>
        <p:spPr>
          <a:xfrm>
            <a:off x="256471" y="3321270"/>
            <a:ext cx="914400" cy="914400"/>
          </a:xfrm>
          <a:prstGeom prst="rect">
            <a:avLst/>
          </a:prstGeom>
          <a:noFill/>
        </p:spPr>
        <p:txBody>
          <a:bodyPr wrap="none" lIns="108000" tIns="46800" rIns="108000" bIns="46800" rtlCol="0">
            <a:noAutofit/>
          </a:bodyPr>
          <a:lstStyle/>
          <a:p>
            <a:r>
              <a:rPr lang="de-DE" sz="1600" dirty="0"/>
              <a:t>Use:</a:t>
            </a:r>
            <a:endParaRPr lang="en-US" sz="1600" dirty="0"/>
          </a:p>
        </p:txBody>
      </p:sp>
    </p:spTree>
    <p:extLst>
      <p:ext uri="{BB962C8B-B14F-4D97-AF65-F5344CB8AC3E}">
        <p14:creationId xmlns:p14="http://schemas.microsoft.com/office/powerpoint/2010/main" val="39081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86</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395925" y="1448606"/>
            <a:ext cx="8165562" cy="878889"/>
          </a:xfrm>
          <a:prstGeom prst="rect">
            <a:avLst/>
          </a:prstGeom>
          <a:noFill/>
        </p:spPr>
        <p:txBody>
          <a:bodyPr wrap="square" lIns="108000" tIns="46800" rIns="108000" bIns="46800" rtlCol="0">
            <a:noAutofit/>
          </a:bodyPr>
          <a:lstStyle/>
          <a:p>
            <a:r>
              <a:rPr lang="de-DE" sz="1600" dirty="0" err="1"/>
              <a:t>Debt</a:t>
            </a:r>
            <a:r>
              <a:rPr lang="de-DE" sz="1600" dirty="0"/>
              <a:t> Service (Coverage) Ratio</a:t>
            </a:r>
          </a:p>
          <a:p>
            <a:r>
              <a:rPr lang="de-DE" sz="1600" dirty="0"/>
              <a:t>The </a:t>
            </a:r>
            <a:r>
              <a:rPr lang="de-DE" sz="1600" dirty="0" err="1"/>
              <a:t>ratio</a:t>
            </a:r>
            <a:r>
              <a:rPr lang="de-DE" sz="1600" dirty="0"/>
              <a:t> </a:t>
            </a:r>
            <a:r>
              <a:rPr lang="de-DE" sz="1600" dirty="0" err="1"/>
              <a:t>between</a:t>
            </a:r>
            <a:r>
              <a:rPr lang="de-DE" sz="1600" dirty="0"/>
              <a:t> a </a:t>
            </a:r>
            <a:r>
              <a:rPr lang="de-DE" sz="1600" dirty="0" err="1"/>
              <a:t>companies</a:t>
            </a:r>
            <a:r>
              <a:rPr lang="de-DE" sz="1600" dirty="0"/>
              <a:t> </a:t>
            </a:r>
            <a:r>
              <a:rPr lang="de-DE" sz="1600" dirty="0" err="1"/>
              <a:t>operating</a:t>
            </a:r>
            <a:r>
              <a:rPr lang="de-DE" sz="1600" dirty="0"/>
              <a:t> </a:t>
            </a:r>
            <a:r>
              <a:rPr lang="de-DE" sz="1600" dirty="0" err="1"/>
              <a:t>income</a:t>
            </a:r>
            <a:r>
              <a:rPr lang="de-DE" sz="1600" dirty="0"/>
              <a:t> </a:t>
            </a:r>
            <a:r>
              <a:rPr lang="de-DE" sz="1600" dirty="0" err="1"/>
              <a:t>to</a:t>
            </a:r>
            <a:r>
              <a:rPr lang="de-DE" sz="1600" dirty="0"/>
              <a:t> </a:t>
            </a:r>
            <a:r>
              <a:rPr lang="de-DE" sz="1600" dirty="0" err="1"/>
              <a:t>cover</a:t>
            </a:r>
            <a:r>
              <a:rPr lang="de-DE" sz="1600" dirty="0"/>
              <a:t> </a:t>
            </a:r>
            <a:r>
              <a:rPr lang="de-DE" sz="1600" dirty="0" err="1"/>
              <a:t>it‘s</a:t>
            </a:r>
            <a:r>
              <a:rPr lang="de-DE" sz="1600" dirty="0"/>
              <a:t> </a:t>
            </a:r>
            <a:r>
              <a:rPr lang="de-DE" sz="1600" dirty="0" err="1"/>
              <a:t>debt</a:t>
            </a:r>
            <a:r>
              <a:rPr lang="de-DE" sz="1600" dirty="0"/>
              <a:t> </a:t>
            </a:r>
            <a:r>
              <a:rPr lang="de-DE" sz="1600" dirty="0" err="1"/>
              <a:t>obligations</a:t>
            </a:r>
            <a:endParaRPr lang="en-US" sz="1600" dirty="0"/>
          </a:p>
        </p:txBody>
      </p:sp>
      <p:sp>
        <p:nvSpPr>
          <p:cNvPr id="5" name="TextBox 4">
            <a:extLst>
              <a:ext uri="{FF2B5EF4-FFF2-40B4-BE49-F238E27FC236}">
                <a16:creationId xmlns:a16="http://schemas.microsoft.com/office/drawing/2014/main" id="{5365ABD1-6B9D-4A09-AE10-42B016D7251D}"/>
              </a:ext>
            </a:extLst>
          </p:cNvPr>
          <p:cNvSpPr txBox="1"/>
          <p:nvPr/>
        </p:nvSpPr>
        <p:spPr>
          <a:xfrm>
            <a:off x="1748169" y="879774"/>
            <a:ext cx="4176074" cy="404712"/>
          </a:xfrm>
          <a:prstGeom prst="rect">
            <a:avLst/>
          </a:prstGeom>
          <a:noFill/>
        </p:spPr>
        <p:txBody>
          <a:bodyPr wrap="none" lIns="108000" tIns="46800" rIns="108000" bIns="46800" rtlCol="0">
            <a:noAutofit/>
          </a:bodyPr>
          <a:lstStyle/>
          <a:p>
            <a:r>
              <a:rPr lang="de-DE" sz="1600" dirty="0"/>
              <a:t>Most powerful </a:t>
            </a:r>
            <a:r>
              <a:rPr lang="de-DE" sz="1600" dirty="0" err="1"/>
              <a:t>financial</a:t>
            </a:r>
            <a:r>
              <a:rPr lang="de-DE" sz="1600" dirty="0"/>
              <a:t> </a:t>
            </a:r>
            <a:r>
              <a:rPr lang="de-DE" sz="1600" dirty="0" err="1"/>
              <a:t>figures</a:t>
            </a:r>
            <a:r>
              <a:rPr lang="de-DE" sz="1600" dirty="0"/>
              <a:t> and </a:t>
            </a:r>
            <a:r>
              <a:rPr lang="de-DE" sz="1600" dirty="0" err="1"/>
              <a:t>ratios</a:t>
            </a:r>
            <a:endParaRPr lang="en-US" sz="1600" dirty="0"/>
          </a:p>
        </p:txBody>
      </p:sp>
      <p:sp>
        <p:nvSpPr>
          <p:cNvPr id="6" name="TextBox 5">
            <a:extLst>
              <a:ext uri="{FF2B5EF4-FFF2-40B4-BE49-F238E27FC236}">
                <a16:creationId xmlns:a16="http://schemas.microsoft.com/office/drawing/2014/main" id="{5B7321F8-72D1-4A12-A9A3-DBB775DE4931}"/>
              </a:ext>
            </a:extLst>
          </p:cNvPr>
          <p:cNvSpPr txBox="1"/>
          <p:nvPr/>
        </p:nvSpPr>
        <p:spPr>
          <a:xfrm>
            <a:off x="1567961" y="2622026"/>
            <a:ext cx="1713071" cy="404712"/>
          </a:xfrm>
          <a:prstGeom prst="rect">
            <a:avLst/>
          </a:prstGeom>
          <a:noFill/>
        </p:spPr>
        <p:txBody>
          <a:bodyPr wrap="none" lIns="108000" tIns="46800" rIns="108000" bIns="46800" rtlCol="0">
            <a:noAutofit/>
          </a:bodyPr>
          <a:lstStyle/>
          <a:p>
            <a:r>
              <a:rPr lang="de-DE" sz="1600" dirty="0" err="1"/>
              <a:t>Debt</a:t>
            </a:r>
            <a:r>
              <a:rPr lang="de-DE" sz="1600" dirty="0"/>
              <a:t> Service Ratio =</a:t>
            </a:r>
            <a:endParaRPr lang="en-US" sz="1600" dirty="0"/>
          </a:p>
        </p:txBody>
      </p:sp>
      <p:sp>
        <p:nvSpPr>
          <p:cNvPr id="15" name="TextBox 14">
            <a:extLst>
              <a:ext uri="{FF2B5EF4-FFF2-40B4-BE49-F238E27FC236}">
                <a16:creationId xmlns:a16="http://schemas.microsoft.com/office/drawing/2014/main" id="{72D4FC86-513B-485C-A4F1-01D9D95BEC47}"/>
              </a:ext>
            </a:extLst>
          </p:cNvPr>
          <p:cNvSpPr txBox="1"/>
          <p:nvPr/>
        </p:nvSpPr>
        <p:spPr>
          <a:xfrm>
            <a:off x="247593" y="3271732"/>
            <a:ext cx="914400" cy="314535"/>
          </a:xfrm>
          <a:prstGeom prst="rect">
            <a:avLst/>
          </a:prstGeom>
          <a:noFill/>
        </p:spPr>
        <p:txBody>
          <a:bodyPr wrap="none" lIns="108000" tIns="46800" rIns="108000" bIns="46800" rtlCol="0">
            <a:noAutofit/>
          </a:bodyPr>
          <a:lstStyle/>
          <a:p>
            <a:r>
              <a:rPr lang="de-DE" sz="1600" dirty="0" err="1"/>
              <a:t>Example</a:t>
            </a:r>
            <a:r>
              <a:rPr lang="de-DE" sz="1600" dirty="0"/>
              <a:t>:</a:t>
            </a:r>
            <a:endParaRPr lang="en-US" sz="1600" dirty="0"/>
          </a:p>
        </p:txBody>
      </p:sp>
      <p:cxnSp>
        <p:nvCxnSpPr>
          <p:cNvPr id="10" name="Straight Connector 9">
            <a:extLst>
              <a:ext uri="{FF2B5EF4-FFF2-40B4-BE49-F238E27FC236}">
                <a16:creationId xmlns:a16="http://schemas.microsoft.com/office/drawing/2014/main" id="{227AD6E3-CF21-4D96-B9A9-F62604797515}"/>
              </a:ext>
            </a:extLst>
          </p:cNvPr>
          <p:cNvCxnSpPr>
            <a:cxnSpLocks/>
          </p:cNvCxnSpPr>
          <p:nvPr/>
        </p:nvCxnSpPr>
        <p:spPr>
          <a:xfrm>
            <a:off x="3572346" y="2780910"/>
            <a:ext cx="215924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77966FF-AB7D-4143-BC8F-C2A46788D5A2}"/>
              </a:ext>
            </a:extLst>
          </p:cNvPr>
          <p:cNvSpPr txBox="1"/>
          <p:nvPr/>
        </p:nvSpPr>
        <p:spPr>
          <a:xfrm>
            <a:off x="4131639" y="2423187"/>
            <a:ext cx="2159242" cy="295156"/>
          </a:xfrm>
          <a:prstGeom prst="rect">
            <a:avLst/>
          </a:prstGeom>
          <a:noFill/>
        </p:spPr>
        <p:txBody>
          <a:bodyPr wrap="none" lIns="108000" tIns="46800" rIns="108000" bIns="46800" rtlCol="0">
            <a:noAutofit/>
          </a:bodyPr>
          <a:lstStyle/>
          <a:p>
            <a:r>
              <a:rPr lang="de-DE" sz="1600" dirty="0"/>
              <a:t>EBITDA</a:t>
            </a:r>
            <a:endParaRPr lang="en-US" sz="1600" dirty="0"/>
          </a:p>
        </p:txBody>
      </p:sp>
      <p:sp>
        <p:nvSpPr>
          <p:cNvPr id="13" name="TextBox 12">
            <a:extLst>
              <a:ext uri="{FF2B5EF4-FFF2-40B4-BE49-F238E27FC236}">
                <a16:creationId xmlns:a16="http://schemas.microsoft.com/office/drawing/2014/main" id="{3B2E0971-4F6F-4709-BED8-D45355F41C9A}"/>
              </a:ext>
            </a:extLst>
          </p:cNvPr>
          <p:cNvSpPr txBox="1"/>
          <p:nvPr/>
        </p:nvSpPr>
        <p:spPr>
          <a:xfrm>
            <a:off x="3703728" y="2804578"/>
            <a:ext cx="2159242" cy="295156"/>
          </a:xfrm>
          <a:prstGeom prst="rect">
            <a:avLst/>
          </a:prstGeom>
          <a:noFill/>
        </p:spPr>
        <p:txBody>
          <a:bodyPr wrap="none" lIns="108000" tIns="46800" rIns="108000" bIns="46800" rtlCol="0">
            <a:noAutofit/>
          </a:bodyPr>
          <a:lstStyle/>
          <a:p>
            <a:r>
              <a:rPr lang="de-DE" sz="1600" dirty="0"/>
              <a:t>Interest + </a:t>
            </a:r>
            <a:r>
              <a:rPr lang="de-DE" sz="1600" dirty="0" err="1"/>
              <a:t>Principal</a:t>
            </a:r>
            <a:endParaRPr lang="en-US" sz="1600" dirty="0"/>
          </a:p>
        </p:txBody>
      </p:sp>
      <p:pic>
        <p:nvPicPr>
          <p:cNvPr id="8" name="Picture 7">
            <a:extLst>
              <a:ext uri="{FF2B5EF4-FFF2-40B4-BE49-F238E27FC236}">
                <a16:creationId xmlns:a16="http://schemas.microsoft.com/office/drawing/2014/main" id="{496418CE-B128-40CC-9CAB-11A89926AD54}"/>
              </a:ext>
            </a:extLst>
          </p:cNvPr>
          <p:cNvPicPr>
            <a:picLocks noChangeAspect="1"/>
          </p:cNvPicPr>
          <p:nvPr/>
        </p:nvPicPr>
        <p:blipFill>
          <a:blip r:embed="rId4"/>
          <a:stretch>
            <a:fillRect/>
          </a:stretch>
        </p:blipFill>
        <p:spPr>
          <a:xfrm>
            <a:off x="1269138" y="3271732"/>
            <a:ext cx="4869180" cy="2301240"/>
          </a:xfrm>
          <a:prstGeom prst="rect">
            <a:avLst/>
          </a:prstGeom>
        </p:spPr>
      </p:pic>
      <p:sp>
        <p:nvSpPr>
          <p:cNvPr id="16" name="TextBox 15">
            <a:extLst>
              <a:ext uri="{FF2B5EF4-FFF2-40B4-BE49-F238E27FC236}">
                <a16:creationId xmlns:a16="http://schemas.microsoft.com/office/drawing/2014/main" id="{18CF51D0-08DC-4F62-BEA7-CC20CA60B6E5}"/>
              </a:ext>
            </a:extLst>
          </p:cNvPr>
          <p:cNvSpPr txBox="1"/>
          <p:nvPr/>
        </p:nvSpPr>
        <p:spPr>
          <a:xfrm>
            <a:off x="4354724" y="4718636"/>
            <a:ext cx="1713071" cy="404712"/>
          </a:xfrm>
          <a:prstGeom prst="rect">
            <a:avLst/>
          </a:prstGeom>
          <a:noFill/>
        </p:spPr>
        <p:txBody>
          <a:bodyPr wrap="none" lIns="108000" tIns="46800" rIns="108000" bIns="46800" rtlCol="0">
            <a:noAutofit/>
          </a:bodyPr>
          <a:lstStyle/>
          <a:p>
            <a:r>
              <a:rPr lang="de-DE" sz="1600" dirty="0" err="1"/>
              <a:t>Debt</a:t>
            </a:r>
            <a:r>
              <a:rPr lang="de-DE" sz="1600" dirty="0"/>
              <a:t> Service Ratio =</a:t>
            </a:r>
            <a:endParaRPr lang="en-US" sz="1600" dirty="0"/>
          </a:p>
        </p:txBody>
      </p:sp>
      <p:cxnSp>
        <p:nvCxnSpPr>
          <p:cNvPr id="17" name="Straight Connector 16">
            <a:extLst>
              <a:ext uri="{FF2B5EF4-FFF2-40B4-BE49-F238E27FC236}">
                <a16:creationId xmlns:a16="http://schemas.microsoft.com/office/drawing/2014/main" id="{2C6E75A3-EC8E-4D7F-AA1F-A2610AE12DC3}"/>
              </a:ext>
            </a:extLst>
          </p:cNvPr>
          <p:cNvCxnSpPr>
            <a:cxnSpLocks/>
          </p:cNvCxnSpPr>
          <p:nvPr/>
        </p:nvCxnSpPr>
        <p:spPr>
          <a:xfrm>
            <a:off x="6402245" y="4920992"/>
            <a:ext cx="215924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6B6B575-ABA7-44B4-B32F-7780F2F6FFEC}"/>
              </a:ext>
            </a:extLst>
          </p:cNvPr>
          <p:cNvSpPr txBox="1"/>
          <p:nvPr/>
        </p:nvSpPr>
        <p:spPr>
          <a:xfrm>
            <a:off x="7071726" y="4530506"/>
            <a:ext cx="1008625" cy="295156"/>
          </a:xfrm>
          <a:prstGeom prst="rect">
            <a:avLst/>
          </a:prstGeom>
          <a:noFill/>
        </p:spPr>
        <p:txBody>
          <a:bodyPr wrap="none" lIns="108000" tIns="46800" rIns="108000" bIns="46800" rtlCol="0">
            <a:noAutofit/>
          </a:bodyPr>
          <a:lstStyle/>
          <a:p>
            <a:r>
              <a:rPr lang="de-DE" sz="1600" dirty="0"/>
              <a:t>29,760</a:t>
            </a:r>
            <a:endParaRPr lang="en-US" sz="1600" dirty="0"/>
          </a:p>
        </p:txBody>
      </p:sp>
      <p:sp>
        <p:nvSpPr>
          <p:cNvPr id="19" name="TextBox 18">
            <a:extLst>
              <a:ext uri="{FF2B5EF4-FFF2-40B4-BE49-F238E27FC236}">
                <a16:creationId xmlns:a16="http://schemas.microsoft.com/office/drawing/2014/main" id="{8F99F63C-0065-4EB3-A328-8A55A5B46C1F}"/>
              </a:ext>
            </a:extLst>
          </p:cNvPr>
          <p:cNvSpPr txBox="1"/>
          <p:nvPr/>
        </p:nvSpPr>
        <p:spPr>
          <a:xfrm>
            <a:off x="6799704" y="4973813"/>
            <a:ext cx="1364324" cy="299069"/>
          </a:xfrm>
          <a:prstGeom prst="rect">
            <a:avLst/>
          </a:prstGeom>
          <a:noFill/>
        </p:spPr>
        <p:txBody>
          <a:bodyPr wrap="none" lIns="108000" tIns="46800" rIns="108000" bIns="46800" rtlCol="0">
            <a:noAutofit/>
          </a:bodyPr>
          <a:lstStyle/>
          <a:p>
            <a:r>
              <a:rPr lang="de-DE" sz="1600" dirty="0"/>
              <a:t>5,175+ 12,600</a:t>
            </a:r>
            <a:endParaRPr lang="en-US" sz="1600" dirty="0"/>
          </a:p>
        </p:txBody>
      </p:sp>
      <p:sp>
        <p:nvSpPr>
          <p:cNvPr id="20" name="TextBox 19">
            <a:extLst>
              <a:ext uri="{FF2B5EF4-FFF2-40B4-BE49-F238E27FC236}">
                <a16:creationId xmlns:a16="http://schemas.microsoft.com/office/drawing/2014/main" id="{D871408E-7A1D-4029-AB49-D142211F8450}"/>
              </a:ext>
            </a:extLst>
          </p:cNvPr>
          <p:cNvSpPr txBox="1"/>
          <p:nvPr/>
        </p:nvSpPr>
        <p:spPr>
          <a:xfrm>
            <a:off x="6067795" y="5497351"/>
            <a:ext cx="1856623" cy="404712"/>
          </a:xfrm>
          <a:prstGeom prst="rect">
            <a:avLst/>
          </a:prstGeom>
          <a:noFill/>
        </p:spPr>
        <p:txBody>
          <a:bodyPr wrap="none" lIns="108000" tIns="46800" rIns="108000" bIns="46800" rtlCol="0">
            <a:noAutofit/>
          </a:bodyPr>
          <a:lstStyle/>
          <a:p>
            <a:r>
              <a:rPr lang="de-DE" sz="1600" b="1" dirty="0"/>
              <a:t>= 1.7</a:t>
            </a:r>
            <a:endParaRPr lang="en-US" sz="1600" b="1" dirty="0"/>
          </a:p>
        </p:txBody>
      </p:sp>
    </p:spTree>
    <p:extLst>
      <p:ext uri="{BB962C8B-B14F-4D97-AF65-F5344CB8AC3E}">
        <p14:creationId xmlns:p14="http://schemas.microsoft.com/office/powerpoint/2010/main" val="31443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5" grpId="0"/>
      <p:bldP spid="7" grpId="0"/>
      <p:bldP spid="13" grpId="0"/>
      <p:bldP spid="16" grpId="0"/>
      <p:bldP spid="18" grpId="0"/>
      <p:bldP spid="19" grpId="0"/>
      <p:bldP spid="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87</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395925" y="1448606"/>
            <a:ext cx="8165562" cy="878889"/>
          </a:xfrm>
          <a:prstGeom prst="rect">
            <a:avLst/>
          </a:prstGeom>
          <a:noFill/>
        </p:spPr>
        <p:txBody>
          <a:bodyPr wrap="square" lIns="108000" tIns="46800" rIns="108000" bIns="46800" rtlCol="0">
            <a:noAutofit/>
          </a:bodyPr>
          <a:lstStyle/>
          <a:p>
            <a:r>
              <a:rPr lang="de-DE" sz="1600" dirty="0" err="1"/>
              <a:t>Debt</a:t>
            </a:r>
            <a:r>
              <a:rPr lang="de-DE" sz="1600" dirty="0"/>
              <a:t> Service (Coverage) Ratio</a:t>
            </a:r>
          </a:p>
          <a:p>
            <a:r>
              <a:rPr lang="de-DE" sz="1600" dirty="0"/>
              <a:t>The </a:t>
            </a:r>
            <a:r>
              <a:rPr lang="de-DE" sz="1600" dirty="0" err="1"/>
              <a:t>ratio</a:t>
            </a:r>
            <a:r>
              <a:rPr lang="de-DE" sz="1600" dirty="0"/>
              <a:t> </a:t>
            </a:r>
            <a:r>
              <a:rPr lang="de-DE" sz="1600" dirty="0" err="1"/>
              <a:t>between</a:t>
            </a:r>
            <a:r>
              <a:rPr lang="de-DE" sz="1600" dirty="0"/>
              <a:t> a </a:t>
            </a:r>
            <a:r>
              <a:rPr lang="de-DE" sz="1600" dirty="0" err="1"/>
              <a:t>companies</a:t>
            </a:r>
            <a:r>
              <a:rPr lang="de-DE" sz="1600" dirty="0"/>
              <a:t> </a:t>
            </a:r>
            <a:r>
              <a:rPr lang="de-DE" sz="1600" dirty="0" err="1"/>
              <a:t>operating</a:t>
            </a:r>
            <a:r>
              <a:rPr lang="de-DE" sz="1600" dirty="0"/>
              <a:t> </a:t>
            </a:r>
            <a:r>
              <a:rPr lang="de-DE" sz="1600" dirty="0" err="1"/>
              <a:t>income</a:t>
            </a:r>
            <a:r>
              <a:rPr lang="de-DE" sz="1600" dirty="0"/>
              <a:t> </a:t>
            </a:r>
            <a:r>
              <a:rPr lang="de-DE" sz="1600" dirty="0" err="1"/>
              <a:t>to</a:t>
            </a:r>
            <a:r>
              <a:rPr lang="de-DE" sz="1600" dirty="0"/>
              <a:t> </a:t>
            </a:r>
            <a:r>
              <a:rPr lang="de-DE" sz="1600" dirty="0" err="1"/>
              <a:t>cover</a:t>
            </a:r>
            <a:r>
              <a:rPr lang="de-DE" sz="1600" dirty="0"/>
              <a:t> </a:t>
            </a:r>
            <a:r>
              <a:rPr lang="de-DE" sz="1600" dirty="0" err="1"/>
              <a:t>it‘s</a:t>
            </a:r>
            <a:r>
              <a:rPr lang="de-DE" sz="1600" dirty="0"/>
              <a:t> </a:t>
            </a:r>
            <a:r>
              <a:rPr lang="de-DE" sz="1600" dirty="0" err="1"/>
              <a:t>debt</a:t>
            </a:r>
            <a:r>
              <a:rPr lang="de-DE" sz="1600" dirty="0"/>
              <a:t> </a:t>
            </a:r>
            <a:r>
              <a:rPr lang="de-DE" sz="1600" dirty="0" err="1"/>
              <a:t>obligations</a:t>
            </a:r>
            <a:endParaRPr lang="en-US" sz="1600" dirty="0"/>
          </a:p>
        </p:txBody>
      </p:sp>
      <p:sp>
        <p:nvSpPr>
          <p:cNvPr id="5" name="TextBox 4">
            <a:extLst>
              <a:ext uri="{FF2B5EF4-FFF2-40B4-BE49-F238E27FC236}">
                <a16:creationId xmlns:a16="http://schemas.microsoft.com/office/drawing/2014/main" id="{5365ABD1-6B9D-4A09-AE10-42B016D7251D}"/>
              </a:ext>
            </a:extLst>
          </p:cNvPr>
          <p:cNvSpPr txBox="1"/>
          <p:nvPr/>
        </p:nvSpPr>
        <p:spPr>
          <a:xfrm>
            <a:off x="1748169" y="879774"/>
            <a:ext cx="4176074" cy="404712"/>
          </a:xfrm>
          <a:prstGeom prst="rect">
            <a:avLst/>
          </a:prstGeom>
          <a:noFill/>
        </p:spPr>
        <p:txBody>
          <a:bodyPr wrap="none" lIns="108000" tIns="46800" rIns="108000" bIns="46800" rtlCol="0">
            <a:noAutofit/>
          </a:bodyPr>
          <a:lstStyle/>
          <a:p>
            <a:r>
              <a:rPr lang="de-DE" sz="1600" dirty="0"/>
              <a:t>Most powerful </a:t>
            </a:r>
            <a:r>
              <a:rPr lang="de-DE" sz="1600" dirty="0" err="1"/>
              <a:t>financial</a:t>
            </a:r>
            <a:r>
              <a:rPr lang="de-DE" sz="1600" dirty="0"/>
              <a:t> </a:t>
            </a:r>
            <a:r>
              <a:rPr lang="de-DE" sz="1600" dirty="0" err="1"/>
              <a:t>figures</a:t>
            </a:r>
            <a:r>
              <a:rPr lang="de-DE" sz="1600" dirty="0"/>
              <a:t> and </a:t>
            </a:r>
            <a:r>
              <a:rPr lang="de-DE" sz="1600" dirty="0" err="1"/>
              <a:t>ratios</a:t>
            </a:r>
            <a:endParaRPr lang="en-US" sz="1600" dirty="0"/>
          </a:p>
        </p:txBody>
      </p:sp>
      <p:sp>
        <p:nvSpPr>
          <p:cNvPr id="6" name="TextBox 5">
            <a:extLst>
              <a:ext uri="{FF2B5EF4-FFF2-40B4-BE49-F238E27FC236}">
                <a16:creationId xmlns:a16="http://schemas.microsoft.com/office/drawing/2014/main" id="{5B7321F8-72D1-4A12-A9A3-DBB775DE4931}"/>
              </a:ext>
            </a:extLst>
          </p:cNvPr>
          <p:cNvSpPr txBox="1"/>
          <p:nvPr/>
        </p:nvSpPr>
        <p:spPr>
          <a:xfrm>
            <a:off x="1567961" y="2622026"/>
            <a:ext cx="1713071" cy="404712"/>
          </a:xfrm>
          <a:prstGeom prst="rect">
            <a:avLst/>
          </a:prstGeom>
          <a:noFill/>
        </p:spPr>
        <p:txBody>
          <a:bodyPr wrap="none" lIns="108000" tIns="46800" rIns="108000" bIns="46800" rtlCol="0">
            <a:noAutofit/>
          </a:bodyPr>
          <a:lstStyle/>
          <a:p>
            <a:r>
              <a:rPr lang="de-DE" sz="1600" dirty="0" err="1"/>
              <a:t>Debt</a:t>
            </a:r>
            <a:r>
              <a:rPr lang="de-DE" sz="1600" dirty="0"/>
              <a:t> Service Ratio =</a:t>
            </a:r>
            <a:endParaRPr lang="en-US" sz="1600" dirty="0"/>
          </a:p>
        </p:txBody>
      </p:sp>
      <p:sp>
        <p:nvSpPr>
          <p:cNvPr id="11" name="TextBox 10">
            <a:extLst>
              <a:ext uri="{FF2B5EF4-FFF2-40B4-BE49-F238E27FC236}">
                <a16:creationId xmlns:a16="http://schemas.microsoft.com/office/drawing/2014/main" id="{CBFB34A0-A99A-43F3-8D8A-553AD9D5F85C}"/>
              </a:ext>
            </a:extLst>
          </p:cNvPr>
          <p:cNvSpPr txBox="1"/>
          <p:nvPr/>
        </p:nvSpPr>
        <p:spPr>
          <a:xfrm>
            <a:off x="256471" y="3635805"/>
            <a:ext cx="8305016" cy="599865"/>
          </a:xfrm>
          <a:prstGeom prst="rect">
            <a:avLst/>
          </a:prstGeom>
          <a:noFill/>
        </p:spPr>
        <p:txBody>
          <a:bodyPr wrap="square" lIns="108000" tIns="46800" rIns="108000" bIns="46800" rtlCol="0">
            <a:noAutofit/>
          </a:bodyPr>
          <a:lstStyle/>
          <a:p>
            <a:r>
              <a:rPr lang="de-DE" sz="1600" dirty="0">
                <a:sym typeface="Wingdings" panose="05000000000000000000" pitchFamily="2" charset="2"/>
              </a:rPr>
              <a:t> </a:t>
            </a:r>
            <a:r>
              <a:rPr lang="de-DE" sz="1600" dirty="0" err="1"/>
              <a:t>Used</a:t>
            </a:r>
            <a:r>
              <a:rPr lang="de-DE" sz="1600" dirty="0"/>
              <a:t> </a:t>
            </a:r>
            <a:r>
              <a:rPr lang="de-DE" sz="1600" dirty="0" err="1"/>
              <a:t>for</a:t>
            </a:r>
            <a:r>
              <a:rPr lang="de-DE" sz="1600" dirty="0"/>
              <a:t> </a:t>
            </a:r>
            <a:r>
              <a:rPr lang="de-DE" sz="1600" dirty="0" err="1"/>
              <a:t>measuring</a:t>
            </a:r>
            <a:r>
              <a:rPr lang="de-DE" sz="1600" dirty="0"/>
              <a:t> </a:t>
            </a:r>
            <a:r>
              <a:rPr lang="de-DE" sz="1600" dirty="0" err="1"/>
              <a:t>the</a:t>
            </a:r>
            <a:r>
              <a:rPr lang="de-DE" sz="1600" dirty="0"/>
              <a:t> </a:t>
            </a:r>
            <a:r>
              <a:rPr lang="de-DE" sz="1600" dirty="0" err="1"/>
              <a:t>ability</a:t>
            </a:r>
            <a:r>
              <a:rPr lang="de-DE" sz="1600" dirty="0"/>
              <a:t> </a:t>
            </a:r>
            <a:r>
              <a:rPr lang="de-DE" sz="1600" dirty="0" err="1"/>
              <a:t>of</a:t>
            </a:r>
            <a:r>
              <a:rPr lang="de-DE" sz="1600" dirty="0"/>
              <a:t> a </a:t>
            </a:r>
            <a:r>
              <a:rPr lang="de-DE" sz="1600" dirty="0" err="1"/>
              <a:t>business</a:t>
            </a:r>
            <a:r>
              <a:rPr lang="de-DE" sz="1600" dirty="0"/>
              <a:t> </a:t>
            </a:r>
            <a:r>
              <a:rPr lang="de-DE" sz="1600" dirty="0" err="1"/>
              <a:t>to</a:t>
            </a:r>
            <a:r>
              <a:rPr lang="de-DE" sz="1600" dirty="0"/>
              <a:t> </a:t>
            </a:r>
            <a:r>
              <a:rPr lang="de-DE" sz="1600" dirty="0" err="1"/>
              <a:t>cover</a:t>
            </a:r>
            <a:r>
              <a:rPr lang="de-DE" sz="1600" dirty="0"/>
              <a:t> </a:t>
            </a:r>
            <a:r>
              <a:rPr lang="de-DE" sz="1600" dirty="0" err="1"/>
              <a:t>its</a:t>
            </a:r>
            <a:r>
              <a:rPr lang="de-DE" sz="1600" dirty="0"/>
              <a:t> </a:t>
            </a:r>
            <a:r>
              <a:rPr lang="de-DE" sz="1600" dirty="0" err="1"/>
              <a:t>debt</a:t>
            </a:r>
            <a:r>
              <a:rPr lang="de-DE" sz="1600" dirty="0"/>
              <a:t> </a:t>
            </a:r>
            <a:r>
              <a:rPr lang="de-DE" sz="1600" dirty="0" err="1"/>
              <a:t>servings</a:t>
            </a:r>
            <a:r>
              <a:rPr lang="de-DE" sz="1600" dirty="0"/>
              <a:t>. A high </a:t>
            </a:r>
            <a:r>
              <a:rPr lang="de-DE" sz="1600" dirty="0" err="1"/>
              <a:t>ratio</a:t>
            </a:r>
            <a:r>
              <a:rPr lang="de-DE" sz="1600" dirty="0"/>
              <a:t> </a:t>
            </a:r>
            <a:r>
              <a:rPr lang="de-DE" sz="1600" dirty="0" err="1"/>
              <a:t>suggests</a:t>
            </a:r>
            <a:r>
              <a:rPr lang="de-DE" sz="1600" dirty="0"/>
              <a:t> </a:t>
            </a:r>
            <a:r>
              <a:rPr lang="de-DE" sz="1600" dirty="0" err="1"/>
              <a:t>that</a:t>
            </a:r>
            <a:r>
              <a:rPr lang="de-DE" sz="1600" dirty="0"/>
              <a:t> </a:t>
            </a:r>
            <a:r>
              <a:rPr lang="de-DE" sz="1600" dirty="0" err="1"/>
              <a:t>the</a:t>
            </a:r>
            <a:r>
              <a:rPr lang="de-DE" sz="1600" dirty="0"/>
              <a:t> </a:t>
            </a:r>
            <a:r>
              <a:rPr lang="de-DE" sz="1600" dirty="0" err="1"/>
              <a:t>company</a:t>
            </a:r>
            <a:r>
              <a:rPr lang="de-DE" sz="1600" dirty="0"/>
              <a:t> </a:t>
            </a:r>
            <a:r>
              <a:rPr lang="de-DE" sz="1600" dirty="0" err="1"/>
              <a:t>is</a:t>
            </a:r>
            <a:r>
              <a:rPr lang="de-DE" sz="1600" dirty="0"/>
              <a:t> </a:t>
            </a:r>
            <a:r>
              <a:rPr lang="de-DE" sz="1600" dirty="0" err="1"/>
              <a:t>capable</a:t>
            </a:r>
            <a:r>
              <a:rPr lang="de-DE" sz="1600" dirty="0"/>
              <a:t> </a:t>
            </a:r>
            <a:r>
              <a:rPr lang="de-DE" sz="1600" dirty="0" err="1"/>
              <a:t>of</a:t>
            </a:r>
            <a:r>
              <a:rPr lang="de-DE" sz="1600" dirty="0"/>
              <a:t> </a:t>
            </a:r>
            <a:r>
              <a:rPr lang="de-DE" sz="1600" dirty="0" err="1"/>
              <a:t>taking</a:t>
            </a:r>
            <a:r>
              <a:rPr lang="de-DE" sz="1600" dirty="0"/>
              <a:t> on </a:t>
            </a:r>
            <a:r>
              <a:rPr lang="de-DE" sz="1600" dirty="0" err="1"/>
              <a:t>more</a:t>
            </a:r>
            <a:r>
              <a:rPr lang="de-DE" sz="1600" dirty="0"/>
              <a:t> </a:t>
            </a:r>
            <a:r>
              <a:rPr lang="de-DE" sz="1600" dirty="0" err="1"/>
              <a:t>debt</a:t>
            </a:r>
            <a:r>
              <a:rPr lang="de-DE" sz="1600" dirty="0"/>
              <a:t>. </a:t>
            </a:r>
            <a:endParaRPr lang="en-US" sz="1600" dirty="0"/>
          </a:p>
        </p:txBody>
      </p:sp>
      <p:sp>
        <p:nvSpPr>
          <p:cNvPr id="15" name="TextBox 14">
            <a:extLst>
              <a:ext uri="{FF2B5EF4-FFF2-40B4-BE49-F238E27FC236}">
                <a16:creationId xmlns:a16="http://schemas.microsoft.com/office/drawing/2014/main" id="{72D4FC86-513B-485C-A4F1-01D9D95BEC47}"/>
              </a:ext>
            </a:extLst>
          </p:cNvPr>
          <p:cNvSpPr txBox="1"/>
          <p:nvPr/>
        </p:nvSpPr>
        <p:spPr>
          <a:xfrm>
            <a:off x="256471" y="3321270"/>
            <a:ext cx="914400" cy="314535"/>
          </a:xfrm>
          <a:prstGeom prst="rect">
            <a:avLst/>
          </a:prstGeom>
          <a:noFill/>
        </p:spPr>
        <p:txBody>
          <a:bodyPr wrap="none" lIns="108000" tIns="46800" rIns="108000" bIns="46800" rtlCol="0">
            <a:noAutofit/>
          </a:bodyPr>
          <a:lstStyle/>
          <a:p>
            <a:r>
              <a:rPr lang="de-DE" sz="1600" dirty="0"/>
              <a:t>Use:</a:t>
            </a:r>
            <a:endParaRPr lang="en-US" sz="1600" dirty="0"/>
          </a:p>
        </p:txBody>
      </p:sp>
      <p:cxnSp>
        <p:nvCxnSpPr>
          <p:cNvPr id="10" name="Straight Connector 9">
            <a:extLst>
              <a:ext uri="{FF2B5EF4-FFF2-40B4-BE49-F238E27FC236}">
                <a16:creationId xmlns:a16="http://schemas.microsoft.com/office/drawing/2014/main" id="{227AD6E3-CF21-4D96-B9A9-F62604797515}"/>
              </a:ext>
            </a:extLst>
          </p:cNvPr>
          <p:cNvCxnSpPr>
            <a:cxnSpLocks/>
          </p:cNvCxnSpPr>
          <p:nvPr/>
        </p:nvCxnSpPr>
        <p:spPr>
          <a:xfrm>
            <a:off x="3572346" y="2780910"/>
            <a:ext cx="215924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77966FF-AB7D-4143-BC8F-C2A46788D5A2}"/>
              </a:ext>
            </a:extLst>
          </p:cNvPr>
          <p:cNvSpPr txBox="1"/>
          <p:nvPr/>
        </p:nvSpPr>
        <p:spPr>
          <a:xfrm>
            <a:off x="4131639" y="2423187"/>
            <a:ext cx="2159242" cy="295156"/>
          </a:xfrm>
          <a:prstGeom prst="rect">
            <a:avLst/>
          </a:prstGeom>
          <a:noFill/>
        </p:spPr>
        <p:txBody>
          <a:bodyPr wrap="none" lIns="108000" tIns="46800" rIns="108000" bIns="46800" rtlCol="0">
            <a:noAutofit/>
          </a:bodyPr>
          <a:lstStyle/>
          <a:p>
            <a:r>
              <a:rPr lang="de-DE" sz="1600" dirty="0"/>
              <a:t>EBITDA</a:t>
            </a:r>
            <a:endParaRPr lang="en-US" sz="1600" dirty="0"/>
          </a:p>
        </p:txBody>
      </p:sp>
      <p:sp>
        <p:nvSpPr>
          <p:cNvPr id="13" name="TextBox 12">
            <a:extLst>
              <a:ext uri="{FF2B5EF4-FFF2-40B4-BE49-F238E27FC236}">
                <a16:creationId xmlns:a16="http://schemas.microsoft.com/office/drawing/2014/main" id="{3B2E0971-4F6F-4709-BED8-D45355F41C9A}"/>
              </a:ext>
            </a:extLst>
          </p:cNvPr>
          <p:cNvSpPr txBox="1"/>
          <p:nvPr/>
        </p:nvSpPr>
        <p:spPr>
          <a:xfrm>
            <a:off x="3703728" y="2804578"/>
            <a:ext cx="2159242" cy="295156"/>
          </a:xfrm>
          <a:prstGeom prst="rect">
            <a:avLst/>
          </a:prstGeom>
          <a:noFill/>
        </p:spPr>
        <p:txBody>
          <a:bodyPr wrap="none" lIns="108000" tIns="46800" rIns="108000" bIns="46800" rtlCol="0">
            <a:noAutofit/>
          </a:bodyPr>
          <a:lstStyle/>
          <a:p>
            <a:r>
              <a:rPr lang="de-DE" sz="1600" dirty="0"/>
              <a:t>Interest + </a:t>
            </a:r>
            <a:r>
              <a:rPr lang="de-DE" sz="1600" dirty="0" err="1"/>
              <a:t>Principal</a:t>
            </a:r>
            <a:endParaRPr lang="en-US" sz="1600" dirty="0"/>
          </a:p>
        </p:txBody>
      </p:sp>
    </p:spTree>
    <p:extLst>
      <p:ext uri="{BB962C8B-B14F-4D97-AF65-F5344CB8AC3E}">
        <p14:creationId xmlns:p14="http://schemas.microsoft.com/office/powerpoint/2010/main" val="3561020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88</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467380" y="1632641"/>
            <a:ext cx="7883069" cy="365841"/>
          </a:xfrm>
          <a:prstGeom prst="rect">
            <a:avLst/>
          </a:prstGeom>
          <a:noFill/>
        </p:spPr>
        <p:txBody>
          <a:bodyPr wrap="square" lIns="108000" tIns="46800" rIns="108000" bIns="46800" rtlCol="0">
            <a:noAutofit/>
          </a:bodyPr>
          <a:lstStyle/>
          <a:p>
            <a:r>
              <a:rPr lang="de-DE" sz="1600" dirty="0"/>
              <a:t>All </a:t>
            </a:r>
            <a:r>
              <a:rPr lang="de-DE" sz="1600" dirty="0" err="1"/>
              <a:t>financial</a:t>
            </a:r>
            <a:r>
              <a:rPr lang="de-DE" sz="1600" dirty="0"/>
              <a:t> </a:t>
            </a:r>
            <a:r>
              <a:rPr lang="de-DE" sz="1600" dirty="0" err="1"/>
              <a:t>figures</a:t>
            </a:r>
            <a:r>
              <a:rPr lang="de-DE" sz="1600" dirty="0"/>
              <a:t>, </a:t>
            </a:r>
            <a:r>
              <a:rPr lang="de-DE" sz="1600" dirty="0" err="1"/>
              <a:t>ratios</a:t>
            </a:r>
            <a:r>
              <a:rPr lang="de-DE" sz="1600" dirty="0"/>
              <a:t> and </a:t>
            </a:r>
            <a:r>
              <a:rPr lang="de-DE" sz="1600" dirty="0" err="1"/>
              <a:t>numbers</a:t>
            </a:r>
            <a:r>
              <a:rPr lang="de-DE" sz="1600" dirty="0"/>
              <a:t> </a:t>
            </a:r>
            <a:r>
              <a:rPr lang="de-DE" sz="1600" dirty="0" err="1"/>
              <a:t>have</a:t>
            </a:r>
            <a:r>
              <a:rPr lang="de-DE" sz="1600" dirty="0"/>
              <a:t> a </a:t>
            </a:r>
            <a:r>
              <a:rPr lang="de-DE" sz="1600" dirty="0" err="1"/>
              <a:t>meaning</a:t>
            </a:r>
            <a:r>
              <a:rPr lang="de-DE" sz="1600" dirty="0"/>
              <a:t>. But </a:t>
            </a:r>
            <a:r>
              <a:rPr lang="de-DE" sz="1600" dirty="0" err="1"/>
              <a:t>how</a:t>
            </a:r>
            <a:r>
              <a:rPr lang="de-DE" sz="1600" dirty="0"/>
              <a:t> </a:t>
            </a:r>
            <a:r>
              <a:rPr lang="de-DE" sz="1600" dirty="0" err="1"/>
              <a:t>to</a:t>
            </a:r>
            <a:r>
              <a:rPr lang="de-DE" sz="1600" dirty="0"/>
              <a:t> </a:t>
            </a:r>
            <a:r>
              <a:rPr lang="de-DE" sz="1600" dirty="0" err="1"/>
              <a:t>interpret</a:t>
            </a:r>
            <a:r>
              <a:rPr lang="de-DE" sz="1600" dirty="0"/>
              <a:t> </a:t>
            </a:r>
            <a:r>
              <a:rPr lang="de-DE" sz="1600" dirty="0" err="1"/>
              <a:t>them</a:t>
            </a:r>
            <a:r>
              <a:rPr lang="de-DE" sz="1600" dirty="0"/>
              <a:t> ?</a:t>
            </a:r>
          </a:p>
          <a:p>
            <a:r>
              <a:rPr lang="de-DE" sz="1600" dirty="0"/>
              <a:t> </a:t>
            </a:r>
          </a:p>
          <a:p>
            <a:endParaRPr lang="en-US" sz="1600" dirty="0"/>
          </a:p>
        </p:txBody>
      </p:sp>
      <p:sp>
        <p:nvSpPr>
          <p:cNvPr id="8" name="TextBox 7">
            <a:extLst>
              <a:ext uri="{FF2B5EF4-FFF2-40B4-BE49-F238E27FC236}">
                <a16:creationId xmlns:a16="http://schemas.microsoft.com/office/drawing/2014/main" id="{CC02E0D8-7F67-4623-9A19-ADF715CADCBB}"/>
              </a:ext>
            </a:extLst>
          </p:cNvPr>
          <p:cNvSpPr txBox="1"/>
          <p:nvPr/>
        </p:nvSpPr>
        <p:spPr>
          <a:xfrm>
            <a:off x="838985" y="2733773"/>
            <a:ext cx="7511464" cy="2696066"/>
          </a:xfrm>
          <a:prstGeom prst="rect">
            <a:avLst/>
          </a:prstGeom>
          <a:noFill/>
        </p:spPr>
        <p:txBody>
          <a:bodyPr wrap="square" lIns="108000" tIns="46800" rIns="108000" bIns="46800" rtlCol="0">
            <a:noAutofit/>
          </a:bodyPr>
          <a:lstStyle/>
          <a:p>
            <a:r>
              <a:rPr lang="de-DE" sz="1600" dirty="0"/>
              <a:t>Guess </a:t>
            </a:r>
            <a:r>
              <a:rPr lang="de-DE" sz="1600" dirty="0" err="1"/>
              <a:t>the</a:t>
            </a:r>
            <a:r>
              <a:rPr lang="de-DE" sz="1600" dirty="0"/>
              <a:t> </a:t>
            </a:r>
            <a:r>
              <a:rPr lang="de-DE" sz="1600" dirty="0" err="1"/>
              <a:t>business</a:t>
            </a:r>
            <a:r>
              <a:rPr lang="de-DE" sz="1600" dirty="0"/>
              <a:t> game</a:t>
            </a:r>
          </a:p>
          <a:p>
            <a:endParaRPr lang="de-DE" sz="1600" dirty="0"/>
          </a:p>
          <a:p>
            <a:pPr marL="285750" indent="-285750">
              <a:buFont typeface="Arial" panose="020B0604020202020204" pitchFamily="34" charset="0"/>
              <a:buChar char="•"/>
            </a:pPr>
            <a:r>
              <a:rPr lang="de-DE" sz="1600" dirty="0"/>
              <a:t>Go </a:t>
            </a:r>
            <a:r>
              <a:rPr lang="de-DE" sz="1600" dirty="0" err="1"/>
              <a:t>to</a:t>
            </a:r>
            <a:r>
              <a:rPr lang="de-DE" sz="1600" dirty="0"/>
              <a:t> </a:t>
            </a:r>
            <a:r>
              <a:rPr lang="de-DE" sz="1600" dirty="0" err="1"/>
              <a:t>your</a:t>
            </a:r>
            <a:r>
              <a:rPr lang="de-DE" sz="1600" dirty="0"/>
              <a:t> „</a:t>
            </a:r>
            <a:r>
              <a:rPr lang="de-DE" sz="1600" dirty="0" err="1"/>
              <a:t>participants</a:t>
            </a:r>
            <a:r>
              <a:rPr lang="de-DE" sz="1600" dirty="0"/>
              <a:t> </a:t>
            </a:r>
            <a:r>
              <a:rPr lang="de-DE" sz="1600" dirty="0" err="1"/>
              <a:t>excel</a:t>
            </a:r>
            <a:r>
              <a:rPr lang="de-DE" sz="1600" dirty="0"/>
              <a:t>“ in </a:t>
            </a:r>
            <a:r>
              <a:rPr lang="de-DE" sz="1600" dirty="0" err="1"/>
              <a:t>the</a:t>
            </a:r>
            <a:r>
              <a:rPr lang="de-DE" sz="1600" dirty="0"/>
              <a:t> </a:t>
            </a:r>
            <a:r>
              <a:rPr lang="de-DE" sz="1600" dirty="0" err="1"/>
              <a:t>tab</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You</a:t>
            </a:r>
            <a:r>
              <a:rPr lang="de-DE" sz="1600" dirty="0"/>
              <a:t> will </a:t>
            </a:r>
            <a:r>
              <a:rPr lang="de-DE" sz="1600" dirty="0" err="1"/>
              <a:t>be</a:t>
            </a:r>
            <a:r>
              <a:rPr lang="de-DE" sz="1600" dirty="0"/>
              <a:t> </a:t>
            </a:r>
            <a:r>
              <a:rPr lang="de-DE" sz="1600" dirty="0" err="1"/>
              <a:t>moved</a:t>
            </a:r>
            <a:r>
              <a:rPr lang="de-DE" sz="1600" dirty="0"/>
              <a:t> </a:t>
            </a:r>
            <a:r>
              <a:rPr lang="de-DE" sz="1600" dirty="0" err="1"/>
              <a:t>into</a:t>
            </a:r>
            <a:r>
              <a:rPr lang="de-DE" sz="1600" dirty="0"/>
              <a:t> breakout-</a:t>
            </a:r>
            <a:r>
              <a:rPr lang="de-DE" sz="1600" dirty="0" err="1"/>
              <a:t>rooms</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Discuss</a:t>
            </a:r>
            <a:r>
              <a:rPr lang="de-DE" sz="1600" dirty="0"/>
              <a:t> in </a:t>
            </a:r>
            <a:r>
              <a:rPr lang="de-DE" sz="1600" dirty="0" err="1"/>
              <a:t>your</a:t>
            </a:r>
            <a:r>
              <a:rPr lang="de-DE" sz="1600" dirty="0"/>
              <a:t> </a:t>
            </a:r>
            <a:r>
              <a:rPr lang="de-DE" sz="1600" dirty="0" err="1"/>
              <a:t>group</a:t>
            </a:r>
            <a:r>
              <a:rPr lang="de-DE" sz="1600" dirty="0"/>
              <a:t> </a:t>
            </a:r>
            <a:r>
              <a:rPr lang="de-DE" sz="1600" dirty="0" err="1"/>
              <a:t>what</a:t>
            </a:r>
            <a:r>
              <a:rPr lang="de-DE" sz="1600" dirty="0"/>
              <a:t> </a:t>
            </a:r>
            <a:r>
              <a:rPr lang="de-DE" sz="1600" dirty="0" err="1"/>
              <a:t>kind</a:t>
            </a:r>
            <a:r>
              <a:rPr lang="de-DE" sz="1600" dirty="0"/>
              <a:t> </a:t>
            </a:r>
            <a:r>
              <a:rPr lang="de-DE" sz="1600" dirty="0" err="1"/>
              <a:t>of</a:t>
            </a:r>
            <a:r>
              <a:rPr lang="de-DE" sz="1600" dirty="0"/>
              <a:t> </a:t>
            </a:r>
            <a:r>
              <a:rPr lang="de-DE" sz="1600" dirty="0" err="1"/>
              <a:t>businesses</a:t>
            </a:r>
            <a:r>
              <a:rPr lang="de-DE" sz="1600" dirty="0"/>
              <a:t> </a:t>
            </a:r>
            <a:r>
              <a:rPr lang="de-DE" sz="1600" dirty="0" err="1"/>
              <a:t>could</a:t>
            </a:r>
            <a:r>
              <a:rPr lang="de-DE" sz="1600" dirty="0"/>
              <a:t> match </a:t>
            </a:r>
            <a:r>
              <a:rPr lang="de-DE" sz="1600" dirty="0" err="1"/>
              <a:t>to</a:t>
            </a:r>
            <a:r>
              <a:rPr lang="de-DE" sz="1600" dirty="0"/>
              <a:t> </a:t>
            </a:r>
            <a:r>
              <a:rPr lang="de-DE" sz="1600" dirty="0" err="1"/>
              <a:t>the</a:t>
            </a:r>
            <a:r>
              <a:rPr lang="de-DE" sz="1600" dirty="0"/>
              <a:t> </a:t>
            </a:r>
            <a:r>
              <a:rPr lang="de-DE" sz="1600" dirty="0" err="1"/>
              <a:t>given</a:t>
            </a:r>
            <a:r>
              <a:rPr lang="de-DE" sz="1600" dirty="0"/>
              <a:t> </a:t>
            </a:r>
            <a:r>
              <a:rPr lang="de-DE" sz="1600" dirty="0" err="1"/>
              <a:t>financial</a:t>
            </a:r>
            <a:r>
              <a:rPr lang="de-DE" sz="1600" dirty="0"/>
              <a:t> </a:t>
            </a:r>
            <a:r>
              <a:rPr lang="de-DE" sz="1600" dirty="0" err="1"/>
              <a:t>information</a:t>
            </a:r>
            <a:endParaRPr lang="en-US" sz="1600" dirty="0"/>
          </a:p>
        </p:txBody>
      </p:sp>
      <p:pic>
        <p:nvPicPr>
          <p:cNvPr id="10" name="Picture 9">
            <a:extLst>
              <a:ext uri="{FF2B5EF4-FFF2-40B4-BE49-F238E27FC236}">
                <a16:creationId xmlns:a16="http://schemas.microsoft.com/office/drawing/2014/main" id="{4E18AAB4-CADB-4335-B81C-46ECED347202}"/>
              </a:ext>
            </a:extLst>
          </p:cNvPr>
          <p:cNvPicPr>
            <a:picLocks noChangeAspect="1"/>
          </p:cNvPicPr>
          <p:nvPr/>
        </p:nvPicPr>
        <p:blipFill>
          <a:blip r:embed="rId4"/>
          <a:stretch>
            <a:fillRect/>
          </a:stretch>
        </p:blipFill>
        <p:spPr>
          <a:xfrm>
            <a:off x="5035680" y="3237204"/>
            <a:ext cx="1657350" cy="352425"/>
          </a:xfrm>
          <a:prstGeom prst="rect">
            <a:avLst/>
          </a:prstGeom>
        </p:spPr>
      </p:pic>
    </p:spTree>
    <p:extLst>
      <p:ext uri="{BB962C8B-B14F-4D97-AF65-F5344CB8AC3E}">
        <p14:creationId xmlns:p14="http://schemas.microsoft.com/office/powerpoint/2010/main" val="30106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89</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1567961" y="252968"/>
            <a:ext cx="4536490" cy="878889"/>
          </a:xfrm>
          <a:prstGeom prst="rect">
            <a:avLst/>
          </a:prstGeom>
          <a:noFill/>
        </p:spPr>
        <p:txBody>
          <a:bodyPr wrap="none" lIns="108000" tIns="46800" rIns="108000" bIns="46800" rtlCol="0">
            <a:noAutofit/>
          </a:bodyPr>
          <a:lstStyle/>
          <a:p>
            <a:r>
              <a:rPr lang="de-DE" sz="4000" dirty="0"/>
              <a:t>Financial </a:t>
            </a:r>
            <a:r>
              <a:rPr lang="de-DE" sz="4000" dirty="0" err="1"/>
              <a:t>analysis</a:t>
            </a:r>
            <a:endParaRPr lang="en-US" sz="4000" dirty="0"/>
          </a:p>
        </p:txBody>
      </p:sp>
      <p:pic>
        <p:nvPicPr>
          <p:cNvPr id="12" name="Graphic 11" descr="Document with solid fill">
            <a:extLst>
              <a:ext uri="{FF2B5EF4-FFF2-40B4-BE49-F238E27FC236}">
                <a16:creationId xmlns:a16="http://schemas.microsoft.com/office/drawing/2014/main" id="{0B6F7E0D-7149-419D-B5B2-41441D1C8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8839" y="217457"/>
            <a:ext cx="914400" cy="914400"/>
          </a:xfrm>
          <a:prstGeom prst="rect">
            <a:avLst/>
          </a:prstGeom>
        </p:spPr>
      </p:pic>
      <p:sp>
        <p:nvSpPr>
          <p:cNvPr id="2" name="TextBox 1">
            <a:extLst>
              <a:ext uri="{FF2B5EF4-FFF2-40B4-BE49-F238E27FC236}">
                <a16:creationId xmlns:a16="http://schemas.microsoft.com/office/drawing/2014/main" id="{37EDCD19-A750-466E-9C0E-4DA0AEF7AB60}"/>
              </a:ext>
            </a:extLst>
          </p:cNvPr>
          <p:cNvSpPr txBox="1"/>
          <p:nvPr/>
        </p:nvSpPr>
        <p:spPr>
          <a:xfrm>
            <a:off x="3101322" y="953649"/>
            <a:ext cx="1715775" cy="356415"/>
          </a:xfrm>
          <a:prstGeom prst="rect">
            <a:avLst/>
          </a:prstGeom>
          <a:noFill/>
        </p:spPr>
        <p:txBody>
          <a:bodyPr wrap="square" lIns="108000" tIns="46800" rIns="108000" bIns="46800" rtlCol="0">
            <a:noAutofit/>
          </a:bodyPr>
          <a:lstStyle/>
          <a:p>
            <a:r>
              <a:rPr lang="de-DE" dirty="0"/>
              <a:t>Last </a:t>
            </a:r>
            <a:r>
              <a:rPr lang="de-DE" dirty="0" err="1"/>
              <a:t>thoughts</a:t>
            </a:r>
            <a:endParaRPr lang="de-DE" dirty="0"/>
          </a:p>
          <a:p>
            <a:endParaRPr lang="en-US" dirty="0"/>
          </a:p>
        </p:txBody>
      </p:sp>
      <p:sp>
        <p:nvSpPr>
          <p:cNvPr id="8" name="TextBox 7">
            <a:extLst>
              <a:ext uri="{FF2B5EF4-FFF2-40B4-BE49-F238E27FC236}">
                <a16:creationId xmlns:a16="http://schemas.microsoft.com/office/drawing/2014/main" id="{CC02E0D8-7F67-4623-9A19-ADF715CADCBB}"/>
              </a:ext>
            </a:extLst>
          </p:cNvPr>
          <p:cNvSpPr txBox="1"/>
          <p:nvPr/>
        </p:nvSpPr>
        <p:spPr>
          <a:xfrm>
            <a:off x="521775" y="1832537"/>
            <a:ext cx="7828674" cy="4191191"/>
          </a:xfrm>
          <a:prstGeom prst="rect">
            <a:avLst/>
          </a:prstGeom>
          <a:noFill/>
        </p:spPr>
        <p:txBody>
          <a:bodyPr wrap="square" lIns="108000" tIns="46800" rIns="108000" bIns="46800" rtlCol="0">
            <a:noAutofit/>
          </a:bodyPr>
          <a:lstStyle/>
          <a:p>
            <a:pPr marL="285750" indent="-285750">
              <a:buFont typeface="Arial" panose="020B0604020202020204" pitchFamily="34" charset="0"/>
              <a:buChar char="•"/>
            </a:pPr>
            <a:r>
              <a:rPr lang="de-DE" sz="1600" dirty="0" err="1"/>
              <a:t>We</a:t>
            </a:r>
            <a:r>
              <a:rPr lang="de-DE" sz="1600" dirty="0"/>
              <a:t> </a:t>
            </a:r>
            <a:r>
              <a:rPr lang="de-DE" sz="1600" dirty="0" err="1"/>
              <a:t>must</a:t>
            </a:r>
            <a:r>
              <a:rPr lang="de-DE" sz="1600" dirty="0"/>
              <a:t> </a:t>
            </a:r>
            <a:r>
              <a:rPr lang="de-DE" sz="1600" dirty="0" err="1"/>
              <a:t>be</a:t>
            </a:r>
            <a:r>
              <a:rPr lang="de-DE" sz="1600" dirty="0"/>
              <a:t> </a:t>
            </a:r>
            <a:r>
              <a:rPr lang="de-DE" sz="1600" dirty="0" err="1"/>
              <a:t>careful</a:t>
            </a:r>
            <a:r>
              <a:rPr lang="de-DE" sz="1600" dirty="0"/>
              <a:t> </a:t>
            </a:r>
            <a:r>
              <a:rPr lang="de-DE" sz="1600" dirty="0" err="1"/>
              <a:t>with</a:t>
            </a:r>
            <a:r>
              <a:rPr lang="de-DE" sz="1600" dirty="0"/>
              <a:t> </a:t>
            </a:r>
            <a:r>
              <a:rPr lang="de-DE" sz="1600" dirty="0" err="1"/>
              <a:t>financial</a:t>
            </a:r>
            <a:r>
              <a:rPr lang="de-DE" sz="1600" dirty="0"/>
              <a:t> </a:t>
            </a:r>
            <a:r>
              <a:rPr lang="de-DE" sz="1600" dirty="0" err="1"/>
              <a:t>analysis</a:t>
            </a:r>
            <a:r>
              <a:rPr lang="de-DE" sz="1600" dirty="0"/>
              <a:t> </a:t>
            </a:r>
            <a:r>
              <a:rPr lang="de-DE" sz="1600" dirty="0">
                <a:sym typeface="Wingdings" panose="05000000000000000000" pitchFamily="2" charset="2"/>
              </a:rPr>
              <a:t> „Strong </a:t>
            </a:r>
            <a:r>
              <a:rPr lang="de-DE" sz="1600" dirty="0" err="1">
                <a:sym typeface="Wingdings" panose="05000000000000000000" pitchFamily="2" charset="2"/>
              </a:rPr>
              <a:t>past</a:t>
            </a:r>
            <a:r>
              <a:rPr lang="de-DE" sz="1600" dirty="0">
                <a:sym typeface="Wingdings" panose="05000000000000000000" pitchFamily="2" charset="2"/>
              </a:rPr>
              <a:t>“ </a:t>
            </a:r>
            <a:r>
              <a:rPr lang="de-DE" sz="1600" dirty="0" err="1">
                <a:sym typeface="Wingdings" panose="05000000000000000000" pitchFamily="2" charset="2"/>
              </a:rPr>
              <a:t>doesn‘t</a:t>
            </a:r>
            <a:r>
              <a:rPr lang="de-DE" sz="1600" dirty="0">
                <a:sym typeface="Wingdings" panose="05000000000000000000" pitchFamily="2" charset="2"/>
              </a:rPr>
              <a:t> </a:t>
            </a:r>
            <a:r>
              <a:rPr lang="de-DE" sz="1600" dirty="0" err="1">
                <a:sym typeface="Wingdings" panose="05000000000000000000" pitchFamily="2" charset="2"/>
              </a:rPr>
              <a:t>necessarily</a:t>
            </a:r>
            <a:r>
              <a:rPr lang="de-DE" sz="1600" dirty="0">
                <a:sym typeface="Wingdings" panose="05000000000000000000" pitchFamily="2" charset="2"/>
              </a:rPr>
              <a:t> </a:t>
            </a:r>
            <a:r>
              <a:rPr lang="de-DE" sz="1600" dirty="0" err="1">
                <a:sym typeface="Wingdings" panose="05000000000000000000" pitchFamily="2" charset="2"/>
              </a:rPr>
              <a:t>mean</a:t>
            </a:r>
            <a:r>
              <a:rPr lang="de-DE" sz="1600" dirty="0">
                <a:sym typeface="Wingdings" panose="05000000000000000000" pitchFamily="2" charset="2"/>
              </a:rPr>
              <a:t> „strong </a:t>
            </a:r>
            <a:r>
              <a:rPr lang="de-DE" sz="1600" dirty="0" err="1">
                <a:sym typeface="Wingdings" panose="05000000000000000000" pitchFamily="2" charset="2"/>
              </a:rPr>
              <a:t>future</a:t>
            </a:r>
            <a:r>
              <a:rPr lang="de-DE" sz="1600" dirty="0">
                <a:sym typeface="Wingdings" panose="05000000000000000000" pitchFamily="2" charset="2"/>
              </a:rPr>
              <a:t>“</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Every </a:t>
            </a:r>
            <a:r>
              <a:rPr lang="de-DE" sz="1600" dirty="0" err="1"/>
              <a:t>company</a:t>
            </a:r>
            <a:r>
              <a:rPr lang="de-DE" sz="1600" dirty="0"/>
              <a:t> </a:t>
            </a:r>
            <a:r>
              <a:rPr lang="de-DE" sz="1600" dirty="0" err="1"/>
              <a:t>has</a:t>
            </a:r>
            <a:r>
              <a:rPr lang="de-DE" sz="1600" dirty="0"/>
              <a:t> </a:t>
            </a:r>
            <a:r>
              <a:rPr lang="de-DE" sz="1600" dirty="0" err="1"/>
              <a:t>ups</a:t>
            </a:r>
            <a:r>
              <a:rPr lang="de-DE" sz="1600" dirty="0"/>
              <a:t> and </a:t>
            </a:r>
            <a:r>
              <a:rPr lang="de-DE" sz="1600" dirty="0" err="1"/>
              <a:t>downs</a:t>
            </a:r>
            <a:r>
              <a:rPr lang="de-DE" sz="1600" dirty="0"/>
              <a:t>, </a:t>
            </a:r>
            <a:r>
              <a:rPr lang="de-DE" sz="1600" dirty="0" err="1"/>
              <a:t>our</a:t>
            </a:r>
            <a:r>
              <a:rPr lang="de-DE" sz="1600" dirty="0"/>
              <a:t> </a:t>
            </a:r>
            <a:r>
              <a:rPr lang="de-DE" sz="1600" dirty="0" err="1"/>
              <a:t>job</a:t>
            </a:r>
            <a:r>
              <a:rPr lang="de-DE" sz="1600" dirty="0"/>
              <a:t> </a:t>
            </a:r>
            <a:r>
              <a:rPr lang="de-DE" sz="1600" dirty="0" err="1"/>
              <a:t>is</a:t>
            </a:r>
            <a:r>
              <a:rPr lang="de-DE" sz="1600" dirty="0"/>
              <a:t> </a:t>
            </a:r>
            <a:r>
              <a:rPr lang="de-DE" sz="1600" dirty="0" err="1"/>
              <a:t>to</a:t>
            </a:r>
            <a:r>
              <a:rPr lang="de-DE" sz="1600" dirty="0"/>
              <a:t> </a:t>
            </a:r>
            <a:r>
              <a:rPr lang="de-DE" sz="1600" dirty="0" err="1"/>
              <a:t>detect</a:t>
            </a:r>
            <a:r>
              <a:rPr lang="de-DE" sz="1600" dirty="0"/>
              <a:t> </a:t>
            </a:r>
            <a:r>
              <a:rPr lang="de-DE" sz="1600" dirty="0" err="1"/>
              <a:t>this</a:t>
            </a:r>
            <a:r>
              <a:rPr lang="de-DE" sz="1600" dirty="0"/>
              <a:t> </a:t>
            </a:r>
            <a:r>
              <a:rPr lang="de-DE" sz="1600" dirty="0" err="1"/>
              <a:t>as</a:t>
            </a:r>
            <a:r>
              <a:rPr lang="de-DE" sz="1600" dirty="0"/>
              <a:t> </a:t>
            </a:r>
            <a:r>
              <a:rPr lang="de-DE" sz="1600" dirty="0" err="1"/>
              <a:t>early</a:t>
            </a:r>
            <a:r>
              <a:rPr lang="de-DE" sz="1600" dirty="0"/>
              <a:t> </a:t>
            </a:r>
            <a:r>
              <a:rPr lang="de-DE" sz="1600" dirty="0" err="1"/>
              <a:t>as</a:t>
            </a:r>
            <a:r>
              <a:rPr lang="de-DE" sz="1600" dirty="0"/>
              <a:t> possible and </a:t>
            </a:r>
            <a:r>
              <a:rPr lang="de-DE" sz="1600" dirty="0" err="1"/>
              <a:t>act</a:t>
            </a:r>
            <a:r>
              <a:rPr lang="de-DE" sz="1600" dirty="0"/>
              <a:t> </a:t>
            </a:r>
            <a:r>
              <a:rPr lang="de-DE" sz="1600" dirty="0" err="1"/>
              <a:t>accordingly</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Different </a:t>
            </a:r>
            <a:r>
              <a:rPr lang="de-DE" sz="1600" dirty="0" err="1"/>
              <a:t>business</a:t>
            </a:r>
            <a:r>
              <a:rPr lang="de-DE" sz="1600" dirty="0"/>
              <a:t> </a:t>
            </a:r>
            <a:r>
              <a:rPr lang="de-DE" sz="1600" dirty="0" err="1"/>
              <a:t>models</a:t>
            </a:r>
            <a:r>
              <a:rPr lang="de-DE" sz="1600" dirty="0"/>
              <a:t> </a:t>
            </a:r>
            <a:r>
              <a:rPr lang="de-DE" sz="1600" dirty="0" err="1"/>
              <a:t>have</a:t>
            </a:r>
            <a:r>
              <a:rPr lang="de-DE" sz="1600" dirty="0"/>
              <a:t> different </a:t>
            </a:r>
            <a:r>
              <a:rPr lang="de-DE" sz="1600" dirty="0" err="1"/>
              <a:t>financial</a:t>
            </a:r>
            <a:r>
              <a:rPr lang="de-DE" sz="1600" dirty="0"/>
              <a:t> </a:t>
            </a:r>
            <a:r>
              <a:rPr lang="de-DE" sz="1600" dirty="0" err="1"/>
              <a:t>needs</a:t>
            </a:r>
            <a:r>
              <a:rPr lang="de-DE" sz="1600" dirty="0"/>
              <a:t>, </a:t>
            </a:r>
            <a:r>
              <a:rPr lang="de-DE" sz="1600" dirty="0" err="1"/>
              <a:t>it‘s</a:t>
            </a:r>
            <a:r>
              <a:rPr lang="de-DE" sz="1600" dirty="0"/>
              <a:t> </a:t>
            </a:r>
            <a:r>
              <a:rPr lang="de-DE" sz="1600" dirty="0" err="1"/>
              <a:t>our</a:t>
            </a:r>
            <a:r>
              <a:rPr lang="de-DE" sz="1600" dirty="0"/>
              <a:t> </a:t>
            </a:r>
            <a:r>
              <a:rPr lang="de-DE" sz="1600" dirty="0" err="1"/>
              <a:t>job</a:t>
            </a:r>
            <a:r>
              <a:rPr lang="de-DE" sz="1600" dirty="0"/>
              <a:t> </a:t>
            </a:r>
            <a:r>
              <a:rPr lang="de-DE" sz="1600" dirty="0" err="1"/>
              <a:t>to</a:t>
            </a:r>
            <a:r>
              <a:rPr lang="de-DE" sz="1600" dirty="0"/>
              <a:t> find </a:t>
            </a:r>
            <a:r>
              <a:rPr lang="de-DE" sz="1600" dirty="0" err="1"/>
              <a:t>the</a:t>
            </a:r>
            <a:r>
              <a:rPr lang="de-DE" sz="1600" dirty="0"/>
              <a:t> </a:t>
            </a:r>
            <a:r>
              <a:rPr lang="de-DE" sz="1600" dirty="0" err="1"/>
              <a:t>right</a:t>
            </a:r>
            <a:r>
              <a:rPr lang="de-DE" sz="1600" dirty="0"/>
              <a:t> </a:t>
            </a:r>
            <a:r>
              <a:rPr lang="de-DE" sz="1600" dirty="0" err="1"/>
              <a:t>solutions</a:t>
            </a:r>
            <a:r>
              <a:rPr lang="de-DE" sz="1600" dirty="0"/>
              <a:t> in </a:t>
            </a:r>
            <a:r>
              <a:rPr lang="de-DE" sz="1600" dirty="0" err="1"/>
              <a:t>the</a:t>
            </a:r>
            <a:r>
              <a:rPr lang="de-DE" sz="1600" dirty="0"/>
              <a:t> </a:t>
            </a:r>
            <a:r>
              <a:rPr lang="de-DE" sz="1600" dirty="0" err="1"/>
              <a:t>given</a:t>
            </a:r>
            <a:r>
              <a:rPr lang="de-DE" sz="1600" dirty="0"/>
              <a:t> </a:t>
            </a:r>
            <a:r>
              <a:rPr lang="de-DE" sz="1600" dirty="0" err="1"/>
              <a:t>situations</a:t>
            </a:r>
            <a:r>
              <a:rPr lang="de-DE" sz="1600" dirty="0"/>
              <a:t> </a:t>
            </a:r>
          </a:p>
          <a:p>
            <a:r>
              <a:rPr lang="de-DE" sz="1600" dirty="0"/>
              <a:t>	</a:t>
            </a:r>
            <a:r>
              <a:rPr lang="de-DE" sz="1600" dirty="0">
                <a:sym typeface="Wingdings" panose="05000000000000000000" pitchFamily="2" charset="2"/>
              </a:rPr>
              <a:t> </a:t>
            </a:r>
            <a:r>
              <a:rPr lang="de-DE" sz="1600" dirty="0" err="1">
                <a:sym typeface="Wingdings" panose="05000000000000000000" pitchFamily="2" charset="2"/>
              </a:rPr>
              <a:t>Better</a:t>
            </a:r>
            <a:r>
              <a:rPr lang="de-DE" sz="1600" dirty="0">
                <a:sym typeface="Wingdings" panose="05000000000000000000" pitchFamily="2" charset="2"/>
              </a:rPr>
              <a:t> </a:t>
            </a:r>
            <a:r>
              <a:rPr lang="de-DE" sz="1600" dirty="0" err="1">
                <a:sym typeface="Wingdings" panose="05000000000000000000" pitchFamily="2" charset="2"/>
              </a:rPr>
              <a:t>solutions</a:t>
            </a:r>
            <a:r>
              <a:rPr lang="de-DE" sz="1600" dirty="0">
                <a:sym typeface="Wingdings" panose="05000000000000000000" pitchFamily="2" charset="2"/>
              </a:rPr>
              <a:t>  </a:t>
            </a:r>
            <a:r>
              <a:rPr lang="de-DE" sz="1600" dirty="0" err="1">
                <a:sym typeface="Wingdings" panose="05000000000000000000" pitchFamily="2" charset="2"/>
              </a:rPr>
              <a:t>Better</a:t>
            </a:r>
            <a:r>
              <a:rPr lang="de-DE" sz="1600" dirty="0">
                <a:sym typeface="Wingdings" panose="05000000000000000000" pitchFamily="2" charset="2"/>
              </a:rPr>
              <a:t> </a:t>
            </a:r>
            <a:r>
              <a:rPr lang="de-DE" sz="1600" dirty="0" err="1">
                <a:sym typeface="Wingdings" panose="05000000000000000000" pitchFamily="2" charset="2"/>
              </a:rPr>
              <a:t>customer</a:t>
            </a:r>
            <a:r>
              <a:rPr lang="de-DE" sz="1600" dirty="0">
                <a:sym typeface="Wingdings" panose="05000000000000000000" pitchFamily="2" charset="2"/>
              </a:rPr>
              <a:t> </a:t>
            </a:r>
            <a:r>
              <a:rPr lang="de-DE" sz="1600" dirty="0" err="1">
                <a:sym typeface="Wingdings" panose="05000000000000000000" pitchFamily="2" charset="2"/>
              </a:rPr>
              <a:t>relation</a:t>
            </a:r>
            <a:r>
              <a:rPr lang="de-DE" sz="1600" dirty="0">
                <a:sym typeface="Wingdings" panose="05000000000000000000" pitchFamily="2" charset="2"/>
              </a:rPr>
              <a:t>  </a:t>
            </a:r>
            <a:r>
              <a:rPr lang="de-DE" sz="1600" dirty="0" err="1">
                <a:sym typeface="Wingdings" panose="05000000000000000000" pitchFamily="2" charset="2"/>
              </a:rPr>
              <a:t>Stable</a:t>
            </a:r>
            <a:r>
              <a:rPr lang="de-DE" sz="1600" dirty="0">
                <a:sym typeface="Wingdings" panose="05000000000000000000" pitchFamily="2" charset="2"/>
              </a:rPr>
              <a:t> and profitable </a:t>
            </a:r>
            <a:r>
              <a:rPr lang="de-DE" sz="1600" dirty="0" err="1">
                <a:sym typeface="Wingdings" panose="05000000000000000000" pitchFamily="2" charset="2"/>
              </a:rPr>
              <a:t>relation</a:t>
            </a:r>
            <a:endParaRPr lang="de-DE" sz="1600" dirty="0"/>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err="1"/>
              <a:t>Collaterals</a:t>
            </a:r>
            <a:r>
              <a:rPr lang="de-DE" sz="1600" dirty="0"/>
              <a:t> </a:t>
            </a:r>
            <a:r>
              <a:rPr lang="de-DE" sz="1600" dirty="0" err="1"/>
              <a:t>are</a:t>
            </a:r>
            <a:r>
              <a:rPr lang="de-DE" sz="1600" dirty="0"/>
              <a:t> </a:t>
            </a:r>
            <a:r>
              <a:rPr lang="de-DE" sz="1600" dirty="0" err="1"/>
              <a:t>only</a:t>
            </a:r>
            <a:r>
              <a:rPr lang="de-DE" sz="1600" dirty="0"/>
              <a:t> a </a:t>
            </a:r>
            <a:r>
              <a:rPr lang="de-DE" sz="1600" dirty="0" err="1"/>
              <a:t>safety</a:t>
            </a:r>
            <a:r>
              <a:rPr lang="de-DE" sz="1600" dirty="0"/>
              <a:t> </a:t>
            </a:r>
            <a:r>
              <a:rPr lang="de-DE" sz="1600" dirty="0" err="1"/>
              <a:t>net</a:t>
            </a:r>
            <a:r>
              <a:rPr lang="de-DE" sz="1600" dirty="0"/>
              <a:t> – </a:t>
            </a:r>
            <a:r>
              <a:rPr lang="de-DE" sz="1600" dirty="0" err="1"/>
              <a:t>sustainability</a:t>
            </a:r>
            <a:r>
              <a:rPr lang="de-DE" sz="1600" dirty="0"/>
              <a:t> </a:t>
            </a:r>
            <a:r>
              <a:rPr lang="de-DE" sz="1600" dirty="0" err="1"/>
              <a:t>of</a:t>
            </a:r>
            <a:r>
              <a:rPr lang="de-DE" sz="1600" dirty="0"/>
              <a:t> </a:t>
            </a:r>
            <a:r>
              <a:rPr lang="de-DE" sz="1600" dirty="0" err="1"/>
              <a:t>our</a:t>
            </a:r>
            <a:r>
              <a:rPr lang="de-DE" sz="1600" dirty="0"/>
              <a:t> </a:t>
            </a:r>
            <a:r>
              <a:rPr lang="de-DE" sz="1600" dirty="0" err="1"/>
              <a:t>clients</a:t>
            </a:r>
            <a:r>
              <a:rPr lang="de-DE" sz="1600" dirty="0"/>
              <a:t> </a:t>
            </a:r>
            <a:r>
              <a:rPr lang="de-DE" sz="1600" dirty="0" err="1"/>
              <a:t>business</a:t>
            </a:r>
            <a:r>
              <a:rPr lang="de-DE" sz="1600" dirty="0"/>
              <a:t> </a:t>
            </a:r>
            <a:r>
              <a:rPr lang="de-DE" sz="1600" dirty="0" err="1"/>
              <a:t>models</a:t>
            </a:r>
            <a:r>
              <a:rPr lang="de-DE" sz="1600" dirty="0"/>
              <a:t> </a:t>
            </a:r>
            <a:r>
              <a:rPr lang="de-DE" sz="1600" dirty="0" err="1"/>
              <a:t>is</a:t>
            </a:r>
            <a:r>
              <a:rPr lang="de-DE" sz="1600" dirty="0"/>
              <a:t> </a:t>
            </a:r>
            <a:r>
              <a:rPr lang="de-DE" sz="1600" dirty="0" err="1"/>
              <a:t>what</a:t>
            </a:r>
            <a:r>
              <a:rPr lang="de-DE" sz="1600" dirty="0"/>
              <a:t> </a:t>
            </a:r>
            <a:r>
              <a:rPr lang="de-DE" sz="1600" dirty="0" err="1"/>
              <a:t>drives</a:t>
            </a:r>
            <a:r>
              <a:rPr lang="de-DE" sz="1600" dirty="0"/>
              <a:t> </a:t>
            </a:r>
            <a:r>
              <a:rPr lang="de-DE" sz="1600" dirty="0" err="1"/>
              <a:t>our</a:t>
            </a:r>
            <a:r>
              <a:rPr lang="de-DE" sz="1600" dirty="0"/>
              <a:t> </a:t>
            </a:r>
            <a:r>
              <a:rPr lang="de-DE" sz="1600" dirty="0" err="1"/>
              <a:t>customer</a:t>
            </a:r>
            <a:r>
              <a:rPr lang="de-DE" sz="1600" dirty="0"/>
              <a:t> </a:t>
            </a:r>
            <a:r>
              <a:rPr lang="de-DE" sz="1600" dirty="0" err="1"/>
              <a:t>value</a:t>
            </a:r>
            <a:r>
              <a:rPr lang="de-DE" sz="1600" dirty="0"/>
              <a:t> and </a:t>
            </a:r>
            <a:r>
              <a:rPr lang="de-DE" sz="1600" dirty="0" err="1"/>
              <a:t>profit</a:t>
            </a:r>
            <a:r>
              <a:rPr lang="de-DE" sz="1600" dirty="0"/>
              <a:t> </a:t>
            </a:r>
            <a:r>
              <a:rPr lang="de-DE" sz="1600" dirty="0">
                <a:sym typeface="Wingdings" panose="05000000000000000000" pitchFamily="2" charset="2"/>
              </a:rPr>
              <a:t> </a:t>
            </a:r>
            <a:r>
              <a:rPr lang="de-DE" sz="1600" dirty="0" err="1">
                <a:sym typeface="Wingdings" panose="05000000000000000000" pitchFamily="2" charset="2"/>
              </a:rPr>
              <a:t>therefore</a:t>
            </a:r>
            <a:r>
              <a:rPr lang="de-DE" sz="1600" dirty="0">
                <a:sym typeface="Wingdings" panose="05000000000000000000" pitchFamily="2" charset="2"/>
              </a:rPr>
              <a:t> </a:t>
            </a:r>
            <a:r>
              <a:rPr lang="de-DE" sz="1600" dirty="0" err="1">
                <a:sym typeface="Wingdings" panose="05000000000000000000" pitchFamily="2" charset="2"/>
              </a:rPr>
              <a:t>cash-flow</a:t>
            </a:r>
            <a:r>
              <a:rPr lang="de-DE" sz="1600" dirty="0">
                <a:sym typeface="Wingdings" panose="05000000000000000000" pitchFamily="2" charset="2"/>
              </a:rPr>
              <a:t> and </a:t>
            </a:r>
            <a:r>
              <a:rPr lang="de-DE" sz="1600" dirty="0" err="1">
                <a:sym typeface="Wingdings" panose="05000000000000000000" pitchFamily="2" charset="2"/>
              </a:rPr>
              <a:t>the</a:t>
            </a:r>
            <a:r>
              <a:rPr lang="de-DE" sz="1600" dirty="0">
                <a:sym typeface="Wingdings" panose="05000000000000000000" pitchFamily="2" charset="2"/>
              </a:rPr>
              <a:t> </a:t>
            </a:r>
            <a:r>
              <a:rPr lang="de-DE" sz="1600" dirty="0" err="1">
                <a:sym typeface="Wingdings" panose="05000000000000000000" pitchFamily="2" charset="2"/>
              </a:rPr>
              <a:t>enterpreneur</a:t>
            </a:r>
            <a:r>
              <a:rPr lang="de-DE" sz="1600" dirty="0">
                <a:sym typeface="Wingdings" panose="05000000000000000000" pitchFamily="2" charset="2"/>
              </a:rPr>
              <a:t> </a:t>
            </a:r>
            <a:r>
              <a:rPr lang="de-DE" sz="1600" dirty="0" err="1">
                <a:sym typeface="Wingdings" panose="05000000000000000000" pitchFamily="2" charset="2"/>
              </a:rPr>
              <a:t>personality</a:t>
            </a:r>
            <a:r>
              <a:rPr lang="de-DE" sz="1600" dirty="0">
                <a:sym typeface="Wingdings" panose="05000000000000000000" pitchFamily="2" charset="2"/>
              </a:rPr>
              <a:t> </a:t>
            </a:r>
            <a:r>
              <a:rPr lang="de-DE" sz="1600" dirty="0" err="1">
                <a:sym typeface="Wingdings" panose="05000000000000000000" pitchFamily="2" charset="2"/>
              </a:rPr>
              <a:t>should</a:t>
            </a:r>
            <a:r>
              <a:rPr lang="de-DE" sz="1600" dirty="0">
                <a:sym typeface="Wingdings" panose="05000000000000000000" pitchFamily="2" charset="2"/>
              </a:rPr>
              <a:t> </a:t>
            </a:r>
            <a:r>
              <a:rPr lang="de-DE" sz="1600" dirty="0" err="1">
                <a:sym typeface="Wingdings" panose="05000000000000000000" pitchFamily="2" charset="2"/>
              </a:rPr>
              <a:t>drive</a:t>
            </a:r>
            <a:r>
              <a:rPr lang="de-DE" sz="1600" dirty="0">
                <a:sym typeface="Wingdings" panose="05000000000000000000" pitchFamily="2" charset="2"/>
              </a:rPr>
              <a:t> </a:t>
            </a:r>
            <a:r>
              <a:rPr lang="de-DE" sz="1600" dirty="0" err="1">
                <a:sym typeface="Wingdings" panose="05000000000000000000" pitchFamily="2" charset="2"/>
              </a:rPr>
              <a:t>our</a:t>
            </a:r>
            <a:r>
              <a:rPr lang="de-DE" sz="1600" dirty="0">
                <a:sym typeface="Wingdings" panose="05000000000000000000" pitchFamily="2" charset="2"/>
              </a:rPr>
              <a:t> </a:t>
            </a:r>
            <a:r>
              <a:rPr lang="de-DE" sz="1600" dirty="0" err="1">
                <a:sym typeface="Wingdings" panose="05000000000000000000" pitchFamily="2" charset="2"/>
              </a:rPr>
              <a:t>loan</a:t>
            </a:r>
            <a:r>
              <a:rPr lang="de-DE" sz="1600" dirty="0">
                <a:sym typeface="Wingdings" panose="05000000000000000000" pitchFamily="2" charset="2"/>
              </a:rPr>
              <a:t> </a:t>
            </a:r>
            <a:r>
              <a:rPr lang="de-DE" sz="1600" dirty="0" err="1">
                <a:sym typeface="Wingdings" panose="05000000000000000000" pitchFamily="2" charset="2"/>
              </a:rPr>
              <a:t>decisions</a:t>
            </a:r>
            <a:endParaRPr lang="en-US" sz="1600" dirty="0"/>
          </a:p>
        </p:txBody>
      </p:sp>
    </p:spTree>
    <p:extLst>
      <p:ext uri="{BB962C8B-B14F-4D97-AF65-F5344CB8AC3E}">
        <p14:creationId xmlns:p14="http://schemas.microsoft.com/office/powerpoint/2010/main" val="376351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7E68-8A48-4A3E-B9DC-2C8A8ED779D4}"/>
              </a:ext>
            </a:extLst>
          </p:cNvPr>
          <p:cNvSpPr>
            <a:spLocks noGrp="1"/>
          </p:cNvSpPr>
          <p:nvPr>
            <p:ph type="title"/>
          </p:nvPr>
        </p:nvSpPr>
        <p:spPr/>
        <p:txBody>
          <a:bodyPr/>
          <a:lstStyle/>
          <a:p>
            <a:r>
              <a:rPr lang="de-DE" sz="2400" dirty="0"/>
              <a:t>ECPCGC Training</a:t>
            </a:r>
          </a:p>
        </p:txBody>
      </p:sp>
      <p:sp>
        <p:nvSpPr>
          <p:cNvPr id="4" name="Text Placeholder 3">
            <a:extLst>
              <a:ext uri="{FF2B5EF4-FFF2-40B4-BE49-F238E27FC236}">
                <a16:creationId xmlns:a16="http://schemas.microsoft.com/office/drawing/2014/main" id="{F9ADB3C9-33E4-4497-A60E-01701738E5BE}"/>
              </a:ext>
            </a:extLst>
          </p:cNvPr>
          <p:cNvSpPr>
            <a:spLocks noGrp="1"/>
          </p:cNvSpPr>
          <p:nvPr>
            <p:ph type="body" sz="quarter" idx="14"/>
          </p:nvPr>
        </p:nvSpPr>
        <p:spPr/>
        <p:txBody>
          <a:bodyPr/>
          <a:lstStyle/>
          <a:p>
            <a:r>
              <a:rPr lang="de-DE" sz="2000" dirty="0"/>
              <a:t>Challenges &amp; </a:t>
            </a:r>
            <a:r>
              <a:rPr lang="de-DE" sz="2000" dirty="0" err="1"/>
              <a:t>Opportunities</a:t>
            </a:r>
            <a:r>
              <a:rPr lang="de-DE" sz="2000" dirty="0"/>
              <a:t> in MSME Business</a:t>
            </a:r>
          </a:p>
          <a:p>
            <a:endParaRPr lang="de-DE" sz="2000" dirty="0"/>
          </a:p>
        </p:txBody>
      </p:sp>
      <p:sp>
        <p:nvSpPr>
          <p:cNvPr id="6" name="Content Placeholder 5">
            <a:extLst>
              <a:ext uri="{FF2B5EF4-FFF2-40B4-BE49-F238E27FC236}">
                <a16:creationId xmlns:a16="http://schemas.microsoft.com/office/drawing/2014/main" id="{B628DC49-C8DC-4D0A-A911-0B03B0C62D2F}"/>
              </a:ext>
            </a:extLst>
          </p:cNvPr>
          <p:cNvSpPr>
            <a:spLocks noGrp="1"/>
          </p:cNvSpPr>
          <p:nvPr>
            <p:ph sz="quarter" idx="13"/>
          </p:nvPr>
        </p:nvSpPr>
        <p:spPr>
          <a:xfrm>
            <a:off x="3132139" y="90637"/>
            <a:ext cx="5903912" cy="6121400"/>
          </a:xfrm>
        </p:spPr>
        <p:txBody>
          <a:bodyPr/>
          <a:lstStyle/>
          <a:p>
            <a:r>
              <a:rPr lang="de-DE" dirty="0" err="1"/>
              <a:t>Where</a:t>
            </a:r>
            <a:r>
              <a:rPr lang="de-DE" dirty="0"/>
              <a:t> </a:t>
            </a:r>
            <a:r>
              <a:rPr lang="de-DE" dirty="0" err="1"/>
              <a:t>are</a:t>
            </a:r>
            <a:r>
              <a:rPr lang="de-DE" dirty="0"/>
              <a:t> </a:t>
            </a:r>
            <a:r>
              <a:rPr lang="de-DE" dirty="0" err="1"/>
              <a:t>we</a:t>
            </a:r>
            <a:r>
              <a:rPr lang="de-DE" dirty="0"/>
              <a:t> </a:t>
            </a:r>
            <a:r>
              <a:rPr lang="de-DE" dirty="0" err="1"/>
              <a:t>today</a:t>
            </a:r>
            <a:r>
              <a:rPr lang="de-DE" dirty="0"/>
              <a:t> ?</a:t>
            </a:r>
          </a:p>
          <a:p>
            <a:pPr marL="285750" indent="-285750">
              <a:buFont typeface="Wingdings" panose="05000000000000000000" pitchFamily="2" charset="2"/>
              <a:buChar char="Ø"/>
            </a:pPr>
            <a:r>
              <a:rPr lang="de-DE" dirty="0"/>
              <a:t>ECCU </a:t>
            </a:r>
            <a:r>
              <a:rPr lang="de-DE" dirty="0" err="1"/>
              <a:t>economies</a:t>
            </a:r>
            <a:r>
              <a:rPr lang="de-DE" dirty="0"/>
              <a:t> </a:t>
            </a:r>
            <a:r>
              <a:rPr lang="de-DE" dirty="0" err="1"/>
              <a:t>dependent</a:t>
            </a:r>
            <a:r>
              <a:rPr lang="de-DE"/>
              <a:t> </a:t>
            </a:r>
            <a:r>
              <a:rPr lang="de-DE" dirty="0"/>
              <a:t>on </a:t>
            </a:r>
            <a:r>
              <a:rPr lang="de-DE" dirty="0" err="1"/>
              <a:t>import</a:t>
            </a:r>
            <a:endParaRPr lang="de-DE" dirty="0"/>
          </a:p>
        </p:txBody>
      </p:sp>
      <p:graphicFrame>
        <p:nvGraphicFramePr>
          <p:cNvPr id="7" name="Chart 6">
            <a:extLst>
              <a:ext uri="{FF2B5EF4-FFF2-40B4-BE49-F238E27FC236}">
                <a16:creationId xmlns:a16="http://schemas.microsoft.com/office/drawing/2014/main" id="{00396132-B4C1-4ACF-9B0A-25F752EFE89A}"/>
              </a:ext>
            </a:extLst>
          </p:cNvPr>
          <p:cNvGraphicFramePr/>
          <p:nvPr>
            <p:extLst>
              <p:ext uri="{D42A27DB-BD31-4B8C-83A1-F6EECF244321}">
                <p14:modId xmlns:p14="http://schemas.microsoft.com/office/powerpoint/2010/main" val="4010254631"/>
              </p:ext>
            </p:extLst>
          </p:nvPr>
        </p:nvGraphicFramePr>
        <p:xfrm>
          <a:off x="3027364"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EFB6320-FE58-47A0-BF6A-40B0A177A9D3}"/>
              </a:ext>
            </a:extLst>
          </p:cNvPr>
          <p:cNvSpPr txBox="1"/>
          <p:nvPr/>
        </p:nvSpPr>
        <p:spPr>
          <a:xfrm>
            <a:off x="7244179" y="6392428"/>
            <a:ext cx="1651246" cy="274701"/>
          </a:xfrm>
          <a:prstGeom prst="rect">
            <a:avLst/>
          </a:prstGeom>
          <a:noFill/>
        </p:spPr>
        <p:txBody>
          <a:bodyPr wrap="none" lIns="108000" tIns="46800" rIns="108000" bIns="46800" rtlCol="0">
            <a:noAutofit/>
          </a:bodyPr>
          <a:lstStyle/>
          <a:p>
            <a:r>
              <a:rPr lang="de-DE" sz="1050" dirty="0"/>
              <a:t>Sources: EECB Trade Report</a:t>
            </a:r>
          </a:p>
          <a:p>
            <a:r>
              <a:rPr lang="de-DE" sz="1200" dirty="0"/>
              <a:t> </a:t>
            </a:r>
            <a:endParaRPr lang="en-US" sz="1200" dirty="0"/>
          </a:p>
        </p:txBody>
      </p:sp>
      <p:sp>
        <p:nvSpPr>
          <p:cNvPr id="9" name="Arrow: Right 8">
            <a:extLst>
              <a:ext uri="{FF2B5EF4-FFF2-40B4-BE49-F238E27FC236}">
                <a16:creationId xmlns:a16="http://schemas.microsoft.com/office/drawing/2014/main" id="{BD19EF05-B5A6-4832-9798-8DD9713F8122}"/>
              </a:ext>
            </a:extLst>
          </p:cNvPr>
          <p:cNvSpPr/>
          <p:nvPr/>
        </p:nvSpPr>
        <p:spPr>
          <a:xfrm>
            <a:off x="3302493" y="5727405"/>
            <a:ext cx="978408" cy="48463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FE5652A4-FB70-4DE0-A1B4-E031106FDB3E}"/>
              </a:ext>
            </a:extLst>
          </p:cNvPr>
          <p:cNvSpPr txBox="1"/>
          <p:nvPr/>
        </p:nvSpPr>
        <p:spPr>
          <a:xfrm>
            <a:off x="4344402" y="5772938"/>
            <a:ext cx="3734544" cy="393566"/>
          </a:xfrm>
          <a:prstGeom prst="rect">
            <a:avLst/>
          </a:prstGeom>
          <a:noFill/>
        </p:spPr>
        <p:txBody>
          <a:bodyPr wrap="none" lIns="108000" tIns="46800" rIns="108000" bIns="46800" rtlCol="0">
            <a:noAutofit/>
          </a:bodyPr>
          <a:lstStyle/>
          <a:p>
            <a:r>
              <a:rPr lang="de-DE" dirty="0" err="1"/>
              <a:t>Huge</a:t>
            </a:r>
            <a:r>
              <a:rPr lang="de-DE" dirty="0"/>
              <a:t> potential </a:t>
            </a:r>
            <a:r>
              <a:rPr lang="de-DE" dirty="0" err="1"/>
              <a:t>for</a:t>
            </a:r>
            <a:r>
              <a:rPr lang="de-DE" dirty="0"/>
              <a:t> </a:t>
            </a:r>
            <a:r>
              <a:rPr lang="de-DE" dirty="0" err="1"/>
              <a:t>local</a:t>
            </a:r>
            <a:r>
              <a:rPr lang="de-DE" dirty="0"/>
              <a:t> </a:t>
            </a:r>
            <a:r>
              <a:rPr lang="de-DE" dirty="0" err="1"/>
              <a:t>economy</a:t>
            </a:r>
            <a:r>
              <a:rPr lang="de-DE" dirty="0"/>
              <a:t> </a:t>
            </a:r>
            <a:r>
              <a:rPr lang="de-DE" dirty="0" err="1"/>
              <a:t>to</a:t>
            </a:r>
            <a:r>
              <a:rPr lang="de-DE" dirty="0"/>
              <a:t> </a:t>
            </a:r>
            <a:r>
              <a:rPr lang="de-DE" dirty="0" err="1"/>
              <a:t>grow</a:t>
            </a:r>
            <a:r>
              <a:rPr lang="de-DE" dirty="0"/>
              <a:t> !!</a:t>
            </a:r>
            <a:endParaRPr lang="en-US" dirty="0"/>
          </a:p>
        </p:txBody>
      </p:sp>
    </p:spTree>
    <p:extLst>
      <p:ext uri="{BB962C8B-B14F-4D97-AF65-F5344CB8AC3E}">
        <p14:creationId xmlns:p14="http://schemas.microsoft.com/office/powerpoint/2010/main" val="3200408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p:txBody>
          <a:bodyPr/>
          <a:lstStyle/>
          <a:p>
            <a:r>
              <a:rPr lang="de-DE" dirty="0"/>
              <a:t>Module3</a:t>
            </a:r>
            <a:br>
              <a:rPr lang="de-DE" dirty="0"/>
            </a:br>
            <a:r>
              <a:rPr lang="en-US" sz="4000" dirty="0">
                <a:solidFill>
                  <a:srgbClr val="FFC000"/>
                </a:solidFill>
              </a:rPr>
              <a:t>P&amp;L and Balance Sheet</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90</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sz="1600" dirty="0" err="1"/>
              <a:t>Conclusion</a:t>
            </a:r>
            <a:r>
              <a:rPr lang="de-DE" sz="1600" dirty="0"/>
              <a:t> </a:t>
            </a:r>
            <a:r>
              <a:rPr lang="de-DE" sz="1600" dirty="0" err="1"/>
              <a:t>of</a:t>
            </a:r>
            <a:r>
              <a:rPr lang="de-DE" sz="1600" dirty="0"/>
              <a:t> Module 3</a:t>
            </a:r>
          </a:p>
          <a:p>
            <a:endParaRPr lang="en-US" sz="1600" dirty="0"/>
          </a:p>
        </p:txBody>
      </p:sp>
    </p:spTree>
    <p:extLst>
      <p:ext uri="{BB962C8B-B14F-4D97-AF65-F5344CB8AC3E}">
        <p14:creationId xmlns:p14="http://schemas.microsoft.com/office/powerpoint/2010/main" val="3019946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91</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750159" y="177552"/>
            <a:ext cx="4536490" cy="878889"/>
          </a:xfrm>
          <a:prstGeom prst="rect">
            <a:avLst/>
          </a:prstGeom>
          <a:noFill/>
        </p:spPr>
        <p:txBody>
          <a:bodyPr wrap="none" lIns="108000" tIns="46800" rIns="108000" bIns="46800" rtlCol="0">
            <a:noAutofit/>
          </a:bodyPr>
          <a:lstStyle/>
          <a:p>
            <a:r>
              <a:rPr lang="de-DE" sz="4000" dirty="0"/>
              <a:t>Cash-Flow </a:t>
            </a:r>
            <a:r>
              <a:rPr lang="de-DE" sz="4000" dirty="0" err="1"/>
              <a:t>activity</a:t>
            </a:r>
            <a:r>
              <a:rPr lang="de-DE" sz="4000" dirty="0"/>
              <a:t> </a:t>
            </a:r>
            <a:r>
              <a:rPr lang="de-DE" sz="4000" dirty="0" err="1"/>
              <a:t>pattern</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2" name="TextBox 1">
            <a:extLst>
              <a:ext uri="{FF2B5EF4-FFF2-40B4-BE49-F238E27FC236}">
                <a16:creationId xmlns:a16="http://schemas.microsoft.com/office/drawing/2014/main" id="{794A03F8-A217-4F17-9D4E-D0D04F42C49F}"/>
              </a:ext>
            </a:extLst>
          </p:cNvPr>
          <p:cNvSpPr txBox="1"/>
          <p:nvPr/>
        </p:nvSpPr>
        <p:spPr>
          <a:xfrm>
            <a:off x="3577699" y="1672885"/>
            <a:ext cx="3417903" cy="319596"/>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is</a:t>
            </a:r>
            <a:r>
              <a:rPr lang="de-DE" sz="1200" dirty="0"/>
              <a:t> </a:t>
            </a:r>
            <a:r>
              <a:rPr lang="de-DE" sz="1200" dirty="0" err="1"/>
              <a:t>building</a:t>
            </a:r>
            <a:r>
              <a:rPr lang="de-DE" sz="1200" dirty="0"/>
              <a:t> cash and </a:t>
            </a:r>
            <a:r>
              <a:rPr lang="de-DE" sz="1200" dirty="0" err="1"/>
              <a:t>is</a:t>
            </a:r>
            <a:r>
              <a:rPr lang="de-DE" sz="1200" dirty="0"/>
              <a:t> </a:t>
            </a:r>
            <a:r>
              <a:rPr lang="de-DE" sz="1200" dirty="0" err="1"/>
              <a:t>highly</a:t>
            </a:r>
            <a:r>
              <a:rPr lang="de-DE" sz="1200" dirty="0"/>
              <a:t> liquid</a:t>
            </a:r>
            <a:endParaRPr lang="en-US" sz="1200" dirty="0"/>
          </a:p>
        </p:txBody>
      </p:sp>
      <p:sp>
        <p:nvSpPr>
          <p:cNvPr id="6" name="Plus Sign 5">
            <a:extLst>
              <a:ext uri="{FF2B5EF4-FFF2-40B4-BE49-F238E27FC236}">
                <a16:creationId xmlns:a16="http://schemas.microsoft.com/office/drawing/2014/main" id="{F010ECF9-531E-4DE8-921D-0254F2247D7D}"/>
              </a:ext>
            </a:extLst>
          </p:cNvPr>
          <p:cNvSpPr/>
          <p:nvPr/>
        </p:nvSpPr>
        <p:spPr>
          <a:xfrm>
            <a:off x="325514" y="2394382"/>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Minus Sign 6">
            <a:extLst>
              <a:ext uri="{FF2B5EF4-FFF2-40B4-BE49-F238E27FC236}">
                <a16:creationId xmlns:a16="http://schemas.microsoft.com/office/drawing/2014/main" id="{D71F5FC5-B13D-4A88-A6C3-FCCCDE0CCEB9}"/>
              </a:ext>
            </a:extLst>
          </p:cNvPr>
          <p:cNvSpPr/>
          <p:nvPr/>
        </p:nvSpPr>
        <p:spPr>
          <a:xfrm>
            <a:off x="2143222" y="3438618"/>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Plus Sign 8">
            <a:extLst>
              <a:ext uri="{FF2B5EF4-FFF2-40B4-BE49-F238E27FC236}">
                <a16:creationId xmlns:a16="http://schemas.microsoft.com/office/drawing/2014/main" id="{3ED8343B-DD32-4DD8-ACD3-88EB93872636}"/>
              </a:ext>
            </a:extLst>
          </p:cNvPr>
          <p:cNvSpPr/>
          <p:nvPr/>
        </p:nvSpPr>
        <p:spPr>
          <a:xfrm>
            <a:off x="318117" y="3438618"/>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Plus Sign 10">
            <a:extLst>
              <a:ext uri="{FF2B5EF4-FFF2-40B4-BE49-F238E27FC236}">
                <a16:creationId xmlns:a16="http://schemas.microsoft.com/office/drawing/2014/main" id="{15FAD943-D485-492E-B3C6-8A2DFE7B5258}"/>
              </a:ext>
            </a:extLst>
          </p:cNvPr>
          <p:cNvSpPr/>
          <p:nvPr/>
        </p:nvSpPr>
        <p:spPr>
          <a:xfrm>
            <a:off x="1262851" y="3438618"/>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Plus Sign 11">
            <a:extLst>
              <a:ext uri="{FF2B5EF4-FFF2-40B4-BE49-F238E27FC236}">
                <a16:creationId xmlns:a16="http://schemas.microsoft.com/office/drawing/2014/main" id="{C08353DC-A8BB-45DF-9CFA-89B925799FFD}"/>
              </a:ext>
            </a:extLst>
          </p:cNvPr>
          <p:cNvSpPr/>
          <p:nvPr/>
        </p:nvSpPr>
        <p:spPr>
          <a:xfrm>
            <a:off x="325514" y="1350146"/>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Plus Sign 12">
            <a:extLst>
              <a:ext uri="{FF2B5EF4-FFF2-40B4-BE49-F238E27FC236}">
                <a16:creationId xmlns:a16="http://schemas.microsoft.com/office/drawing/2014/main" id="{E6B02A4E-895C-4186-9FCA-C8AB0E610146}"/>
              </a:ext>
            </a:extLst>
          </p:cNvPr>
          <p:cNvSpPr/>
          <p:nvPr/>
        </p:nvSpPr>
        <p:spPr>
          <a:xfrm>
            <a:off x="1236956" y="1347927"/>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Plus Sign 13">
            <a:extLst>
              <a:ext uri="{FF2B5EF4-FFF2-40B4-BE49-F238E27FC236}">
                <a16:creationId xmlns:a16="http://schemas.microsoft.com/office/drawing/2014/main" id="{F28F0F0C-099F-4661-8426-B2D83AA4C014}"/>
              </a:ext>
            </a:extLst>
          </p:cNvPr>
          <p:cNvSpPr/>
          <p:nvPr/>
        </p:nvSpPr>
        <p:spPr>
          <a:xfrm>
            <a:off x="2148398" y="1345708"/>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A6878820-D464-4F27-B702-42B9D17A4F1C}"/>
              </a:ext>
            </a:extLst>
          </p:cNvPr>
          <p:cNvSpPr txBox="1"/>
          <p:nvPr/>
        </p:nvSpPr>
        <p:spPr>
          <a:xfrm>
            <a:off x="3577699" y="2608925"/>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generates</a:t>
            </a:r>
            <a:r>
              <a:rPr lang="de-DE" sz="1200" dirty="0"/>
              <a:t> cash </a:t>
            </a:r>
            <a:r>
              <a:rPr lang="de-DE" sz="1200" dirty="0" err="1"/>
              <a:t>from</a:t>
            </a:r>
            <a:r>
              <a:rPr lang="de-DE" sz="1200" dirty="0"/>
              <a:t> </a:t>
            </a:r>
            <a:r>
              <a:rPr lang="de-DE" sz="1200" dirty="0" err="1"/>
              <a:t>operations</a:t>
            </a:r>
            <a:r>
              <a:rPr lang="de-DE" sz="1200" dirty="0"/>
              <a:t> and </a:t>
            </a:r>
          </a:p>
          <a:p>
            <a:r>
              <a:rPr lang="de-DE" sz="1200" dirty="0" err="1"/>
              <a:t>is</a:t>
            </a:r>
            <a:r>
              <a:rPr lang="de-DE" sz="1200" dirty="0"/>
              <a:t> </a:t>
            </a:r>
            <a:r>
              <a:rPr lang="de-DE" sz="1200" dirty="0" err="1"/>
              <a:t>buying</a:t>
            </a:r>
            <a:r>
              <a:rPr lang="de-DE" sz="1200" dirty="0"/>
              <a:t> </a:t>
            </a:r>
            <a:r>
              <a:rPr lang="de-DE" sz="1200" dirty="0" err="1"/>
              <a:t>assets</a:t>
            </a:r>
            <a:r>
              <a:rPr lang="de-DE" sz="1200" dirty="0"/>
              <a:t> and </a:t>
            </a:r>
            <a:r>
              <a:rPr lang="de-DE" sz="1200" dirty="0" err="1"/>
              <a:t>paying</a:t>
            </a:r>
            <a:r>
              <a:rPr lang="de-DE" sz="1200" dirty="0"/>
              <a:t> </a:t>
            </a:r>
            <a:r>
              <a:rPr lang="de-DE" sz="1200" dirty="0" err="1"/>
              <a:t>debt</a:t>
            </a:r>
            <a:r>
              <a:rPr lang="de-DE" sz="1200" dirty="0"/>
              <a:t> and </a:t>
            </a:r>
            <a:r>
              <a:rPr lang="de-DE" sz="1200" dirty="0" err="1"/>
              <a:t>owners</a:t>
            </a:r>
            <a:endParaRPr lang="en-US" sz="1200" dirty="0"/>
          </a:p>
        </p:txBody>
      </p:sp>
      <p:sp>
        <p:nvSpPr>
          <p:cNvPr id="16" name="Minus Sign 15">
            <a:extLst>
              <a:ext uri="{FF2B5EF4-FFF2-40B4-BE49-F238E27FC236}">
                <a16:creationId xmlns:a16="http://schemas.microsoft.com/office/drawing/2014/main" id="{938033AA-2E14-466C-B9B2-C44F8B134B8E}"/>
              </a:ext>
            </a:extLst>
          </p:cNvPr>
          <p:cNvSpPr/>
          <p:nvPr/>
        </p:nvSpPr>
        <p:spPr>
          <a:xfrm>
            <a:off x="2183909" y="238513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Minus Sign 16">
            <a:extLst>
              <a:ext uri="{FF2B5EF4-FFF2-40B4-BE49-F238E27FC236}">
                <a16:creationId xmlns:a16="http://schemas.microsoft.com/office/drawing/2014/main" id="{E6821820-49C9-41BB-8FA6-2346701BF3EC}"/>
              </a:ext>
            </a:extLst>
          </p:cNvPr>
          <p:cNvSpPr/>
          <p:nvPr/>
        </p:nvSpPr>
        <p:spPr>
          <a:xfrm>
            <a:off x="1265068" y="238513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7E409EDF-03D6-4276-8921-0D7A654CBE56}"/>
              </a:ext>
            </a:extLst>
          </p:cNvPr>
          <p:cNvSpPr txBox="1"/>
          <p:nvPr/>
        </p:nvSpPr>
        <p:spPr>
          <a:xfrm>
            <a:off x="372866" y="883698"/>
            <a:ext cx="859651" cy="462010"/>
          </a:xfrm>
          <a:prstGeom prst="rect">
            <a:avLst/>
          </a:prstGeom>
          <a:noFill/>
        </p:spPr>
        <p:txBody>
          <a:bodyPr wrap="none" lIns="108000" tIns="46800" rIns="108000" bIns="46800" rtlCol="0">
            <a:noAutofit/>
          </a:bodyPr>
          <a:lstStyle/>
          <a:p>
            <a:r>
              <a:rPr lang="de-DE" sz="1200" dirty="0"/>
              <a:t>Operating </a:t>
            </a:r>
          </a:p>
          <a:p>
            <a:r>
              <a:rPr lang="de-DE" sz="1200" dirty="0" err="1"/>
              <a:t>Activities</a:t>
            </a:r>
            <a:endParaRPr lang="en-US" sz="1200" dirty="0"/>
          </a:p>
        </p:txBody>
      </p:sp>
      <p:sp>
        <p:nvSpPr>
          <p:cNvPr id="18" name="TextBox 17">
            <a:extLst>
              <a:ext uri="{FF2B5EF4-FFF2-40B4-BE49-F238E27FC236}">
                <a16:creationId xmlns:a16="http://schemas.microsoft.com/office/drawing/2014/main" id="{97FF2FAD-DAAD-416C-B015-556D20BADD41}"/>
              </a:ext>
            </a:extLst>
          </p:cNvPr>
          <p:cNvSpPr txBox="1"/>
          <p:nvPr/>
        </p:nvSpPr>
        <p:spPr>
          <a:xfrm>
            <a:off x="1262851" y="883698"/>
            <a:ext cx="859651" cy="462010"/>
          </a:xfrm>
          <a:prstGeom prst="rect">
            <a:avLst/>
          </a:prstGeom>
          <a:noFill/>
        </p:spPr>
        <p:txBody>
          <a:bodyPr wrap="none" lIns="108000" tIns="46800" rIns="108000" bIns="46800" rtlCol="0">
            <a:noAutofit/>
          </a:bodyPr>
          <a:lstStyle/>
          <a:p>
            <a:r>
              <a:rPr lang="de-DE" sz="1200" dirty="0" err="1"/>
              <a:t>Investing</a:t>
            </a:r>
            <a:endParaRPr lang="de-DE" sz="1200" dirty="0"/>
          </a:p>
          <a:p>
            <a:r>
              <a:rPr lang="de-DE" sz="1200" dirty="0" err="1"/>
              <a:t>Activities</a:t>
            </a:r>
            <a:endParaRPr lang="en-US" sz="1200" dirty="0"/>
          </a:p>
        </p:txBody>
      </p:sp>
      <p:sp>
        <p:nvSpPr>
          <p:cNvPr id="19" name="TextBox 18">
            <a:extLst>
              <a:ext uri="{FF2B5EF4-FFF2-40B4-BE49-F238E27FC236}">
                <a16:creationId xmlns:a16="http://schemas.microsoft.com/office/drawing/2014/main" id="{665E8C50-A86E-474F-ADC7-243F0A7B1E25}"/>
              </a:ext>
            </a:extLst>
          </p:cNvPr>
          <p:cNvSpPr txBox="1"/>
          <p:nvPr/>
        </p:nvSpPr>
        <p:spPr>
          <a:xfrm>
            <a:off x="2171335" y="881479"/>
            <a:ext cx="859651" cy="462010"/>
          </a:xfrm>
          <a:prstGeom prst="rect">
            <a:avLst/>
          </a:prstGeom>
          <a:noFill/>
        </p:spPr>
        <p:txBody>
          <a:bodyPr wrap="none" lIns="108000" tIns="46800" rIns="108000" bIns="46800" rtlCol="0">
            <a:noAutofit/>
          </a:bodyPr>
          <a:lstStyle/>
          <a:p>
            <a:r>
              <a:rPr lang="de-DE" sz="1200" dirty="0"/>
              <a:t>Financing</a:t>
            </a:r>
          </a:p>
          <a:p>
            <a:r>
              <a:rPr lang="de-DE" sz="1200" dirty="0" err="1"/>
              <a:t>Activities</a:t>
            </a:r>
            <a:endParaRPr lang="en-US" sz="1200" dirty="0"/>
          </a:p>
        </p:txBody>
      </p:sp>
      <p:sp>
        <p:nvSpPr>
          <p:cNvPr id="20" name="Plus Sign 19">
            <a:extLst>
              <a:ext uri="{FF2B5EF4-FFF2-40B4-BE49-F238E27FC236}">
                <a16:creationId xmlns:a16="http://schemas.microsoft.com/office/drawing/2014/main" id="{9AB71556-091D-407C-8F39-651FE6279D4D}"/>
              </a:ext>
            </a:extLst>
          </p:cNvPr>
          <p:cNvSpPr/>
          <p:nvPr/>
        </p:nvSpPr>
        <p:spPr>
          <a:xfrm>
            <a:off x="341056" y="4482854"/>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Minus Sign 20">
            <a:extLst>
              <a:ext uri="{FF2B5EF4-FFF2-40B4-BE49-F238E27FC236}">
                <a16:creationId xmlns:a16="http://schemas.microsoft.com/office/drawing/2014/main" id="{0BB199A8-1360-4EA6-8D4D-F23F35351D91}"/>
              </a:ext>
            </a:extLst>
          </p:cNvPr>
          <p:cNvSpPr/>
          <p:nvPr/>
        </p:nvSpPr>
        <p:spPr>
          <a:xfrm>
            <a:off x="1265068" y="4492102"/>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Plus Sign 21">
            <a:extLst>
              <a:ext uri="{FF2B5EF4-FFF2-40B4-BE49-F238E27FC236}">
                <a16:creationId xmlns:a16="http://schemas.microsoft.com/office/drawing/2014/main" id="{437FC212-F359-4138-AAA9-6F372DA5792E}"/>
              </a:ext>
            </a:extLst>
          </p:cNvPr>
          <p:cNvSpPr/>
          <p:nvPr/>
        </p:nvSpPr>
        <p:spPr>
          <a:xfrm>
            <a:off x="2116586" y="4482854"/>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TextBox 22">
            <a:extLst>
              <a:ext uri="{FF2B5EF4-FFF2-40B4-BE49-F238E27FC236}">
                <a16:creationId xmlns:a16="http://schemas.microsoft.com/office/drawing/2014/main" id="{FB8AD520-FCC8-409E-9142-AC8CC4375CB8}"/>
              </a:ext>
            </a:extLst>
          </p:cNvPr>
          <p:cNvSpPr txBox="1"/>
          <p:nvPr/>
        </p:nvSpPr>
        <p:spPr>
          <a:xfrm>
            <a:off x="3577699" y="3662409"/>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is</a:t>
            </a:r>
            <a:r>
              <a:rPr lang="de-DE" sz="1200" dirty="0"/>
              <a:t> </a:t>
            </a:r>
            <a:r>
              <a:rPr lang="de-DE" sz="1200" dirty="0" err="1"/>
              <a:t>using</a:t>
            </a:r>
            <a:r>
              <a:rPr lang="de-DE" sz="1200" dirty="0"/>
              <a:t> cash </a:t>
            </a:r>
            <a:r>
              <a:rPr lang="de-DE" sz="1200" dirty="0" err="1"/>
              <a:t>from</a:t>
            </a:r>
            <a:r>
              <a:rPr lang="de-DE" sz="1200" dirty="0"/>
              <a:t> </a:t>
            </a:r>
            <a:r>
              <a:rPr lang="de-DE" sz="1200" dirty="0" err="1"/>
              <a:t>operations</a:t>
            </a:r>
            <a:r>
              <a:rPr lang="en-US" sz="1200" dirty="0"/>
              <a:t> and selling</a:t>
            </a:r>
          </a:p>
          <a:p>
            <a:r>
              <a:rPr lang="en-US" sz="1200" dirty="0"/>
              <a:t>Assets to pay debt</a:t>
            </a:r>
            <a:endParaRPr lang="de-DE" sz="1200" dirty="0"/>
          </a:p>
        </p:txBody>
      </p:sp>
      <p:sp>
        <p:nvSpPr>
          <p:cNvPr id="24" name="TextBox 23">
            <a:extLst>
              <a:ext uri="{FF2B5EF4-FFF2-40B4-BE49-F238E27FC236}">
                <a16:creationId xmlns:a16="http://schemas.microsoft.com/office/drawing/2014/main" id="{40C7D7F7-6B48-42AD-98CC-5C7E7EDC744A}"/>
              </a:ext>
            </a:extLst>
          </p:cNvPr>
          <p:cNvSpPr txBox="1"/>
          <p:nvPr/>
        </p:nvSpPr>
        <p:spPr>
          <a:xfrm>
            <a:off x="3577698" y="4718297"/>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uses</a:t>
            </a:r>
            <a:r>
              <a:rPr lang="de-DE" sz="1200" dirty="0"/>
              <a:t> cash </a:t>
            </a:r>
            <a:r>
              <a:rPr lang="de-DE" sz="1200" dirty="0" err="1"/>
              <a:t>from</a:t>
            </a:r>
            <a:r>
              <a:rPr lang="de-DE" sz="1200" dirty="0"/>
              <a:t> </a:t>
            </a:r>
            <a:r>
              <a:rPr lang="de-DE" sz="1200" dirty="0" err="1"/>
              <a:t>operations</a:t>
            </a:r>
            <a:r>
              <a:rPr lang="de-DE" sz="1200" dirty="0"/>
              <a:t> and </a:t>
            </a:r>
            <a:r>
              <a:rPr lang="de-DE" sz="1200" dirty="0" err="1"/>
              <a:t>from</a:t>
            </a:r>
            <a:r>
              <a:rPr lang="de-DE" sz="1200" dirty="0"/>
              <a:t> </a:t>
            </a:r>
          </a:p>
          <a:p>
            <a:r>
              <a:rPr lang="de-DE" sz="1200" dirty="0"/>
              <a:t>Lending / Investment </a:t>
            </a:r>
            <a:r>
              <a:rPr lang="de-DE" sz="1200" dirty="0" err="1"/>
              <a:t>to</a:t>
            </a:r>
            <a:r>
              <a:rPr lang="de-DE" sz="1200" dirty="0"/>
              <a:t> </a:t>
            </a:r>
            <a:r>
              <a:rPr lang="de-DE" sz="1200" dirty="0" err="1"/>
              <a:t>expand</a:t>
            </a:r>
            <a:endParaRPr lang="de-DE" sz="1200" dirty="0"/>
          </a:p>
        </p:txBody>
      </p:sp>
    </p:spTree>
    <p:extLst>
      <p:ext uri="{BB962C8B-B14F-4D97-AF65-F5344CB8AC3E}">
        <p14:creationId xmlns:p14="http://schemas.microsoft.com/office/powerpoint/2010/main" val="17759322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6D076-EF2F-4D5A-9A80-AA49706A941F}"/>
              </a:ext>
            </a:extLst>
          </p:cNvPr>
          <p:cNvSpPr>
            <a:spLocks noGrp="1"/>
          </p:cNvSpPr>
          <p:nvPr>
            <p:ph type="sldNum" sz="quarter" idx="12"/>
          </p:nvPr>
        </p:nvSpPr>
        <p:spPr/>
        <p:txBody>
          <a:bodyPr/>
          <a:lstStyle/>
          <a:p>
            <a:fld id="{84FDC53A-3975-DE4E-9A2C-B3DD4C55E4D4}" type="slidenum">
              <a:rPr lang="de-DE" smtClean="0"/>
              <a:pPr/>
              <a:t>92</a:t>
            </a:fld>
            <a:endParaRPr lang="de-DE"/>
          </a:p>
        </p:txBody>
      </p:sp>
      <p:sp>
        <p:nvSpPr>
          <p:cNvPr id="4" name="TextBox 3">
            <a:extLst>
              <a:ext uri="{FF2B5EF4-FFF2-40B4-BE49-F238E27FC236}">
                <a16:creationId xmlns:a16="http://schemas.microsoft.com/office/drawing/2014/main" id="{F2E95B81-6210-48A9-9BDC-7C81E609FFC2}"/>
              </a:ext>
            </a:extLst>
          </p:cNvPr>
          <p:cNvSpPr txBox="1"/>
          <p:nvPr/>
        </p:nvSpPr>
        <p:spPr>
          <a:xfrm>
            <a:off x="750159" y="177552"/>
            <a:ext cx="4536490" cy="878889"/>
          </a:xfrm>
          <a:prstGeom prst="rect">
            <a:avLst/>
          </a:prstGeom>
          <a:noFill/>
        </p:spPr>
        <p:txBody>
          <a:bodyPr wrap="none" lIns="108000" tIns="46800" rIns="108000" bIns="46800" rtlCol="0">
            <a:noAutofit/>
          </a:bodyPr>
          <a:lstStyle/>
          <a:p>
            <a:r>
              <a:rPr lang="de-DE" sz="4000" dirty="0"/>
              <a:t>Cash-Flow </a:t>
            </a:r>
            <a:r>
              <a:rPr lang="de-DE" sz="4000" dirty="0" err="1"/>
              <a:t>activity</a:t>
            </a:r>
            <a:r>
              <a:rPr lang="de-DE" sz="4000" dirty="0"/>
              <a:t> </a:t>
            </a:r>
            <a:r>
              <a:rPr lang="de-DE" sz="4000" dirty="0" err="1"/>
              <a:t>pattern</a:t>
            </a:r>
            <a:endParaRPr lang="en-US" sz="4000" dirty="0"/>
          </a:p>
        </p:txBody>
      </p:sp>
      <p:pic>
        <p:nvPicPr>
          <p:cNvPr id="10" name="Graphic 9" descr="Flying Money outline">
            <a:extLst>
              <a:ext uri="{FF2B5EF4-FFF2-40B4-BE49-F238E27FC236}">
                <a16:creationId xmlns:a16="http://schemas.microsoft.com/office/drawing/2014/main" id="{527F392B-AF9E-453B-9AD3-507BC354A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330" y="142042"/>
            <a:ext cx="914400" cy="914400"/>
          </a:xfrm>
          <a:prstGeom prst="rect">
            <a:avLst/>
          </a:prstGeom>
        </p:spPr>
      </p:pic>
      <p:sp>
        <p:nvSpPr>
          <p:cNvPr id="2" name="TextBox 1">
            <a:extLst>
              <a:ext uri="{FF2B5EF4-FFF2-40B4-BE49-F238E27FC236}">
                <a16:creationId xmlns:a16="http://schemas.microsoft.com/office/drawing/2014/main" id="{794A03F8-A217-4F17-9D4E-D0D04F42C49F}"/>
              </a:ext>
            </a:extLst>
          </p:cNvPr>
          <p:cNvSpPr txBox="1"/>
          <p:nvPr/>
        </p:nvSpPr>
        <p:spPr>
          <a:xfrm>
            <a:off x="3577699" y="1672885"/>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covers</a:t>
            </a:r>
            <a:r>
              <a:rPr lang="de-DE" sz="1200" dirty="0"/>
              <a:t> cash </a:t>
            </a:r>
            <a:r>
              <a:rPr lang="de-DE" sz="1200" dirty="0" err="1"/>
              <a:t>flow</a:t>
            </a:r>
            <a:r>
              <a:rPr lang="de-DE" sz="1200" dirty="0"/>
              <a:t> </a:t>
            </a:r>
            <a:r>
              <a:rPr lang="de-DE" sz="1200" dirty="0" err="1"/>
              <a:t>problems</a:t>
            </a:r>
            <a:r>
              <a:rPr lang="de-DE" sz="1200" dirty="0"/>
              <a:t> </a:t>
            </a:r>
            <a:r>
              <a:rPr lang="de-DE" sz="1200" dirty="0" err="1"/>
              <a:t>by</a:t>
            </a:r>
            <a:r>
              <a:rPr lang="de-DE" sz="1200" dirty="0"/>
              <a:t> </a:t>
            </a:r>
            <a:r>
              <a:rPr lang="de-DE" sz="1200" dirty="0" err="1"/>
              <a:t>selling</a:t>
            </a:r>
            <a:r>
              <a:rPr lang="de-DE" sz="1200" dirty="0"/>
              <a:t> </a:t>
            </a:r>
            <a:r>
              <a:rPr lang="de-DE" sz="1200" dirty="0" err="1"/>
              <a:t>assets</a:t>
            </a:r>
            <a:r>
              <a:rPr lang="de-DE" sz="1200" dirty="0"/>
              <a:t> and</a:t>
            </a:r>
          </a:p>
          <a:p>
            <a:r>
              <a:rPr lang="de-DE" sz="1200" dirty="0"/>
              <a:t>By </a:t>
            </a:r>
            <a:r>
              <a:rPr lang="de-DE" sz="1200" dirty="0" err="1"/>
              <a:t>lending</a:t>
            </a:r>
            <a:r>
              <a:rPr lang="de-DE" sz="1200" dirty="0"/>
              <a:t> / </a:t>
            </a:r>
            <a:r>
              <a:rPr lang="de-DE" sz="1200" dirty="0" err="1"/>
              <a:t>investment</a:t>
            </a:r>
            <a:endParaRPr lang="en-US" sz="1200" dirty="0"/>
          </a:p>
        </p:txBody>
      </p:sp>
      <p:sp>
        <p:nvSpPr>
          <p:cNvPr id="6" name="Plus Sign 5">
            <a:extLst>
              <a:ext uri="{FF2B5EF4-FFF2-40B4-BE49-F238E27FC236}">
                <a16:creationId xmlns:a16="http://schemas.microsoft.com/office/drawing/2014/main" id="{F010ECF9-531E-4DE8-921D-0254F2247D7D}"/>
              </a:ext>
            </a:extLst>
          </p:cNvPr>
          <p:cNvSpPr/>
          <p:nvPr/>
        </p:nvSpPr>
        <p:spPr>
          <a:xfrm>
            <a:off x="2179468" y="2375146"/>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Minus Sign 6">
            <a:extLst>
              <a:ext uri="{FF2B5EF4-FFF2-40B4-BE49-F238E27FC236}">
                <a16:creationId xmlns:a16="http://schemas.microsoft.com/office/drawing/2014/main" id="{D71F5FC5-B13D-4A88-A6C3-FCCCDE0CCEB9}"/>
              </a:ext>
            </a:extLst>
          </p:cNvPr>
          <p:cNvSpPr/>
          <p:nvPr/>
        </p:nvSpPr>
        <p:spPr>
          <a:xfrm>
            <a:off x="2143222" y="3438618"/>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Plus Sign 10">
            <a:extLst>
              <a:ext uri="{FF2B5EF4-FFF2-40B4-BE49-F238E27FC236}">
                <a16:creationId xmlns:a16="http://schemas.microsoft.com/office/drawing/2014/main" id="{15FAD943-D485-492E-B3C6-8A2DFE7B5258}"/>
              </a:ext>
            </a:extLst>
          </p:cNvPr>
          <p:cNvSpPr/>
          <p:nvPr/>
        </p:nvSpPr>
        <p:spPr>
          <a:xfrm>
            <a:off x="1262851" y="3438618"/>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Plus Sign 12">
            <a:extLst>
              <a:ext uri="{FF2B5EF4-FFF2-40B4-BE49-F238E27FC236}">
                <a16:creationId xmlns:a16="http://schemas.microsoft.com/office/drawing/2014/main" id="{E6B02A4E-895C-4186-9FCA-C8AB0E610146}"/>
              </a:ext>
            </a:extLst>
          </p:cNvPr>
          <p:cNvSpPr/>
          <p:nvPr/>
        </p:nvSpPr>
        <p:spPr>
          <a:xfrm>
            <a:off x="1236956" y="1347927"/>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Plus Sign 13">
            <a:extLst>
              <a:ext uri="{FF2B5EF4-FFF2-40B4-BE49-F238E27FC236}">
                <a16:creationId xmlns:a16="http://schemas.microsoft.com/office/drawing/2014/main" id="{F28F0F0C-099F-4661-8426-B2D83AA4C014}"/>
              </a:ext>
            </a:extLst>
          </p:cNvPr>
          <p:cNvSpPr/>
          <p:nvPr/>
        </p:nvSpPr>
        <p:spPr>
          <a:xfrm>
            <a:off x="2148398" y="1345708"/>
            <a:ext cx="914400" cy="914400"/>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A6878820-D464-4F27-B702-42B9D17A4F1C}"/>
              </a:ext>
            </a:extLst>
          </p:cNvPr>
          <p:cNvSpPr txBox="1"/>
          <p:nvPr/>
        </p:nvSpPr>
        <p:spPr>
          <a:xfrm>
            <a:off x="3577699" y="2608925"/>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is</a:t>
            </a:r>
            <a:r>
              <a:rPr lang="de-DE" sz="1200" dirty="0"/>
              <a:t> </a:t>
            </a:r>
            <a:r>
              <a:rPr lang="de-DE" sz="1200" dirty="0" err="1"/>
              <a:t>growing</a:t>
            </a:r>
            <a:r>
              <a:rPr lang="de-DE" sz="1200" dirty="0"/>
              <a:t> but </a:t>
            </a:r>
            <a:r>
              <a:rPr lang="de-DE" sz="1200" dirty="0" err="1"/>
              <a:t>has</a:t>
            </a:r>
            <a:r>
              <a:rPr lang="de-DE" sz="1200" dirty="0"/>
              <a:t> </a:t>
            </a:r>
            <a:r>
              <a:rPr lang="de-DE" sz="1200" dirty="0" err="1"/>
              <a:t>shortages</a:t>
            </a:r>
            <a:r>
              <a:rPr lang="de-DE" sz="1200" dirty="0"/>
              <a:t> </a:t>
            </a:r>
            <a:r>
              <a:rPr lang="de-DE" sz="1200" dirty="0" err="1"/>
              <a:t>from</a:t>
            </a:r>
            <a:r>
              <a:rPr lang="de-DE" sz="1200" dirty="0"/>
              <a:t> </a:t>
            </a:r>
          </a:p>
          <a:p>
            <a:r>
              <a:rPr lang="de-DE" sz="1200" dirty="0" err="1"/>
              <a:t>operations</a:t>
            </a:r>
            <a:r>
              <a:rPr lang="de-DE" sz="1200" dirty="0"/>
              <a:t> and </a:t>
            </a:r>
            <a:r>
              <a:rPr lang="de-DE" sz="1200" dirty="0" err="1"/>
              <a:t>buying</a:t>
            </a:r>
            <a:r>
              <a:rPr lang="de-DE" sz="1200" dirty="0"/>
              <a:t> </a:t>
            </a:r>
            <a:r>
              <a:rPr lang="de-DE" sz="1200" dirty="0" err="1"/>
              <a:t>assets</a:t>
            </a:r>
            <a:r>
              <a:rPr lang="de-DE" sz="1200" dirty="0"/>
              <a:t> </a:t>
            </a:r>
            <a:r>
              <a:rPr lang="de-DE" sz="1200" dirty="0" err="1"/>
              <a:t>with</a:t>
            </a:r>
            <a:r>
              <a:rPr lang="de-DE" sz="1200" dirty="0"/>
              <a:t> </a:t>
            </a:r>
            <a:r>
              <a:rPr lang="de-DE" sz="1200" dirty="0" err="1"/>
              <a:t>debt</a:t>
            </a:r>
            <a:endParaRPr lang="en-US" sz="1200" dirty="0"/>
          </a:p>
        </p:txBody>
      </p:sp>
      <p:sp>
        <p:nvSpPr>
          <p:cNvPr id="16" name="Minus Sign 15">
            <a:extLst>
              <a:ext uri="{FF2B5EF4-FFF2-40B4-BE49-F238E27FC236}">
                <a16:creationId xmlns:a16="http://schemas.microsoft.com/office/drawing/2014/main" id="{938033AA-2E14-466C-B9B2-C44F8B134B8E}"/>
              </a:ext>
            </a:extLst>
          </p:cNvPr>
          <p:cNvSpPr/>
          <p:nvPr/>
        </p:nvSpPr>
        <p:spPr>
          <a:xfrm>
            <a:off x="372866" y="238513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Minus Sign 16">
            <a:extLst>
              <a:ext uri="{FF2B5EF4-FFF2-40B4-BE49-F238E27FC236}">
                <a16:creationId xmlns:a16="http://schemas.microsoft.com/office/drawing/2014/main" id="{E6821820-49C9-41BB-8FA6-2346701BF3EC}"/>
              </a:ext>
            </a:extLst>
          </p:cNvPr>
          <p:cNvSpPr/>
          <p:nvPr/>
        </p:nvSpPr>
        <p:spPr>
          <a:xfrm>
            <a:off x="1265068" y="238513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7E409EDF-03D6-4276-8921-0D7A654CBE56}"/>
              </a:ext>
            </a:extLst>
          </p:cNvPr>
          <p:cNvSpPr txBox="1"/>
          <p:nvPr/>
        </p:nvSpPr>
        <p:spPr>
          <a:xfrm>
            <a:off x="372866" y="883698"/>
            <a:ext cx="859651" cy="462010"/>
          </a:xfrm>
          <a:prstGeom prst="rect">
            <a:avLst/>
          </a:prstGeom>
          <a:noFill/>
        </p:spPr>
        <p:txBody>
          <a:bodyPr wrap="none" lIns="108000" tIns="46800" rIns="108000" bIns="46800" rtlCol="0">
            <a:noAutofit/>
          </a:bodyPr>
          <a:lstStyle/>
          <a:p>
            <a:r>
              <a:rPr lang="de-DE" sz="1200" dirty="0"/>
              <a:t>Operating </a:t>
            </a:r>
          </a:p>
          <a:p>
            <a:r>
              <a:rPr lang="de-DE" sz="1200" dirty="0" err="1"/>
              <a:t>Activities</a:t>
            </a:r>
            <a:endParaRPr lang="en-US" sz="1200" dirty="0"/>
          </a:p>
        </p:txBody>
      </p:sp>
      <p:sp>
        <p:nvSpPr>
          <p:cNvPr id="18" name="TextBox 17">
            <a:extLst>
              <a:ext uri="{FF2B5EF4-FFF2-40B4-BE49-F238E27FC236}">
                <a16:creationId xmlns:a16="http://schemas.microsoft.com/office/drawing/2014/main" id="{97FF2FAD-DAAD-416C-B015-556D20BADD41}"/>
              </a:ext>
            </a:extLst>
          </p:cNvPr>
          <p:cNvSpPr txBox="1"/>
          <p:nvPr/>
        </p:nvSpPr>
        <p:spPr>
          <a:xfrm>
            <a:off x="1262851" y="883698"/>
            <a:ext cx="859651" cy="462010"/>
          </a:xfrm>
          <a:prstGeom prst="rect">
            <a:avLst/>
          </a:prstGeom>
          <a:noFill/>
        </p:spPr>
        <p:txBody>
          <a:bodyPr wrap="none" lIns="108000" tIns="46800" rIns="108000" bIns="46800" rtlCol="0">
            <a:noAutofit/>
          </a:bodyPr>
          <a:lstStyle/>
          <a:p>
            <a:r>
              <a:rPr lang="de-DE" sz="1200" dirty="0" err="1"/>
              <a:t>Investing</a:t>
            </a:r>
            <a:endParaRPr lang="de-DE" sz="1200" dirty="0"/>
          </a:p>
          <a:p>
            <a:r>
              <a:rPr lang="de-DE" sz="1200" dirty="0" err="1"/>
              <a:t>Activities</a:t>
            </a:r>
            <a:endParaRPr lang="en-US" sz="1200" dirty="0"/>
          </a:p>
        </p:txBody>
      </p:sp>
      <p:sp>
        <p:nvSpPr>
          <p:cNvPr id="19" name="TextBox 18">
            <a:extLst>
              <a:ext uri="{FF2B5EF4-FFF2-40B4-BE49-F238E27FC236}">
                <a16:creationId xmlns:a16="http://schemas.microsoft.com/office/drawing/2014/main" id="{665E8C50-A86E-474F-ADC7-243F0A7B1E25}"/>
              </a:ext>
            </a:extLst>
          </p:cNvPr>
          <p:cNvSpPr txBox="1"/>
          <p:nvPr/>
        </p:nvSpPr>
        <p:spPr>
          <a:xfrm>
            <a:off x="2171335" y="881479"/>
            <a:ext cx="859651" cy="462010"/>
          </a:xfrm>
          <a:prstGeom prst="rect">
            <a:avLst/>
          </a:prstGeom>
          <a:noFill/>
        </p:spPr>
        <p:txBody>
          <a:bodyPr wrap="none" lIns="108000" tIns="46800" rIns="108000" bIns="46800" rtlCol="0">
            <a:noAutofit/>
          </a:bodyPr>
          <a:lstStyle/>
          <a:p>
            <a:r>
              <a:rPr lang="de-DE" sz="1200" dirty="0"/>
              <a:t>Financing</a:t>
            </a:r>
          </a:p>
          <a:p>
            <a:r>
              <a:rPr lang="de-DE" sz="1200" dirty="0" err="1"/>
              <a:t>Activities</a:t>
            </a:r>
            <a:endParaRPr lang="en-US" sz="1200" dirty="0"/>
          </a:p>
        </p:txBody>
      </p:sp>
      <p:sp>
        <p:nvSpPr>
          <p:cNvPr id="21" name="Minus Sign 20">
            <a:extLst>
              <a:ext uri="{FF2B5EF4-FFF2-40B4-BE49-F238E27FC236}">
                <a16:creationId xmlns:a16="http://schemas.microsoft.com/office/drawing/2014/main" id="{0BB199A8-1360-4EA6-8D4D-F23F35351D91}"/>
              </a:ext>
            </a:extLst>
          </p:cNvPr>
          <p:cNvSpPr/>
          <p:nvPr/>
        </p:nvSpPr>
        <p:spPr>
          <a:xfrm>
            <a:off x="1265068" y="448285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TextBox 22">
            <a:extLst>
              <a:ext uri="{FF2B5EF4-FFF2-40B4-BE49-F238E27FC236}">
                <a16:creationId xmlns:a16="http://schemas.microsoft.com/office/drawing/2014/main" id="{FB8AD520-FCC8-409E-9142-AC8CC4375CB8}"/>
              </a:ext>
            </a:extLst>
          </p:cNvPr>
          <p:cNvSpPr txBox="1"/>
          <p:nvPr/>
        </p:nvSpPr>
        <p:spPr>
          <a:xfrm>
            <a:off x="3577699" y="3662409"/>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is</a:t>
            </a:r>
            <a:r>
              <a:rPr lang="de-DE" sz="1200" dirty="0"/>
              <a:t> </a:t>
            </a:r>
            <a:r>
              <a:rPr lang="de-DE" sz="1200" dirty="0" err="1"/>
              <a:t>trying</a:t>
            </a:r>
            <a:r>
              <a:rPr lang="de-DE" sz="1200" dirty="0"/>
              <a:t> </a:t>
            </a:r>
            <a:r>
              <a:rPr lang="de-DE" sz="1200" dirty="0" err="1"/>
              <a:t>to</a:t>
            </a:r>
            <a:r>
              <a:rPr lang="de-DE" sz="1200" dirty="0"/>
              <a:t> </a:t>
            </a:r>
            <a:r>
              <a:rPr lang="de-DE" sz="1200" dirty="0" err="1"/>
              <a:t>stay</a:t>
            </a:r>
            <a:r>
              <a:rPr lang="de-DE" sz="1200" dirty="0"/>
              <a:t> in </a:t>
            </a:r>
            <a:r>
              <a:rPr lang="de-DE" sz="1200" dirty="0" err="1"/>
              <a:t>business</a:t>
            </a:r>
            <a:r>
              <a:rPr lang="de-DE" sz="1200" dirty="0"/>
              <a:t> </a:t>
            </a:r>
          </a:p>
          <a:p>
            <a:r>
              <a:rPr lang="de-DE" sz="1200" dirty="0" err="1"/>
              <a:t>by</a:t>
            </a:r>
            <a:r>
              <a:rPr lang="de-DE" sz="1200" dirty="0"/>
              <a:t> </a:t>
            </a:r>
            <a:r>
              <a:rPr lang="de-DE" sz="1200" dirty="0" err="1"/>
              <a:t>selling</a:t>
            </a:r>
            <a:r>
              <a:rPr lang="de-DE" sz="1200" dirty="0"/>
              <a:t> </a:t>
            </a:r>
            <a:r>
              <a:rPr lang="de-DE" sz="1200" dirty="0" err="1"/>
              <a:t>their</a:t>
            </a:r>
            <a:r>
              <a:rPr lang="de-DE" sz="1200" dirty="0"/>
              <a:t> </a:t>
            </a:r>
            <a:r>
              <a:rPr lang="de-DE" sz="1200" dirty="0" err="1"/>
              <a:t>assets</a:t>
            </a:r>
            <a:r>
              <a:rPr lang="de-DE" sz="1200" dirty="0"/>
              <a:t> </a:t>
            </a:r>
            <a:r>
              <a:rPr lang="de-DE" sz="1200" dirty="0" err="1"/>
              <a:t>to</a:t>
            </a:r>
            <a:r>
              <a:rPr lang="de-DE" sz="1200" dirty="0"/>
              <a:t> </a:t>
            </a:r>
            <a:r>
              <a:rPr lang="de-DE" sz="1200" dirty="0" err="1"/>
              <a:t>cover</a:t>
            </a:r>
            <a:r>
              <a:rPr lang="de-DE" sz="1200" dirty="0"/>
              <a:t> </a:t>
            </a:r>
            <a:r>
              <a:rPr lang="de-DE" sz="1200" dirty="0" err="1"/>
              <a:t>expenses</a:t>
            </a:r>
            <a:endParaRPr lang="de-DE" sz="1200" dirty="0"/>
          </a:p>
        </p:txBody>
      </p:sp>
      <p:sp>
        <p:nvSpPr>
          <p:cNvPr id="24" name="TextBox 23">
            <a:extLst>
              <a:ext uri="{FF2B5EF4-FFF2-40B4-BE49-F238E27FC236}">
                <a16:creationId xmlns:a16="http://schemas.microsoft.com/office/drawing/2014/main" id="{40C7D7F7-6B48-42AD-98CC-5C7E7EDC744A}"/>
              </a:ext>
            </a:extLst>
          </p:cNvPr>
          <p:cNvSpPr txBox="1"/>
          <p:nvPr/>
        </p:nvSpPr>
        <p:spPr>
          <a:xfrm>
            <a:off x="3577698" y="4718297"/>
            <a:ext cx="3417903" cy="466818"/>
          </a:xfrm>
          <a:prstGeom prst="rect">
            <a:avLst/>
          </a:prstGeom>
          <a:noFill/>
        </p:spPr>
        <p:txBody>
          <a:bodyPr wrap="none" lIns="108000" tIns="46800" rIns="108000" bIns="46800" rtlCol="0">
            <a:noAutofit/>
          </a:bodyPr>
          <a:lstStyle/>
          <a:p>
            <a:r>
              <a:rPr lang="de-DE" sz="1200" dirty="0"/>
              <a:t>This </a:t>
            </a:r>
            <a:r>
              <a:rPr lang="de-DE" sz="1200" dirty="0" err="1"/>
              <a:t>company</a:t>
            </a:r>
            <a:r>
              <a:rPr lang="de-DE" sz="1200" dirty="0"/>
              <a:t> </a:t>
            </a:r>
            <a:r>
              <a:rPr lang="de-DE" sz="1200" dirty="0" err="1"/>
              <a:t>is</a:t>
            </a:r>
            <a:r>
              <a:rPr lang="de-DE" sz="1200" dirty="0"/>
              <a:t> </a:t>
            </a:r>
            <a:r>
              <a:rPr lang="de-DE" sz="1200" dirty="0" err="1"/>
              <a:t>burning</a:t>
            </a:r>
            <a:r>
              <a:rPr lang="de-DE" sz="1200" dirty="0"/>
              <a:t> </a:t>
            </a:r>
            <a:r>
              <a:rPr lang="de-DE" sz="1200" dirty="0" err="1"/>
              <a:t>through</a:t>
            </a:r>
            <a:r>
              <a:rPr lang="de-DE" sz="1200" dirty="0"/>
              <a:t> cash </a:t>
            </a:r>
            <a:r>
              <a:rPr lang="de-DE" sz="1200" dirty="0" err="1"/>
              <a:t>reserves</a:t>
            </a:r>
            <a:r>
              <a:rPr lang="de-DE" sz="1200" dirty="0"/>
              <a:t> </a:t>
            </a:r>
            <a:r>
              <a:rPr lang="de-DE" sz="1200" dirty="0" err="1"/>
              <a:t>to</a:t>
            </a:r>
            <a:r>
              <a:rPr lang="de-DE" sz="1200" dirty="0"/>
              <a:t> </a:t>
            </a:r>
            <a:r>
              <a:rPr lang="de-DE" sz="1200" dirty="0" err="1"/>
              <a:t>cover</a:t>
            </a:r>
            <a:r>
              <a:rPr lang="de-DE" sz="1200" dirty="0"/>
              <a:t> </a:t>
            </a:r>
            <a:r>
              <a:rPr lang="de-DE" sz="1200" dirty="0" err="1"/>
              <a:t>expenses</a:t>
            </a:r>
            <a:endParaRPr lang="de-DE" sz="1200" dirty="0"/>
          </a:p>
          <a:p>
            <a:r>
              <a:rPr lang="de-DE" sz="1200" dirty="0"/>
              <a:t>And </a:t>
            </a:r>
            <a:r>
              <a:rPr lang="de-DE" sz="1200" dirty="0" err="1"/>
              <a:t>pay</a:t>
            </a:r>
            <a:r>
              <a:rPr lang="de-DE" sz="1200" dirty="0"/>
              <a:t> </a:t>
            </a:r>
            <a:r>
              <a:rPr lang="de-DE" sz="1200" dirty="0" err="1"/>
              <a:t>creditors</a:t>
            </a:r>
            <a:r>
              <a:rPr lang="de-DE" sz="1200" dirty="0"/>
              <a:t> / </a:t>
            </a:r>
            <a:r>
              <a:rPr lang="de-DE" sz="1200" dirty="0" err="1"/>
              <a:t>investors</a:t>
            </a:r>
            <a:endParaRPr lang="de-DE" sz="1200" dirty="0"/>
          </a:p>
        </p:txBody>
      </p:sp>
      <p:sp>
        <p:nvSpPr>
          <p:cNvPr id="25" name="Minus Sign 24">
            <a:extLst>
              <a:ext uri="{FF2B5EF4-FFF2-40B4-BE49-F238E27FC236}">
                <a16:creationId xmlns:a16="http://schemas.microsoft.com/office/drawing/2014/main" id="{FC00E4DE-9EF0-4F9B-AC8A-00FFF700A807}"/>
              </a:ext>
            </a:extLst>
          </p:cNvPr>
          <p:cNvSpPr/>
          <p:nvPr/>
        </p:nvSpPr>
        <p:spPr>
          <a:xfrm>
            <a:off x="374346" y="448285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6" name="Minus Sign 25">
            <a:extLst>
              <a:ext uri="{FF2B5EF4-FFF2-40B4-BE49-F238E27FC236}">
                <a16:creationId xmlns:a16="http://schemas.microsoft.com/office/drawing/2014/main" id="{2CD01F4A-61F7-4FA3-8C60-6AC83111B5E1}"/>
              </a:ext>
            </a:extLst>
          </p:cNvPr>
          <p:cNvSpPr/>
          <p:nvPr/>
        </p:nvSpPr>
        <p:spPr>
          <a:xfrm>
            <a:off x="2155790" y="4482854"/>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 name="Minus Sign 26">
            <a:extLst>
              <a:ext uri="{FF2B5EF4-FFF2-40B4-BE49-F238E27FC236}">
                <a16:creationId xmlns:a16="http://schemas.microsoft.com/office/drawing/2014/main" id="{A73F72F2-6C47-4D31-89A0-A3B37A18D12C}"/>
              </a:ext>
            </a:extLst>
          </p:cNvPr>
          <p:cNvSpPr/>
          <p:nvPr/>
        </p:nvSpPr>
        <p:spPr>
          <a:xfrm>
            <a:off x="1265068" y="4492102"/>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 name="Minus Sign 27">
            <a:extLst>
              <a:ext uri="{FF2B5EF4-FFF2-40B4-BE49-F238E27FC236}">
                <a16:creationId xmlns:a16="http://schemas.microsoft.com/office/drawing/2014/main" id="{1F085F87-2394-4F7F-AB23-02D54C6CB3D5}"/>
              </a:ext>
            </a:extLst>
          </p:cNvPr>
          <p:cNvSpPr/>
          <p:nvPr/>
        </p:nvSpPr>
        <p:spPr>
          <a:xfrm>
            <a:off x="348451" y="3447866"/>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 name="Minus Sign 28">
            <a:extLst>
              <a:ext uri="{FF2B5EF4-FFF2-40B4-BE49-F238E27FC236}">
                <a16:creationId xmlns:a16="http://schemas.microsoft.com/office/drawing/2014/main" id="{8FC343D1-911D-47D9-B007-30F3874F5661}"/>
              </a:ext>
            </a:extLst>
          </p:cNvPr>
          <p:cNvSpPr/>
          <p:nvPr/>
        </p:nvSpPr>
        <p:spPr>
          <a:xfrm>
            <a:off x="345491" y="1351630"/>
            <a:ext cx="914400" cy="914400"/>
          </a:xfrm>
          <a:prstGeom prst="mathMin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992809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A100-250E-4B18-9554-A639B5844CAD}"/>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BB42B6-E13E-4163-8CA1-8796B3891FA0}"/>
              </a:ext>
            </a:extLst>
          </p:cNvPr>
          <p:cNvSpPr>
            <a:spLocks noGrp="1"/>
          </p:cNvSpPr>
          <p:nvPr>
            <p:ph type="subTitle" idx="1"/>
          </p:nvPr>
        </p:nvSpPr>
        <p:spPr/>
        <p:txBody>
          <a:bodyPr/>
          <a:lstStyle/>
          <a:p>
            <a:r>
              <a:rPr lang="en-US" dirty="0"/>
              <a:t>Contact</a:t>
            </a:r>
          </a:p>
          <a:p>
            <a:endParaRPr lang="en-US" dirty="0"/>
          </a:p>
          <a:p>
            <a:r>
              <a:rPr lang="en-US" dirty="0"/>
              <a:t>EECU Long Term Expert – Timo Bucher</a:t>
            </a:r>
          </a:p>
          <a:p>
            <a:r>
              <a:rPr lang="en-US" dirty="0">
                <a:hlinkClick r:id="rId2"/>
              </a:rPr>
              <a:t>Timo.Bucher@sparkassenstiftung.de</a:t>
            </a:r>
            <a:endParaRPr lang="en-US" dirty="0"/>
          </a:p>
          <a:p>
            <a:endParaRPr lang="en-US" dirty="0"/>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D9476C0-CF56-47A5-8285-D34C0D2D1C50}"/>
              </a:ext>
            </a:extLst>
          </p:cNvPr>
          <p:cNvPicPr>
            <a:picLocks noChangeAspect="1"/>
          </p:cNvPicPr>
          <p:nvPr/>
        </p:nvPicPr>
        <p:blipFill>
          <a:blip r:embed="rId3"/>
          <a:stretch>
            <a:fillRect/>
          </a:stretch>
        </p:blipFill>
        <p:spPr>
          <a:xfrm>
            <a:off x="2194905" y="6205669"/>
            <a:ext cx="1915456" cy="555482"/>
          </a:xfrm>
          <a:prstGeom prst="rect">
            <a:avLst/>
          </a:prstGeom>
        </p:spPr>
      </p:pic>
    </p:spTree>
    <p:extLst>
      <p:ext uri="{BB962C8B-B14F-4D97-AF65-F5344CB8AC3E}">
        <p14:creationId xmlns:p14="http://schemas.microsoft.com/office/powerpoint/2010/main" val="19617875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br>
              <a:rPr lang="en-US" sz="3600" dirty="0"/>
            </a:br>
            <a:br>
              <a:rPr lang="en-US" sz="3600" dirty="0"/>
            </a:br>
            <a:br>
              <a:rPr lang="en-US" sz="3600" dirty="0"/>
            </a:br>
            <a:br>
              <a:rPr lang="en-US" sz="3600" dirty="0"/>
            </a:br>
            <a:r>
              <a:rPr lang="en-US" sz="3600" dirty="0"/>
              <a:t>DSIK &amp; ECPCGC</a:t>
            </a:r>
            <a:br>
              <a:rPr lang="en-US" sz="3600" dirty="0"/>
            </a:br>
            <a:r>
              <a:rPr lang="en-US" sz="3200" dirty="0"/>
              <a:t>Virtual Training</a:t>
            </a:r>
            <a:br>
              <a:rPr lang="en-US" sz="3200" dirty="0"/>
            </a:br>
            <a:r>
              <a:rPr lang="en-US" sz="3200" dirty="0"/>
              <a:t>Module 3</a:t>
            </a:r>
            <a:br>
              <a:rPr lang="en-US" sz="3200" dirty="0"/>
            </a:br>
            <a:r>
              <a:rPr lang="en-US" sz="3200" dirty="0">
                <a:solidFill>
                  <a:srgbClr val="002060"/>
                </a:solidFill>
              </a:rPr>
              <a:t>Assessment &amp; Application</a:t>
            </a:r>
            <a:br>
              <a:rPr lang="en-US" sz="3200" dirty="0"/>
            </a:br>
            <a:r>
              <a:rPr lang="en-US" sz="2800" dirty="0">
                <a:highlight>
                  <a:srgbClr val="FFFF00"/>
                </a:highlight>
              </a:rPr>
              <a:t>XX.XX.XXXX</a:t>
            </a:r>
            <a:endParaRPr lang="de-DE" sz="3200" dirty="0">
              <a:highlight>
                <a:srgbClr val="FFFF00"/>
              </a:highlight>
            </a:endParaRPr>
          </a:p>
        </p:txBody>
      </p:sp>
    </p:spTree>
    <p:extLst>
      <p:ext uri="{BB962C8B-B14F-4D97-AF65-F5344CB8AC3E}">
        <p14:creationId xmlns:p14="http://schemas.microsoft.com/office/powerpoint/2010/main" val="7527132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9062-78D9-4AB3-A1F2-393A492B8967}"/>
              </a:ext>
            </a:extLst>
          </p:cNvPr>
          <p:cNvSpPr>
            <a:spLocks noGrp="1"/>
          </p:cNvSpPr>
          <p:nvPr>
            <p:ph type="title"/>
          </p:nvPr>
        </p:nvSpPr>
        <p:spPr>
          <a:xfrm>
            <a:off x="-1" y="368300"/>
            <a:ext cx="3205113" cy="5940425"/>
          </a:xfrm>
        </p:spPr>
        <p:txBody>
          <a:body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95</a:t>
            </a:fld>
            <a:endParaRPr lang="de-DE"/>
          </a:p>
        </p:txBody>
      </p:sp>
      <p:sp>
        <p:nvSpPr>
          <p:cNvPr id="4" name="TextBox 3">
            <a:extLst>
              <a:ext uri="{FF2B5EF4-FFF2-40B4-BE49-F238E27FC236}">
                <a16:creationId xmlns:a16="http://schemas.microsoft.com/office/drawing/2014/main" id="{A0751B13-66C4-4CE9-9317-E64112599091}"/>
              </a:ext>
            </a:extLst>
          </p:cNvPr>
          <p:cNvSpPr txBox="1"/>
          <p:nvPr/>
        </p:nvSpPr>
        <p:spPr>
          <a:xfrm>
            <a:off x="3426781" y="630313"/>
            <a:ext cx="4559684" cy="2006353"/>
          </a:xfrm>
          <a:prstGeom prst="rect">
            <a:avLst/>
          </a:prstGeom>
          <a:noFill/>
        </p:spPr>
        <p:txBody>
          <a:bodyPr wrap="none" lIns="108000" tIns="46800" rIns="108000" bIns="46800" rtlCol="0">
            <a:noAutofit/>
          </a:bodyPr>
          <a:lstStyle/>
          <a:p>
            <a:r>
              <a:rPr lang="de-DE" sz="1600" dirty="0"/>
              <a:t>Quick </a:t>
            </a:r>
            <a:r>
              <a:rPr lang="de-DE" sz="1600" dirty="0" err="1"/>
              <a:t>repeat</a:t>
            </a:r>
            <a:r>
              <a:rPr lang="de-DE" sz="1600" dirty="0"/>
              <a:t> </a:t>
            </a:r>
            <a:r>
              <a:rPr lang="de-DE" sz="1600" dirty="0" err="1"/>
              <a:t>of</a:t>
            </a:r>
            <a:r>
              <a:rPr lang="de-DE" sz="1600" dirty="0"/>
              <a:t> Module 3</a:t>
            </a:r>
          </a:p>
          <a:p>
            <a:endParaRPr lang="en-US" sz="1600" dirty="0"/>
          </a:p>
        </p:txBody>
      </p:sp>
      <p:sp>
        <p:nvSpPr>
          <p:cNvPr id="5" name="TextBox 4">
            <a:extLst>
              <a:ext uri="{FF2B5EF4-FFF2-40B4-BE49-F238E27FC236}">
                <a16:creationId xmlns:a16="http://schemas.microsoft.com/office/drawing/2014/main" id="{CF99A4C9-0F99-44A5-8C09-5A25D3E15461}"/>
              </a:ext>
            </a:extLst>
          </p:cNvPr>
          <p:cNvSpPr txBox="1"/>
          <p:nvPr/>
        </p:nvSpPr>
        <p:spPr>
          <a:xfrm>
            <a:off x="3516198" y="4619133"/>
            <a:ext cx="5156462" cy="1689591"/>
          </a:xfrm>
          <a:prstGeom prst="rect">
            <a:avLst/>
          </a:prstGeom>
          <a:noFill/>
        </p:spPr>
        <p:txBody>
          <a:bodyPr wrap="square" lIns="108000" tIns="46800" rIns="108000" bIns="46800" rtlCol="0">
            <a:noAutofit/>
          </a:bodyPr>
          <a:lstStyle/>
          <a:p>
            <a:r>
              <a:rPr lang="en-US" sz="1600" b="1" i="0" dirty="0">
                <a:solidFill>
                  <a:srgbClr val="000000"/>
                </a:solidFill>
                <a:effectLst/>
              </a:rPr>
              <a:t>“Live as if you were to die tomorrow. Learn as if you were to live forever.”</a:t>
            </a:r>
          </a:p>
          <a:p>
            <a:endParaRPr lang="en-US" sz="1600" b="1" dirty="0">
              <a:solidFill>
                <a:srgbClr val="000000"/>
              </a:solidFill>
            </a:endParaRPr>
          </a:p>
          <a:p>
            <a:r>
              <a:rPr lang="en-US" sz="1600" b="1" dirty="0">
                <a:solidFill>
                  <a:srgbClr val="000000"/>
                </a:solidFill>
              </a:rPr>
              <a:t>Mahatma Gandhi</a:t>
            </a:r>
            <a:endParaRPr lang="en-US" sz="1600" dirty="0">
              <a:solidFill>
                <a:srgbClr val="000000"/>
              </a:solidFill>
            </a:endParaRPr>
          </a:p>
        </p:txBody>
      </p:sp>
      <p:pic>
        <p:nvPicPr>
          <p:cNvPr id="7" name="Picture 6" descr="A picture containing person, person, indoor, posing&#10;&#10;Description automatically generated">
            <a:extLst>
              <a:ext uri="{FF2B5EF4-FFF2-40B4-BE49-F238E27FC236}">
                <a16:creationId xmlns:a16="http://schemas.microsoft.com/office/drawing/2014/main" id="{439343AE-F326-4ED4-BB20-428113437A14}"/>
              </a:ext>
            </a:extLst>
          </p:cNvPr>
          <p:cNvPicPr>
            <a:picLocks noChangeAspect="1"/>
          </p:cNvPicPr>
          <p:nvPr/>
        </p:nvPicPr>
        <p:blipFill>
          <a:blip r:embed="rId2"/>
          <a:stretch>
            <a:fillRect/>
          </a:stretch>
        </p:blipFill>
        <p:spPr>
          <a:xfrm>
            <a:off x="6248266" y="5015727"/>
            <a:ext cx="1029227" cy="1545875"/>
          </a:xfrm>
          <a:prstGeom prst="rect">
            <a:avLst/>
          </a:prstGeom>
        </p:spPr>
      </p:pic>
    </p:spTree>
    <p:extLst>
      <p:ext uri="{BB962C8B-B14F-4D97-AF65-F5344CB8AC3E}">
        <p14:creationId xmlns:p14="http://schemas.microsoft.com/office/powerpoint/2010/main" val="16193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96</a:t>
            </a:fld>
            <a:endParaRPr lang="de-DE"/>
          </a:p>
        </p:txBody>
      </p:sp>
      <p:grpSp>
        <p:nvGrpSpPr>
          <p:cNvPr id="15" name="Group 14">
            <a:extLst>
              <a:ext uri="{FF2B5EF4-FFF2-40B4-BE49-F238E27FC236}">
                <a16:creationId xmlns:a16="http://schemas.microsoft.com/office/drawing/2014/main" id="{E33D9985-C4DF-487D-9178-896D26D0AA7D}"/>
              </a:ext>
            </a:extLst>
          </p:cNvPr>
          <p:cNvGrpSpPr/>
          <p:nvPr/>
        </p:nvGrpSpPr>
        <p:grpSpPr>
          <a:xfrm>
            <a:off x="4823376" y="152377"/>
            <a:ext cx="4133069" cy="1406606"/>
            <a:chOff x="3832717" y="-594625"/>
            <a:chExt cx="4133069" cy="1406606"/>
          </a:xfrm>
        </p:grpSpPr>
        <p:sp>
          <p:nvSpPr>
            <p:cNvPr id="16" name="Rectangle: Top Corners Rounded 15">
              <a:extLst>
                <a:ext uri="{FF2B5EF4-FFF2-40B4-BE49-F238E27FC236}">
                  <a16:creationId xmlns:a16="http://schemas.microsoft.com/office/drawing/2014/main" id="{628122E0-9ABB-4CA5-AF62-9C1DF7BEB7E0}"/>
                </a:ext>
              </a:extLst>
            </p:cNvPr>
            <p:cNvSpPr/>
            <p:nvPr/>
          </p:nvSpPr>
          <p:spPr>
            <a:xfrm rot="5400000">
              <a:off x="5195949" y="-1957857"/>
              <a:ext cx="1406606" cy="413306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Top Corners Rounded 4">
              <a:extLst>
                <a:ext uri="{FF2B5EF4-FFF2-40B4-BE49-F238E27FC236}">
                  <a16:creationId xmlns:a16="http://schemas.microsoft.com/office/drawing/2014/main" id="{FC7A6956-78D5-4780-98F0-6643CDB929E8}"/>
                </a:ext>
              </a:extLst>
            </p:cNvPr>
            <p:cNvSpPr txBox="1"/>
            <p:nvPr/>
          </p:nvSpPr>
          <p:spPr>
            <a:xfrm>
              <a:off x="3832717" y="-525961"/>
              <a:ext cx="4064404" cy="1269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3970" rIns="13970" bIns="13970" numCol="1" spcCol="1270" anchor="ctr" anchorCtr="0">
              <a:noAutofit/>
            </a:bodyPr>
            <a:lstStyle/>
            <a:p>
              <a:pPr marL="342900" lvl="0" indent="-342900">
                <a:buFont typeface="Arial" panose="020B0604020202020204" pitchFamily="34" charset="0"/>
                <a:buChar char="•"/>
              </a:pPr>
              <a:r>
                <a:rPr lang="en-US" sz="2000" dirty="0"/>
                <a:t>Pricing</a:t>
              </a:r>
            </a:p>
            <a:p>
              <a:pPr marL="342900" lvl="0" indent="-342900">
                <a:buFont typeface="Arial" panose="020B0604020202020204" pitchFamily="34" charset="0"/>
                <a:buChar char="•"/>
              </a:pPr>
              <a:r>
                <a:rPr lang="en-US" sz="2000" dirty="0"/>
                <a:t>ECPCGC</a:t>
              </a:r>
            </a:p>
            <a:p>
              <a:pPr marL="342900" lvl="0" indent="-342900">
                <a:buFont typeface="Arial" panose="020B0604020202020204" pitchFamily="34" charset="0"/>
                <a:buChar char="•"/>
              </a:pPr>
              <a:r>
                <a:rPr lang="en-US" sz="2000" dirty="0"/>
                <a:t>Compiling and verifying data</a:t>
              </a:r>
            </a:p>
          </p:txBody>
        </p:sp>
      </p:gr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grpSp>
        <p:nvGrpSpPr>
          <p:cNvPr id="14" name="Group 13">
            <a:extLst>
              <a:ext uri="{FF2B5EF4-FFF2-40B4-BE49-F238E27FC236}">
                <a16:creationId xmlns:a16="http://schemas.microsoft.com/office/drawing/2014/main" id="{E61049D0-D0B4-49EA-8059-DC5CD541E1B7}"/>
              </a:ext>
            </a:extLst>
          </p:cNvPr>
          <p:cNvGrpSpPr/>
          <p:nvPr/>
        </p:nvGrpSpPr>
        <p:grpSpPr>
          <a:xfrm>
            <a:off x="3308568" y="200406"/>
            <a:ext cx="1514808" cy="2164010"/>
            <a:chOff x="0" y="4056"/>
            <a:chExt cx="1514808" cy="2164010"/>
          </a:xfrm>
        </p:grpSpPr>
        <p:sp>
          <p:nvSpPr>
            <p:cNvPr id="20" name="Arrow: Chevron 19">
              <a:extLst>
                <a:ext uri="{FF2B5EF4-FFF2-40B4-BE49-F238E27FC236}">
                  <a16:creationId xmlns:a16="http://schemas.microsoft.com/office/drawing/2014/main" id="{4483AE7D-515C-40A1-8001-02467E52924A}"/>
                </a:ext>
              </a:extLst>
            </p:cNvPr>
            <p:cNvSpPr/>
            <p:nvPr/>
          </p:nvSpPr>
          <p:spPr>
            <a:xfrm rot="5400000">
              <a:off x="-324601" y="328657"/>
              <a:ext cx="2164010" cy="1514807"/>
            </a:xfrm>
            <a:prstGeom prst="chevron">
              <a:avLst/>
            </a:prstGeom>
            <a:solidFill>
              <a:srgbClr val="00206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Arrow: Chevron 4">
              <a:extLst>
                <a:ext uri="{FF2B5EF4-FFF2-40B4-BE49-F238E27FC236}">
                  <a16:creationId xmlns:a16="http://schemas.microsoft.com/office/drawing/2014/main" id="{07463CCD-ECD5-4803-847D-4040315660BF}"/>
                </a:ext>
              </a:extLst>
            </p:cNvPr>
            <p:cNvSpPr txBox="1"/>
            <p:nvPr/>
          </p:nvSpPr>
          <p:spPr>
            <a:xfrm>
              <a:off x="1" y="761460"/>
              <a:ext cx="1514807" cy="649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Assessment &amp; Application</a:t>
              </a:r>
            </a:p>
          </p:txBody>
        </p:sp>
      </p:grpSp>
      <p:sp>
        <p:nvSpPr>
          <p:cNvPr id="7" name="TextBox 6">
            <a:extLst>
              <a:ext uri="{FF2B5EF4-FFF2-40B4-BE49-F238E27FC236}">
                <a16:creationId xmlns:a16="http://schemas.microsoft.com/office/drawing/2014/main" id="{C3A99EA6-EA22-4E79-B90F-9A422B1A29C6}"/>
              </a:ext>
            </a:extLst>
          </p:cNvPr>
          <p:cNvSpPr txBox="1"/>
          <p:nvPr/>
        </p:nvSpPr>
        <p:spPr>
          <a:xfrm>
            <a:off x="3308568" y="2514599"/>
            <a:ext cx="5364092" cy="3794125"/>
          </a:xfrm>
          <a:prstGeom prst="rect">
            <a:avLst/>
          </a:prstGeom>
          <a:noFill/>
        </p:spPr>
        <p:txBody>
          <a:bodyPr wrap="square" lIns="108000" tIns="46800" rIns="108000" bIns="46800" rtlCol="0">
            <a:noAutofit/>
          </a:bodyPr>
          <a:lstStyle/>
          <a:p>
            <a:r>
              <a:rPr lang="de-DE" sz="1600" dirty="0" err="1"/>
              <a:t>Now</a:t>
            </a:r>
            <a:r>
              <a:rPr lang="de-DE" sz="1600" dirty="0"/>
              <a:t> </a:t>
            </a:r>
            <a:r>
              <a:rPr lang="de-DE" sz="1600" dirty="0" err="1"/>
              <a:t>that</a:t>
            </a:r>
            <a:r>
              <a:rPr lang="de-DE" sz="1600" dirty="0"/>
              <a:t> </a:t>
            </a:r>
            <a:r>
              <a:rPr lang="de-DE" sz="1600" dirty="0" err="1"/>
              <a:t>we</a:t>
            </a:r>
            <a:r>
              <a:rPr lang="de-DE" sz="1600" dirty="0"/>
              <a:t> </a:t>
            </a:r>
            <a:r>
              <a:rPr lang="de-DE" sz="1600" dirty="0" err="1"/>
              <a:t>have</a:t>
            </a:r>
            <a:r>
              <a:rPr lang="de-DE" sz="1600" dirty="0"/>
              <a:t> </a:t>
            </a:r>
            <a:r>
              <a:rPr lang="de-DE" sz="1600" dirty="0" err="1"/>
              <a:t>gathered</a:t>
            </a:r>
            <a:r>
              <a:rPr lang="de-DE" sz="1600" dirty="0"/>
              <a:t> </a:t>
            </a:r>
            <a:r>
              <a:rPr lang="de-DE" sz="1600" dirty="0" err="1"/>
              <a:t>information</a:t>
            </a:r>
            <a:r>
              <a:rPr lang="de-DE" sz="1600" dirty="0"/>
              <a:t> in </a:t>
            </a:r>
            <a:r>
              <a:rPr lang="de-DE" sz="1600" dirty="0" err="1"/>
              <a:t>our</a:t>
            </a:r>
            <a:r>
              <a:rPr lang="de-DE" sz="1600" dirty="0"/>
              <a:t> </a:t>
            </a:r>
            <a:r>
              <a:rPr lang="de-DE" sz="1600" dirty="0" err="1"/>
              <a:t>client</a:t>
            </a:r>
            <a:r>
              <a:rPr lang="de-DE" sz="1600" dirty="0"/>
              <a:t> </a:t>
            </a:r>
            <a:r>
              <a:rPr lang="de-DE" sz="1600" dirty="0" err="1"/>
              <a:t>meeting</a:t>
            </a:r>
            <a:r>
              <a:rPr lang="de-DE" sz="1600" dirty="0"/>
              <a:t> </a:t>
            </a:r>
            <a:r>
              <a:rPr lang="de-DE" sz="1600" dirty="0" err="1"/>
              <a:t>through</a:t>
            </a:r>
            <a:r>
              <a:rPr lang="de-DE" sz="1600" dirty="0"/>
              <a:t> </a:t>
            </a:r>
            <a:r>
              <a:rPr lang="de-DE" sz="1600" dirty="0" err="1"/>
              <a:t>preparation</a:t>
            </a:r>
            <a:r>
              <a:rPr lang="de-DE" sz="1600" dirty="0"/>
              <a:t> and </a:t>
            </a:r>
            <a:r>
              <a:rPr lang="de-DE" sz="1600" dirty="0" err="1"/>
              <a:t>asking</a:t>
            </a:r>
            <a:r>
              <a:rPr lang="de-DE" sz="1600" dirty="0"/>
              <a:t> </a:t>
            </a:r>
            <a:r>
              <a:rPr lang="de-DE" sz="1600" dirty="0" err="1"/>
              <a:t>the</a:t>
            </a:r>
            <a:r>
              <a:rPr lang="de-DE" sz="1600" dirty="0"/>
              <a:t> </a:t>
            </a:r>
            <a:r>
              <a:rPr lang="de-DE" sz="1600" dirty="0" err="1"/>
              <a:t>right</a:t>
            </a:r>
            <a:r>
              <a:rPr lang="de-DE" sz="1600" dirty="0"/>
              <a:t> </a:t>
            </a:r>
            <a:r>
              <a:rPr lang="de-DE" sz="1600" dirty="0" err="1"/>
              <a:t>questions</a:t>
            </a:r>
            <a:r>
              <a:rPr lang="de-DE" sz="1600" dirty="0"/>
              <a:t> </a:t>
            </a:r>
            <a:r>
              <a:rPr lang="de-DE" sz="1600" dirty="0" err="1"/>
              <a:t>we</a:t>
            </a:r>
            <a:r>
              <a:rPr lang="de-DE" sz="1600" dirty="0"/>
              <a:t> </a:t>
            </a:r>
            <a:r>
              <a:rPr lang="de-DE" sz="1600" dirty="0" err="1"/>
              <a:t>start</a:t>
            </a:r>
            <a:r>
              <a:rPr lang="de-DE" sz="1600" dirty="0"/>
              <a:t> </a:t>
            </a:r>
            <a:r>
              <a:rPr lang="de-DE" sz="1600" dirty="0" err="1"/>
              <a:t>to</a:t>
            </a:r>
            <a:r>
              <a:rPr lang="de-DE" sz="1600" dirty="0"/>
              <a:t> </a:t>
            </a:r>
            <a:r>
              <a:rPr lang="de-DE" sz="1600" dirty="0" err="1"/>
              <a:t>compile</a:t>
            </a:r>
            <a:r>
              <a:rPr lang="de-DE" sz="1600" dirty="0"/>
              <a:t> </a:t>
            </a:r>
            <a:r>
              <a:rPr lang="de-DE" sz="1600" dirty="0" err="1"/>
              <a:t>the</a:t>
            </a:r>
            <a:r>
              <a:rPr lang="de-DE" sz="1600" dirty="0"/>
              <a:t> </a:t>
            </a:r>
            <a:r>
              <a:rPr lang="de-DE" sz="1600" dirty="0" err="1"/>
              <a:t>data</a:t>
            </a:r>
            <a:r>
              <a:rPr lang="de-DE" sz="1600" dirty="0"/>
              <a:t> </a:t>
            </a:r>
            <a:r>
              <a:rPr lang="de-DE" sz="1600" dirty="0" err="1"/>
              <a:t>together</a:t>
            </a:r>
            <a:r>
              <a:rPr lang="de-DE" sz="1600" dirty="0"/>
              <a:t>.</a:t>
            </a:r>
          </a:p>
          <a:p>
            <a:endParaRPr lang="de-DE" sz="1600" dirty="0"/>
          </a:p>
          <a:p>
            <a:endParaRPr lang="en-US" sz="1600" dirty="0"/>
          </a:p>
        </p:txBody>
      </p:sp>
    </p:spTree>
    <p:extLst>
      <p:ext uri="{BB962C8B-B14F-4D97-AF65-F5344CB8AC3E}">
        <p14:creationId xmlns:p14="http://schemas.microsoft.com/office/powerpoint/2010/main" val="40712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97</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7" name="TextBox 6">
            <a:extLst>
              <a:ext uri="{FF2B5EF4-FFF2-40B4-BE49-F238E27FC236}">
                <a16:creationId xmlns:a16="http://schemas.microsoft.com/office/drawing/2014/main" id="{C3A99EA6-EA22-4E79-B90F-9A422B1A29C6}"/>
              </a:ext>
            </a:extLst>
          </p:cNvPr>
          <p:cNvSpPr txBox="1"/>
          <p:nvPr/>
        </p:nvSpPr>
        <p:spPr>
          <a:xfrm>
            <a:off x="3308567" y="2514599"/>
            <a:ext cx="5580909" cy="3794125"/>
          </a:xfrm>
          <a:prstGeom prst="rect">
            <a:avLst/>
          </a:prstGeom>
          <a:noFill/>
        </p:spPr>
        <p:txBody>
          <a:bodyPr wrap="square" lIns="108000" tIns="46800" rIns="108000" bIns="46800" rtlCol="0">
            <a:noAutofit/>
          </a:bodyPr>
          <a:lstStyle/>
          <a:p>
            <a:endParaRPr lang="de-DE" sz="1600" dirty="0"/>
          </a:p>
          <a:p>
            <a:endParaRPr lang="de-DE" sz="1600" dirty="0"/>
          </a:p>
          <a:p>
            <a:pPr marL="285750" indent="-285750">
              <a:buFont typeface="Arial" panose="020B0604020202020204" pitchFamily="34" charset="0"/>
              <a:buChar char="•"/>
            </a:pPr>
            <a:r>
              <a:rPr lang="en-US" sz="1600" dirty="0"/>
              <a:t>Compare the data with older data you have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Do the numbers match what you saw at the client visit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Look for inconsistencies / mismatches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Do research online or ask people who know the business / entrepreneur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Compare the ratios to similar businesses you know</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t>
            </a:r>
          </a:p>
        </p:txBody>
      </p:sp>
      <p:sp>
        <p:nvSpPr>
          <p:cNvPr id="2" name="TextBox 1">
            <a:extLst>
              <a:ext uri="{FF2B5EF4-FFF2-40B4-BE49-F238E27FC236}">
                <a16:creationId xmlns:a16="http://schemas.microsoft.com/office/drawing/2014/main" id="{B3AF5AA8-E480-4F91-B406-4D17D9E5D030}"/>
              </a:ext>
            </a:extLst>
          </p:cNvPr>
          <p:cNvSpPr txBox="1"/>
          <p:nvPr/>
        </p:nvSpPr>
        <p:spPr>
          <a:xfrm>
            <a:off x="3421930" y="549275"/>
            <a:ext cx="3450210" cy="449965"/>
          </a:xfrm>
          <a:prstGeom prst="rect">
            <a:avLst/>
          </a:prstGeom>
          <a:noFill/>
        </p:spPr>
        <p:txBody>
          <a:bodyPr wrap="none" lIns="108000" tIns="46800" rIns="108000" bIns="46800" rtlCol="0">
            <a:noAutofit/>
          </a:bodyPr>
          <a:lstStyle/>
          <a:p>
            <a:r>
              <a:rPr lang="de-DE" sz="2000" dirty="0" err="1"/>
              <a:t>Verifying</a:t>
            </a:r>
            <a:r>
              <a:rPr lang="de-DE" sz="2000" dirty="0"/>
              <a:t> and </a:t>
            </a:r>
            <a:r>
              <a:rPr lang="de-DE" sz="2000" dirty="0" err="1"/>
              <a:t>validating</a:t>
            </a:r>
            <a:r>
              <a:rPr lang="de-DE" sz="2000" dirty="0"/>
              <a:t> </a:t>
            </a:r>
            <a:r>
              <a:rPr lang="de-DE" sz="2000" dirty="0" err="1"/>
              <a:t>data</a:t>
            </a:r>
            <a:r>
              <a:rPr lang="de-DE" sz="2000" dirty="0"/>
              <a:t> / </a:t>
            </a:r>
            <a:r>
              <a:rPr lang="de-DE" sz="2000" dirty="0" err="1"/>
              <a:t>information</a:t>
            </a:r>
            <a:endParaRPr lang="en-US" sz="2000" dirty="0"/>
          </a:p>
        </p:txBody>
      </p:sp>
      <p:sp>
        <p:nvSpPr>
          <p:cNvPr id="4" name="TextBox 3">
            <a:extLst>
              <a:ext uri="{FF2B5EF4-FFF2-40B4-BE49-F238E27FC236}">
                <a16:creationId xmlns:a16="http://schemas.microsoft.com/office/drawing/2014/main" id="{E92B1AD7-F027-47CC-8C52-47B245DA10AC}"/>
              </a:ext>
            </a:extLst>
          </p:cNvPr>
          <p:cNvSpPr txBox="1"/>
          <p:nvPr/>
        </p:nvSpPr>
        <p:spPr>
          <a:xfrm>
            <a:off x="4732255" y="1573564"/>
            <a:ext cx="2969444" cy="688157"/>
          </a:xfrm>
          <a:prstGeom prst="rect">
            <a:avLst/>
          </a:prstGeom>
          <a:noFill/>
        </p:spPr>
        <p:txBody>
          <a:bodyPr wrap="none" lIns="108000" tIns="46800" rIns="108000" bIns="46800" rtlCol="0">
            <a:noAutofit/>
          </a:bodyPr>
          <a:lstStyle/>
          <a:p>
            <a:r>
              <a:rPr lang="de-DE" dirty="0" err="1"/>
              <a:t>How</a:t>
            </a:r>
            <a:r>
              <a:rPr lang="de-DE" dirty="0"/>
              <a:t> do </a:t>
            </a:r>
            <a:r>
              <a:rPr lang="de-DE" dirty="0" err="1"/>
              <a:t>you</a:t>
            </a:r>
            <a:r>
              <a:rPr lang="de-DE" dirty="0"/>
              <a:t> do </a:t>
            </a:r>
            <a:r>
              <a:rPr lang="de-DE" dirty="0" err="1"/>
              <a:t>it</a:t>
            </a:r>
            <a:r>
              <a:rPr lang="de-DE" dirty="0"/>
              <a:t> ?</a:t>
            </a:r>
            <a:endParaRPr lang="en-US" dirty="0"/>
          </a:p>
        </p:txBody>
      </p:sp>
      <p:pic>
        <p:nvPicPr>
          <p:cNvPr id="13" name="Graphic 12" descr="Group brainstorm outline">
            <a:extLst>
              <a:ext uri="{FF2B5EF4-FFF2-40B4-BE49-F238E27FC236}">
                <a16:creationId xmlns:a16="http://schemas.microsoft.com/office/drawing/2014/main" id="{049CC391-1318-40A6-B66C-0A6B164685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44499" y="1347321"/>
            <a:ext cx="914400" cy="914400"/>
          </a:xfrm>
          <a:prstGeom prst="rect">
            <a:avLst/>
          </a:prstGeom>
        </p:spPr>
      </p:pic>
    </p:spTree>
    <p:extLst>
      <p:ext uri="{BB962C8B-B14F-4D97-AF65-F5344CB8AC3E}">
        <p14:creationId xmlns:p14="http://schemas.microsoft.com/office/powerpoint/2010/main" val="32714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98</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7" name="TextBox 6">
            <a:extLst>
              <a:ext uri="{FF2B5EF4-FFF2-40B4-BE49-F238E27FC236}">
                <a16:creationId xmlns:a16="http://schemas.microsoft.com/office/drawing/2014/main" id="{C3A99EA6-EA22-4E79-B90F-9A422B1A29C6}"/>
              </a:ext>
            </a:extLst>
          </p:cNvPr>
          <p:cNvSpPr txBox="1"/>
          <p:nvPr/>
        </p:nvSpPr>
        <p:spPr>
          <a:xfrm>
            <a:off x="3289953" y="2151416"/>
            <a:ext cx="5580909" cy="3794125"/>
          </a:xfrm>
          <a:prstGeom prst="rect">
            <a:avLst/>
          </a:prstGeom>
          <a:noFill/>
        </p:spPr>
        <p:txBody>
          <a:bodyPr wrap="square" lIns="108000" tIns="46800" rIns="108000" bIns="46800" rtlCol="0">
            <a:noAutofit/>
          </a:bodyPr>
          <a:lstStyle/>
          <a:p>
            <a:pPr marL="285750" indent="-285750">
              <a:lnSpc>
                <a:spcPct val="250000"/>
              </a:lnSpc>
              <a:buFont typeface="Arial" panose="020B0604020202020204" pitchFamily="34" charset="0"/>
              <a:buChar char="•"/>
            </a:pPr>
            <a:r>
              <a:rPr lang="de-DE" sz="1600" dirty="0"/>
              <a:t>3-4 People will </a:t>
            </a:r>
            <a:r>
              <a:rPr lang="de-DE" sz="1600" dirty="0" err="1"/>
              <a:t>be</a:t>
            </a:r>
            <a:r>
              <a:rPr lang="de-DE" sz="1600" dirty="0"/>
              <a:t> in a </a:t>
            </a:r>
            <a:r>
              <a:rPr lang="de-DE" sz="1600" dirty="0" err="1"/>
              <a:t>breakout</a:t>
            </a:r>
            <a:r>
              <a:rPr lang="de-DE" sz="1600" dirty="0"/>
              <a:t> </a:t>
            </a:r>
            <a:r>
              <a:rPr lang="de-DE" sz="1600" dirty="0" err="1"/>
              <a:t>room</a:t>
            </a:r>
            <a:endParaRPr lang="de-DE" sz="1600" dirty="0"/>
          </a:p>
          <a:p>
            <a:pPr marL="171450" indent="-171450">
              <a:lnSpc>
                <a:spcPct val="250000"/>
              </a:lnSpc>
              <a:buFont typeface="Arial" panose="020B0604020202020204" pitchFamily="34" charset="0"/>
              <a:buChar char="•"/>
            </a:pPr>
            <a:r>
              <a:rPr lang="de-DE" sz="1600" dirty="0"/>
              <a:t>Go </a:t>
            </a:r>
            <a:r>
              <a:rPr lang="de-DE" sz="1600" dirty="0" err="1"/>
              <a:t>to</a:t>
            </a:r>
            <a:r>
              <a:rPr lang="de-DE" sz="1600" dirty="0"/>
              <a:t> </a:t>
            </a:r>
            <a:r>
              <a:rPr lang="de-DE" sz="1600" dirty="0" err="1"/>
              <a:t>you</a:t>
            </a:r>
            <a:r>
              <a:rPr lang="de-DE" sz="1600" dirty="0"/>
              <a:t> </a:t>
            </a:r>
            <a:r>
              <a:rPr lang="de-DE" sz="1600" dirty="0" err="1"/>
              <a:t>participants_excel</a:t>
            </a:r>
            <a:r>
              <a:rPr lang="de-DE" sz="1600" dirty="0"/>
              <a:t> in </a:t>
            </a:r>
            <a:r>
              <a:rPr lang="de-DE" sz="1600" dirty="0" err="1"/>
              <a:t>the</a:t>
            </a:r>
            <a:r>
              <a:rPr lang="de-DE" sz="1600" dirty="0"/>
              <a:t> </a:t>
            </a:r>
            <a:r>
              <a:rPr lang="de-DE" sz="1600" dirty="0" err="1"/>
              <a:t>tab</a:t>
            </a:r>
            <a:endParaRPr lang="de-DE" sz="1600" dirty="0"/>
          </a:p>
          <a:p>
            <a:pPr marL="171450" indent="-171450">
              <a:lnSpc>
                <a:spcPct val="250000"/>
              </a:lnSpc>
              <a:buFont typeface="Arial" panose="020B0604020202020204" pitchFamily="34" charset="0"/>
              <a:buChar char="•"/>
            </a:pPr>
            <a:r>
              <a:rPr lang="de-DE" sz="1600" dirty="0" err="1"/>
              <a:t>You</a:t>
            </a:r>
            <a:r>
              <a:rPr lang="de-DE" sz="1600" dirty="0"/>
              <a:t> will </a:t>
            </a:r>
            <a:r>
              <a:rPr lang="de-DE" sz="1600" dirty="0" err="1"/>
              <a:t>be</a:t>
            </a:r>
            <a:r>
              <a:rPr lang="de-DE" sz="1600" dirty="0"/>
              <a:t> </a:t>
            </a:r>
            <a:r>
              <a:rPr lang="de-DE" sz="1600" dirty="0" err="1"/>
              <a:t>presented</a:t>
            </a:r>
            <a:r>
              <a:rPr lang="de-DE" sz="1600" dirty="0"/>
              <a:t> </a:t>
            </a:r>
            <a:r>
              <a:rPr lang="de-DE" sz="1600" dirty="0" err="1"/>
              <a:t>questions</a:t>
            </a:r>
            <a:r>
              <a:rPr lang="de-DE" sz="1600" dirty="0"/>
              <a:t> </a:t>
            </a:r>
            <a:r>
              <a:rPr lang="de-DE" sz="1600" dirty="0" err="1"/>
              <a:t>there</a:t>
            </a:r>
            <a:endParaRPr lang="de-DE" sz="1600" dirty="0"/>
          </a:p>
          <a:p>
            <a:pPr marL="171450" indent="-171450">
              <a:buFont typeface="Arial" panose="020B0604020202020204" pitchFamily="34" charset="0"/>
              <a:buChar char="•"/>
            </a:pPr>
            <a:r>
              <a:rPr lang="de-DE" sz="1600" dirty="0" err="1"/>
              <a:t>Discuss</a:t>
            </a:r>
            <a:r>
              <a:rPr lang="de-DE" sz="1600" dirty="0"/>
              <a:t> in </a:t>
            </a:r>
            <a:r>
              <a:rPr lang="de-DE" sz="1600" dirty="0" err="1"/>
              <a:t>your</a:t>
            </a:r>
            <a:r>
              <a:rPr lang="de-DE" sz="1600" dirty="0"/>
              <a:t> </a:t>
            </a:r>
            <a:r>
              <a:rPr lang="de-DE" sz="1600" dirty="0" err="1"/>
              <a:t>group</a:t>
            </a:r>
            <a:r>
              <a:rPr lang="de-DE" sz="1600" dirty="0"/>
              <a:t> </a:t>
            </a:r>
            <a:r>
              <a:rPr lang="de-DE" sz="1600" dirty="0" err="1"/>
              <a:t>which</a:t>
            </a:r>
            <a:r>
              <a:rPr lang="de-DE" sz="1600" dirty="0"/>
              <a:t> </a:t>
            </a:r>
            <a:r>
              <a:rPr lang="de-DE" sz="1600" dirty="0" err="1"/>
              <a:t>questions</a:t>
            </a:r>
            <a:r>
              <a:rPr lang="de-DE" sz="1600" dirty="0"/>
              <a:t> </a:t>
            </a:r>
            <a:r>
              <a:rPr lang="de-DE" sz="1600" dirty="0" err="1"/>
              <a:t>are</a:t>
            </a:r>
            <a:r>
              <a:rPr lang="de-DE" sz="1600" dirty="0"/>
              <a:t> </a:t>
            </a:r>
            <a:r>
              <a:rPr lang="de-DE" sz="1600" dirty="0" err="1"/>
              <a:t>influencing</a:t>
            </a:r>
            <a:r>
              <a:rPr lang="de-DE" sz="1600" dirty="0"/>
              <a:t> </a:t>
            </a:r>
            <a:r>
              <a:rPr lang="de-DE" sz="1600" dirty="0" err="1"/>
              <a:t>your</a:t>
            </a:r>
            <a:r>
              <a:rPr lang="de-DE" sz="1600" dirty="0"/>
              <a:t> </a:t>
            </a:r>
            <a:r>
              <a:rPr lang="de-DE" sz="1600" dirty="0" err="1"/>
              <a:t>loan</a:t>
            </a:r>
            <a:r>
              <a:rPr lang="de-DE" sz="1600" dirty="0"/>
              <a:t> </a:t>
            </a:r>
            <a:r>
              <a:rPr lang="de-DE" sz="1600" dirty="0" err="1"/>
              <a:t>decisions</a:t>
            </a:r>
            <a:r>
              <a:rPr lang="de-DE" sz="1600" dirty="0"/>
              <a:t> and </a:t>
            </a:r>
            <a:r>
              <a:rPr lang="de-DE" sz="1600" dirty="0" err="1"/>
              <a:t>weight</a:t>
            </a:r>
            <a:r>
              <a:rPr lang="de-DE" sz="1600" dirty="0"/>
              <a:t> </a:t>
            </a:r>
            <a:r>
              <a:rPr lang="de-DE" sz="1600" dirty="0" err="1"/>
              <a:t>them</a:t>
            </a:r>
            <a:r>
              <a:rPr lang="de-DE" sz="1600" dirty="0"/>
              <a:t> </a:t>
            </a:r>
            <a:r>
              <a:rPr lang="de-DE" sz="1600" dirty="0" err="1"/>
              <a:t>how</a:t>
            </a:r>
            <a:r>
              <a:rPr lang="de-DE" sz="1600" dirty="0"/>
              <a:t> </a:t>
            </a:r>
            <a:r>
              <a:rPr lang="de-DE" sz="1600" dirty="0" err="1"/>
              <a:t>important</a:t>
            </a:r>
            <a:r>
              <a:rPr lang="de-DE" sz="1600" dirty="0"/>
              <a:t> </a:t>
            </a:r>
            <a:r>
              <a:rPr lang="de-DE" sz="1600" dirty="0" err="1"/>
              <a:t>they</a:t>
            </a:r>
            <a:r>
              <a:rPr lang="de-DE" sz="1600" dirty="0"/>
              <a:t> </a:t>
            </a:r>
            <a:r>
              <a:rPr lang="de-DE" sz="1600" dirty="0" err="1"/>
              <a:t>are</a:t>
            </a:r>
            <a:r>
              <a:rPr lang="de-DE" sz="1600" dirty="0"/>
              <a:t>, </a:t>
            </a:r>
            <a:r>
              <a:rPr lang="de-DE" sz="1600" dirty="0" err="1"/>
              <a:t>discuss</a:t>
            </a:r>
            <a:r>
              <a:rPr lang="de-DE" sz="1600" dirty="0"/>
              <a:t> </a:t>
            </a:r>
            <a:r>
              <a:rPr lang="de-DE" sz="1600" dirty="0" err="1"/>
              <a:t>the</a:t>
            </a:r>
            <a:r>
              <a:rPr lang="de-DE" sz="1600" dirty="0"/>
              <a:t> </a:t>
            </a:r>
            <a:r>
              <a:rPr lang="de-DE" sz="1600" dirty="0" err="1"/>
              <a:t>answer</a:t>
            </a:r>
            <a:r>
              <a:rPr lang="de-DE" sz="1600" dirty="0"/>
              <a:t> </a:t>
            </a:r>
            <a:r>
              <a:rPr lang="de-DE" sz="1600" dirty="0" err="1"/>
              <a:t>with</a:t>
            </a:r>
            <a:r>
              <a:rPr lang="de-DE" sz="1600" dirty="0"/>
              <a:t> </a:t>
            </a:r>
            <a:r>
              <a:rPr lang="de-DE" sz="1600" dirty="0" err="1"/>
              <a:t>your</a:t>
            </a:r>
            <a:r>
              <a:rPr lang="de-DE" sz="1600" dirty="0"/>
              <a:t> </a:t>
            </a:r>
            <a:r>
              <a:rPr lang="de-DE" sz="1600" dirty="0" err="1"/>
              <a:t>group</a:t>
            </a:r>
            <a:endParaRPr lang="de-DE" sz="1600" dirty="0"/>
          </a:p>
        </p:txBody>
      </p:sp>
      <p:sp>
        <p:nvSpPr>
          <p:cNvPr id="2" name="TextBox 1">
            <a:extLst>
              <a:ext uri="{FF2B5EF4-FFF2-40B4-BE49-F238E27FC236}">
                <a16:creationId xmlns:a16="http://schemas.microsoft.com/office/drawing/2014/main" id="{B3AF5AA8-E480-4F91-B406-4D17D9E5D030}"/>
              </a:ext>
            </a:extLst>
          </p:cNvPr>
          <p:cNvSpPr txBox="1"/>
          <p:nvPr/>
        </p:nvSpPr>
        <p:spPr>
          <a:xfrm>
            <a:off x="3641761" y="344732"/>
            <a:ext cx="4708688" cy="821418"/>
          </a:xfrm>
          <a:prstGeom prst="rect">
            <a:avLst/>
          </a:prstGeom>
          <a:noFill/>
        </p:spPr>
        <p:txBody>
          <a:bodyPr wrap="none" lIns="108000" tIns="46800" rIns="108000" bIns="46800" rtlCol="0">
            <a:noAutofit/>
          </a:bodyPr>
          <a:lstStyle/>
          <a:p>
            <a:pPr algn="ctr"/>
            <a:r>
              <a:rPr lang="de-DE" sz="2000" dirty="0" err="1"/>
              <a:t>Throwback</a:t>
            </a:r>
            <a:r>
              <a:rPr lang="de-DE" sz="2000" dirty="0"/>
              <a:t> Module 2 </a:t>
            </a:r>
          </a:p>
          <a:p>
            <a:pPr algn="ctr"/>
            <a:r>
              <a:rPr lang="de-DE" sz="2000" dirty="0"/>
              <a:t>Questions, </a:t>
            </a:r>
            <a:r>
              <a:rPr lang="de-DE" sz="2000" dirty="0" err="1"/>
              <a:t>data</a:t>
            </a:r>
            <a:r>
              <a:rPr lang="de-DE" sz="2000" dirty="0"/>
              <a:t> and </a:t>
            </a:r>
            <a:r>
              <a:rPr lang="de-DE" sz="2000" dirty="0" err="1"/>
              <a:t>risk</a:t>
            </a:r>
            <a:endParaRPr lang="en-US" sz="2000" dirty="0"/>
          </a:p>
        </p:txBody>
      </p:sp>
      <p:pic>
        <p:nvPicPr>
          <p:cNvPr id="6" name="Graphic 5" descr="Users outline">
            <a:extLst>
              <a:ext uri="{FF2B5EF4-FFF2-40B4-BE49-F238E27FC236}">
                <a16:creationId xmlns:a16="http://schemas.microsoft.com/office/drawing/2014/main" id="{D66E6C23-F144-41F9-AF80-76B014520E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291" y="1265548"/>
            <a:ext cx="914400" cy="914400"/>
          </a:xfrm>
          <a:prstGeom prst="rect">
            <a:avLst/>
          </a:prstGeom>
        </p:spPr>
      </p:pic>
      <p:sp>
        <p:nvSpPr>
          <p:cNvPr id="8" name="TextBox 7">
            <a:extLst>
              <a:ext uri="{FF2B5EF4-FFF2-40B4-BE49-F238E27FC236}">
                <a16:creationId xmlns:a16="http://schemas.microsoft.com/office/drawing/2014/main" id="{6F4D34C5-3E8E-44C0-A186-BD4DD7452458}"/>
              </a:ext>
            </a:extLst>
          </p:cNvPr>
          <p:cNvSpPr txBox="1"/>
          <p:nvPr/>
        </p:nvSpPr>
        <p:spPr>
          <a:xfrm>
            <a:off x="3648173" y="1543639"/>
            <a:ext cx="1847653" cy="358218"/>
          </a:xfrm>
          <a:prstGeom prst="rect">
            <a:avLst/>
          </a:prstGeom>
          <a:noFill/>
        </p:spPr>
        <p:txBody>
          <a:bodyPr wrap="none" lIns="108000" tIns="46800" rIns="108000" bIns="46800" rtlCol="0">
            <a:noAutofit/>
          </a:bodyPr>
          <a:lstStyle/>
          <a:p>
            <a:r>
              <a:rPr lang="de-DE" sz="1600" dirty="0"/>
              <a:t>Group </a:t>
            </a:r>
            <a:r>
              <a:rPr lang="de-DE" sz="1600" dirty="0" err="1"/>
              <a:t>discussion</a:t>
            </a:r>
            <a:r>
              <a:rPr lang="de-DE" sz="1600" dirty="0"/>
              <a:t>:</a:t>
            </a:r>
            <a:endParaRPr lang="en-US" sz="1600" dirty="0"/>
          </a:p>
        </p:txBody>
      </p:sp>
      <p:pic>
        <p:nvPicPr>
          <p:cNvPr id="10" name="Picture 9">
            <a:extLst>
              <a:ext uri="{FF2B5EF4-FFF2-40B4-BE49-F238E27FC236}">
                <a16:creationId xmlns:a16="http://schemas.microsoft.com/office/drawing/2014/main" id="{D166FDCD-255C-4A87-ADF5-11687CF6307A}"/>
              </a:ext>
            </a:extLst>
          </p:cNvPr>
          <p:cNvPicPr>
            <a:picLocks noChangeAspect="1"/>
          </p:cNvPicPr>
          <p:nvPr/>
        </p:nvPicPr>
        <p:blipFill>
          <a:blip r:embed="rId4"/>
          <a:stretch>
            <a:fillRect/>
          </a:stretch>
        </p:blipFill>
        <p:spPr>
          <a:xfrm>
            <a:off x="7172491" y="3026322"/>
            <a:ext cx="1182867" cy="402678"/>
          </a:xfrm>
          <a:prstGeom prst="rect">
            <a:avLst/>
          </a:prstGeom>
        </p:spPr>
      </p:pic>
    </p:spTree>
    <p:extLst>
      <p:ext uri="{BB962C8B-B14F-4D97-AF65-F5344CB8AC3E}">
        <p14:creationId xmlns:p14="http://schemas.microsoft.com/office/powerpoint/2010/main" val="23222099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FBECD9-373F-4D09-B14E-F4FA28E07F3E}"/>
              </a:ext>
            </a:extLst>
          </p:cNvPr>
          <p:cNvSpPr>
            <a:spLocks noGrp="1"/>
          </p:cNvSpPr>
          <p:nvPr>
            <p:ph type="sldNum" sz="quarter" idx="12"/>
          </p:nvPr>
        </p:nvSpPr>
        <p:spPr/>
        <p:txBody>
          <a:bodyPr/>
          <a:lstStyle/>
          <a:p>
            <a:fld id="{84FDC53A-3975-DE4E-9A2C-B3DD4C55E4D4}" type="slidenum">
              <a:rPr lang="de-DE" smtClean="0"/>
              <a:pPr/>
              <a:t>99</a:t>
            </a:fld>
            <a:endParaRPr lang="de-DE"/>
          </a:p>
        </p:txBody>
      </p:sp>
      <p:sp>
        <p:nvSpPr>
          <p:cNvPr id="12" name="Title 1">
            <a:extLst>
              <a:ext uri="{FF2B5EF4-FFF2-40B4-BE49-F238E27FC236}">
                <a16:creationId xmlns:a16="http://schemas.microsoft.com/office/drawing/2014/main" id="{AAB7107C-9AEC-4524-A77C-573978C39504}"/>
              </a:ext>
            </a:extLst>
          </p:cNvPr>
          <p:cNvSpPr txBox="1">
            <a:spLocks/>
          </p:cNvSpPr>
          <p:nvPr/>
        </p:nvSpPr>
        <p:spPr>
          <a:xfrm>
            <a:off x="-1" y="368300"/>
            <a:ext cx="3205113" cy="5940425"/>
          </a:xfrm>
          <a:prstGeom prst="rect">
            <a:avLst/>
          </a:prstGeom>
        </p:spPr>
        <p:txBody>
          <a:bodyPr vert="horz" lIns="360000" tIns="334800" rIns="360000" bIns="360000" rtlCol="0" anchor="ctr" anchorCtr="0">
            <a:noAutofit/>
          </a:bodyPr>
          <a:lstStyle>
            <a:lvl1pPr algn="l" defTabSz="457200" rtl="0" eaLnBrk="1" latinLnBrk="0" hangingPunct="1">
              <a:lnSpc>
                <a:spcPct val="95000"/>
              </a:lnSpc>
              <a:spcBef>
                <a:spcPct val="0"/>
              </a:spcBef>
              <a:buNone/>
              <a:defRPr sz="4000" b="0" i="0" kern="300" baseline="0">
                <a:solidFill>
                  <a:schemeClr val="bg1"/>
                </a:solidFill>
                <a:latin typeface="Sparkasse Head"/>
                <a:ea typeface="+mj-ea"/>
                <a:cs typeface="Sparkasse Head"/>
              </a:defRPr>
            </a:lvl1pPr>
          </a:lstStyle>
          <a:p>
            <a:r>
              <a:rPr lang="de-DE" dirty="0"/>
              <a:t>Module 4</a:t>
            </a:r>
            <a:br>
              <a:rPr lang="de-DE" dirty="0"/>
            </a:br>
            <a:r>
              <a:rPr lang="en-US" sz="3600" dirty="0">
                <a:solidFill>
                  <a:srgbClr val="002060"/>
                </a:solidFill>
              </a:rPr>
              <a:t>Assessment &amp; Application</a:t>
            </a:r>
            <a:endParaRPr lang="de-DE" dirty="0">
              <a:solidFill>
                <a:srgbClr val="00B050"/>
              </a:solidFill>
            </a:endParaRPr>
          </a:p>
        </p:txBody>
      </p:sp>
      <p:sp>
        <p:nvSpPr>
          <p:cNvPr id="2" name="TextBox 1">
            <a:extLst>
              <a:ext uri="{FF2B5EF4-FFF2-40B4-BE49-F238E27FC236}">
                <a16:creationId xmlns:a16="http://schemas.microsoft.com/office/drawing/2014/main" id="{B3AF5AA8-E480-4F91-B406-4D17D9E5D030}"/>
              </a:ext>
            </a:extLst>
          </p:cNvPr>
          <p:cNvSpPr txBox="1"/>
          <p:nvPr/>
        </p:nvSpPr>
        <p:spPr>
          <a:xfrm>
            <a:off x="3641761" y="344732"/>
            <a:ext cx="4708688" cy="821418"/>
          </a:xfrm>
          <a:prstGeom prst="rect">
            <a:avLst/>
          </a:prstGeom>
          <a:noFill/>
        </p:spPr>
        <p:txBody>
          <a:bodyPr wrap="none" lIns="108000" tIns="46800" rIns="108000" bIns="46800" rtlCol="0">
            <a:noAutofit/>
          </a:bodyPr>
          <a:lstStyle/>
          <a:p>
            <a:pPr algn="ctr"/>
            <a:r>
              <a:rPr lang="de-DE" sz="2000" dirty="0" err="1"/>
              <a:t>Throwback</a:t>
            </a:r>
            <a:r>
              <a:rPr lang="de-DE" sz="2000" dirty="0"/>
              <a:t> Module 2 </a:t>
            </a:r>
          </a:p>
          <a:p>
            <a:pPr algn="ctr"/>
            <a:r>
              <a:rPr lang="de-DE" sz="2000" dirty="0"/>
              <a:t>Questions, </a:t>
            </a:r>
            <a:r>
              <a:rPr lang="de-DE" sz="2000" dirty="0" err="1"/>
              <a:t>data</a:t>
            </a:r>
            <a:r>
              <a:rPr lang="de-DE" sz="2000" dirty="0"/>
              <a:t> and </a:t>
            </a:r>
            <a:r>
              <a:rPr lang="de-DE" sz="2000" dirty="0" err="1"/>
              <a:t>risk</a:t>
            </a:r>
            <a:endParaRPr lang="en-US" sz="2000" dirty="0"/>
          </a:p>
        </p:txBody>
      </p:sp>
      <p:sp>
        <p:nvSpPr>
          <p:cNvPr id="8" name="TextBox 7">
            <a:extLst>
              <a:ext uri="{FF2B5EF4-FFF2-40B4-BE49-F238E27FC236}">
                <a16:creationId xmlns:a16="http://schemas.microsoft.com/office/drawing/2014/main" id="{6F4D34C5-3E8E-44C0-A186-BD4DD7452458}"/>
              </a:ext>
            </a:extLst>
          </p:cNvPr>
          <p:cNvSpPr txBox="1"/>
          <p:nvPr/>
        </p:nvSpPr>
        <p:spPr>
          <a:xfrm>
            <a:off x="3308808" y="1468225"/>
            <a:ext cx="5269584" cy="1960776"/>
          </a:xfrm>
          <a:prstGeom prst="rect">
            <a:avLst/>
          </a:prstGeom>
          <a:noFill/>
        </p:spPr>
        <p:txBody>
          <a:bodyPr wrap="square" lIns="108000" tIns="46800" rIns="108000" bIns="46800" rtlCol="0">
            <a:noAutofit/>
          </a:bodyPr>
          <a:lstStyle/>
          <a:p>
            <a:r>
              <a:rPr lang="de-DE" sz="1600" dirty="0"/>
              <a:t>In </a:t>
            </a:r>
            <a:r>
              <a:rPr lang="de-DE" sz="1600" dirty="0" err="1"/>
              <a:t>this</a:t>
            </a:r>
            <a:r>
              <a:rPr lang="de-DE" sz="1600" dirty="0"/>
              <a:t> </a:t>
            </a:r>
            <a:r>
              <a:rPr lang="de-DE" sz="1600" dirty="0" err="1"/>
              <a:t>task</a:t>
            </a:r>
            <a:r>
              <a:rPr lang="de-DE" sz="1600" dirty="0"/>
              <a:t> </a:t>
            </a:r>
            <a:r>
              <a:rPr lang="de-DE" sz="1600" dirty="0" err="1"/>
              <a:t>there</a:t>
            </a:r>
            <a:r>
              <a:rPr lang="de-DE" sz="1600" dirty="0"/>
              <a:t> </a:t>
            </a:r>
            <a:r>
              <a:rPr lang="de-DE" sz="1600" dirty="0" err="1"/>
              <a:t>is</a:t>
            </a:r>
            <a:r>
              <a:rPr lang="de-DE" sz="1600" dirty="0"/>
              <a:t> </a:t>
            </a:r>
            <a:r>
              <a:rPr lang="de-DE" sz="1600" dirty="0" err="1"/>
              <a:t>no</a:t>
            </a:r>
            <a:r>
              <a:rPr lang="de-DE" sz="1600" dirty="0"/>
              <a:t> „</a:t>
            </a:r>
            <a:r>
              <a:rPr lang="de-DE" sz="1600" dirty="0" err="1"/>
              <a:t>right</a:t>
            </a:r>
            <a:r>
              <a:rPr lang="de-DE" sz="1600" dirty="0"/>
              <a:t>“ </a:t>
            </a:r>
            <a:r>
              <a:rPr lang="de-DE" sz="1600" dirty="0" err="1"/>
              <a:t>or</a:t>
            </a:r>
            <a:r>
              <a:rPr lang="de-DE" sz="1600" dirty="0"/>
              <a:t> „</a:t>
            </a:r>
            <a:r>
              <a:rPr lang="de-DE" sz="1600" dirty="0" err="1"/>
              <a:t>wrong</a:t>
            </a:r>
            <a:r>
              <a:rPr lang="de-DE" sz="1600" dirty="0"/>
              <a:t>“ !</a:t>
            </a:r>
          </a:p>
          <a:p>
            <a:endParaRPr lang="de-DE" sz="1600" dirty="0"/>
          </a:p>
          <a:p>
            <a:r>
              <a:rPr lang="de-DE" sz="1600" dirty="0">
                <a:sym typeface="Wingdings" panose="05000000000000000000" pitchFamily="2" charset="2"/>
              </a:rPr>
              <a:t>But </a:t>
            </a:r>
            <a:r>
              <a:rPr lang="de-DE" sz="1600" dirty="0" err="1">
                <a:sym typeface="Wingdings" panose="05000000000000000000" pitchFamily="2" charset="2"/>
              </a:rPr>
              <a:t>there</a:t>
            </a:r>
            <a:r>
              <a:rPr lang="de-DE" sz="1600" dirty="0">
                <a:sym typeface="Wingdings" panose="05000000000000000000" pitchFamily="2" charset="2"/>
              </a:rPr>
              <a:t> </a:t>
            </a:r>
            <a:r>
              <a:rPr lang="de-DE" sz="1600" dirty="0" err="1">
                <a:sym typeface="Wingdings" panose="05000000000000000000" pitchFamily="2" charset="2"/>
              </a:rPr>
              <a:t>is</a:t>
            </a:r>
            <a:r>
              <a:rPr lang="de-DE" sz="1600" dirty="0">
                <a:sym typeface="Wingdings" panose="05000000000000000000" pitchFamily="2" charset="2"/>
              </a:rPr>
              <a:t> a </a:t>
            </a:r>
            <a:r>
              <a:rPr lang="de-DE" sz="1600" dirty="0" err="1">
                <a:sym typeface="Wingdings" panose="05000000000000000000" pitchFamily="2" charset="2"/>
              </a:rPr>
              <a:t>way</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structure</a:t>
            </a:r>
            <a:r>
              <a:rPr lang="de-DE" sz="1600" dirty="0">
                <a:sym typeface="Wingdings" panose="05000000000000000000" pitchFamily="2" charset="2"/>
              </a:rPr>
              <a:t> </a:t>
            </a:r>
            <a:r>
              <a:rPr lang="de-DE" sz="1600" dirty="0" err="1">
                <a:sym typeface="Wingdings" panose="05000000000000000000" pitchFamily="2" charset="2"/>
              </a:rPr>
              <a:t>these</a:t>
            </a:r>
            <a:r>
              <a:rPr lang="de-DE" sz="1600" dirty="0">
                <a:sym typeface="Wingdings" panose="05000000000000000000" pitchFamily="2" charset="2"/>
              </a:rPr>
              <a:t> </a:t>
            </a:r>
            <a:r>
              <a:rPr lang="de-DE" sz="1600" dirty="0" err="1">
                <a:sym typeface="Wingdings" panose="05000000000000000000" pitchFamily="2" charset="2"/>
              </a:rPr>
              <a:t>answers</a:t>
            </a:r>
            <a:r>
              <a:rPr lang="de-DE" sz="1600" dirty="0">
                <a:sym typeface="Wingdings" panose="05000000000000000000" pitchFamily="2" charset="2"/>
              </a:rPr>
              <a:t> and </a:t>
            </a:r>
            <a:r>
              <a:rPr lang="de-DE" sz="1600" dirty="0" err="1">
                <a:sym typeface="Wingdings" panose="05000000000000000000" pitchFamily="2" charset="2"/>
              </a:rPr>
              <a:t>utilize</a:t>
            </a:r>
            <a:r>
              <a:rPr lang="de-DE" sz="1600" dirty="0">
                <a:sym typeface="Wingdings" panose="05000000000000000000" pitchFamily="2" charset="2"/>
              </a:rPr>
              <a:t> </a:t>
            </a:r>
            <a:r>
              <a:rPr lang="de-DE" sz="1600" dirty="0" err="1">
                <a:sym typeface="Wingdings" panose="05000000000000000000" pitchFamily="2" charset="2"/>
              </a:rPr>
              <a:t>their</a:t>
            </a:r>
            <a:r>
              <a:rPr lang="de-DE" sz="1600" dirty="0">
                <a:sym typeface="Wingdings" panose="05000000000000000000" pitchFamily="2" charset="2"/>
              </a:rPr>
              <a:t> </a:t>
            </a:r>
            <a:r>
              <a:rPr lang="de-DE" sz="1600" dirty="0" err="1">
                <a:sym typeface="Wingdings" panose="05000000000000000000" pitchFamily="2" charset="2"/>
              </a:rPr>
              <a:t>capabilities</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the</a:t>
            </a:r>
            <a:r>
              <a:rPr lang="de-DE" sz="1600" dirty="0">
                <a:sym typeface="Wingdings" panose="05000000000000000000" pitchFamily="2" charset="2"/>
              </a:rPr>
              <a:t> maximum. After all, </a:t>
            </a:r>
            <a:r>
              <a:rPr lang="de-DE" sz="1600" dirty="0" err="1">
                <a:sym typeface="Wingdings" panose="05000000000000000000" pitchFamily="2" charset="2"/>
              </a:rPr>
              <a:t>our</a:t>
            </a:r>
            <a:r>
              <a:rPr lang="de-DE" sz="1600" dirty="0">
                <a:sym typeface="Wingdings" panose="05000000000000000000" pitchFamily="2" charset="2"/>
              </a:rPr>
              <a:t> </a:t>
            </a:r>
            <a:r>
              <a:rPr lang="de-DE" sz="1600" dirty="0" err="1">
                <a:sym typeface="Wingdings" panose="05000000000000000000" pitchFamily="2" charset="2"/>
              </a:rPr>
              <a:t>work</a:t>
            </a:r>
            <a:r>
              <a:rPr lang="de-DE" sz="1600" dirty="0">
                <a:sym typeface="Wingdings" panose="05000000000000000000" pitchFamily="2" charset="2"/>
              </a:rPr>
              <a:t> </a:t>
            </a:r>
            <a:r>
              <a:rPr lang="de-DE" sz="1600" dirty="0" err="1">
                <a:sym typeface="Wingdings" panose="05000000000000000000" pitchFamily="2" charset="2"/>
              </a:rPr>
              <a:t>until</a:t>
            </a:r>
            <a:r>
              <a:rPr lang="de-DE" sz="1600" dirty="0">
                <a:sym typeface="Wingdings" panose="05000000000000000000" pitchFamily="2" charset="2"/>
              </a:rPr>
              <a:t> </a:t>
            </a:r>
            <a:r>
              <a:rPr lang="de-DE" sz="1600" dirty="0" err="1">
                <a:sym typeface="Wingdings" panose="05000000000000000000" pitchFamily="2" charset="2"/>
              </a:rPr>
              <a:t>now</a:t>
            </a:r>
            <a:r>
              <a:rPr lang="de-DE" sz="1600" dirty="0">
                <a:sym typeface="Wingdings" panose="05000000000000000000" pitchFamily="2" charset="2"/>
              </a:rPr>
              <a:t> was </a:t>
            </a:r>
            <a:r>
              <a:rPr lang="de-DE" sz="1600" dirty="0" err="1">
                <a:sym typeface="Wingdings" panose="05000000000000000000" pitchFamily="2" charset="2"/>
              </a:rPr>
              <a:t>focused</a:t>
            </a:r>
            <a:r>
              <a:rPr lang="de-DE" sz="1600" dirty="0">
                <a:sym typeface="Wingdings" panose="05000000000000000000" pitchFamily="2" charset="2"/>
              </a:rPr>
              <a:t> </a:t>
            </a:r>
            <a:r>
              <a:rPr lang="de-DE" sz="1600" dirty="0" err="1">
                <a:sym typeface="Wingdings" panose="05000000000000000000" pitchFamily="2" charset="2"/>
              </a:rPr>
              <a:t>around</a:t>
            </a:r>
            <a:r>
              <a:rPr lang="de-DE" sz="1600" dirty="0">
                <a:sym typeface="Wingdings" panose="05000000000000000000" pitchFamily="2" charset="2"/>
              </a:rPr>
              <a:t> </a:t>
            </a:r>
            <a:r>
              <a:rPr lang="de-DE" sz="1600" dirty="0" err="1">
                <a:sym typeface="Wingdings" panose="05000000000000000000" pitchFamily="2" charset="2"/>
              </a:rPr>
              <a:t>gathering</a:t>
            </a:r>
            <a:r>
              <a:rPr lang="de-DE" sz="1600" dirty="0">
                <a:sym typeface="Wingdings" panose="05000000000000000000" pitchFamily="2" charset="2"/>
              </a:rPr>
              <a:t> </a:t>
            </a:r>
            <a:r>
              <a:rPr lang="de-DE" sz="1600" dirty="0" err="1">
                <a:sym typeface="Wingdings" panose="05000000000000000000" pitchFamily="2" charset="2"/>
              </a:rPr>
              <a:t>information</a:t>
            </a:r>
            <a:r>
              <a:rPr lang="de-DE" sz="1600" dirty="0">
                <a:sym typeface="Wingdings" panose="05000000000000000000" pitchFamily="2" charset="2"/>
              </a:rPr>
              <a:t> and </a:t>
            </a:r>
            <a:r>
              <a:rPr lang="de-DE" sz="1600" dirty="0" err="1">
                <a:sym typeface="Wingdings" panose="05000000000000000000" pitchFamily="2" charset="2"/>
              </a:rPr>
              <a:t>interpret</a:t>
            </a:r>
            <a:r>
              <a:rPr lang="de-DE" sz="1600" dirty="0">
                <a:sym typeface="Wingdings" panose="05000000000000000000" pitchFamily="2" charset="2"/>
              </a:rPr>
              <a:t> it.</a:t>
            </a:r>
          </a:p>
          <a:p>
            <a:endParaRPr lang="de-DE" sz="1600" dirty="0">
              <a:sym typeface="Wingdings" panose="05000000000000000000" pitchFamily="2" charset="2"/>
            </a:endParaRPr>
          </a:p>
          <a:p>
            <a:r>
              <a:rPr lang="de-DE" sz="1600" dirty="0">
                <a:sym typeface="Wingdings" panose="05000000000000000000" pitchFamily="2" charset="2"/>
              </a:rPr>
              <a:t>So </a:t>
            </a:r>
            <a:r>
              <a:rPr lang="de-DE" sz="1600" dirty="0" err="1">
                <a:sym typeface="Wingdings" panose="05000000000000000000" pitchFamily="2" charset="2"/>
              </a:rPr>
              <a:t>how</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use</a:t>
            </a:r>
            <a:r>
              <a:rPr lang="de-DE" sz="1600" dirty="0">
                <a:sym typeface="Wingdings" panose="05000000000000000000" pitchFamily="2" charset="2"/>
              </a:rPr>
              <a:t> </a:t>
            </a:r>
            <a:r>
              <a:rPr lang="de-DE" sz="1600" dirty="0" err="1">
                <a:sym typeface="Wingdings" panose="05000000000000000000" pitchFamily="2" charset="2"/>
              </a:rPr>
              <a:t>it</a:t>
            </a:r>
            <a:r>
              <a:rPr lang="de-DE" sz="1600" dirty="0">
                <a:sym typeface="Wingdings" panose="05000000000000000000" pitchFamily="2" charset="2"/>
              </a:rPr>
              <a:t> </a:t>
            </a:r>
            <a:r>
              <a:rPr lang="de-DE" sz="1600" dirty="0" err="1">
                <a:sym typeface="Wingdings" panose="05000000000000000000" pitchFamily="2" charset="2"/>
              </a:rPr>
              <a:t>to</a:t>
            </a:r>
            <a:r>
              <a:rPr lang="de-DE" sz="1600" dirty="0">
                <a:sym typeface="Wingdings" panose="05000000000000000000" pitchFamily="2" charset="2"/>
              </a:rPr>
              <a:t> </a:t>
            </a:r>
            <a:r>
              <a:rPr lang="de-DE" sz="1600" dirty="0" err="1">
                <a:sym typeface="Wingdings" panose="05000000000000000000" pitchFamily="2" charset="2"/>
              </a:rPr>
              <a:t>it‘s</a:t>
            </a:r>
            <a:r>
              <a:rPr lang="de-DE" sz="1600" dirty="0">
                <a:sym typeface="Wingdings" panose="05000000000000000000" pitchFamily="2" charset="2"/>
              </a:rPr>
              <a:t> maximum </a:t>
            </a:r>
            <a:r>
              <a:rPr lang="de-DE" sz="1600" dirty="0" err="1">
                <a:sym typeface="Wingdings" panose="05000000000000000000" pitchFamily="2" charset="2"/>
              </a:rPr>
              <a:t>effect</a:t>
            </a:r>
            <a:r>
              <a:rPr lang="de-DE" sz="1600" dirty="0">
                <a:sym typeface="Wingdings" panose="05000000000000000000" pitchFamily="2" charset="2"/>
              </a:rPr>
              <a:t> ?</a:t>
            </a:r>
            <a:endParaRPr lang="de-DE" sz="1600" dirty="0"/>
          </a:p>
          <a:p>
            <a:endParaRPr lang="en-US" sz="1600" dirty="0"/>
          </a:p>
        </p:txBody>
      </p:sp>
      <p:sp>
        <p:nvSpPr>
          <p:cNvPr id="4" name="TextBox 3">
            <a:extLst>
              <a:ext uri="{FF2B5EF4-FFF2-40B4-BE49-F238E27FC236}">
                <a16:creationId xmlns:a16="http://schemas.microsoft.com/office/drawing/2014/main" id="{A2919368-F8A6-4E8F-A827-044DE1A4DB16}"/>
              </a:ext>
            </a:extLst>
          </p:cNvPr>
          <p:cNvSpPr txBox="1"/>
          <p:nvPr/>
        </p:nvSpPr>
        <p:spPr>
          <a:xfrm>
            <a:off x="3916840" y="4080901"/>
            <a:ext cx="4044099" cy="914400"/>
          </a:xfrm>
          <a:prstGeom prst="rect">
            <a:avLst/>
          </a:prstGeom>
          <a:noFill/>
        </p:spPr>
        <p:txBody>
          <a:bodyPr wrap="none" lIns="108000" tIns="46800" rIns="108000" bIns="46800" rtlCol="0">
            <a:noAutofit/>
          </a:bodyPr>
          <a:lstStyle/>
          <a:p>
            <a:r>
              <a:rPr lang="de-DE" dirty="0"/>
              <a:t>The </a:t>
            </a:r>
            <a:r>
              <a:rPr lang="de-DE" dirty="0" err="1"/>
              <a:t>answer</a:t>
            </a:r>
            <a:r>
              <a:rPr lang="de-DE" dirty="0"/>
              <a:t> </a:t>
            </a:r>
            <a:r>
              <a:rPr lang="de-DE" dirty="0" err="1"/>
              <a:t>is</a:t>
            </a:r>
            <a:r>
              <a:rPr lang="de-DE" dirty="0"/>
              <a:t> a </a:t>
            </a:r>
            <a:r>
              <a:rPr lang="de-DE" i="1" u="sng" dirty="0" err="1"/>
              <a:t>risk-adjusted</a:t>
            </a:r>
            <a:r>
              <a:rPr lang="de-DE" i="1" u="sng" dirty="0"/>
              <a:t> Pricing</a:t>
            </a:r>
            <a:endParaRPr lang="en-US" i="1" u="sng" dirty="0"/>
          </a:p>
        </p:txBody>
      </p:sp>
    </p:spTree>
    <p:extLst>
      <p:ext uri="{BB962C8B-B14F-4D97-AF65-F5344CB8AC3E}">
        <p14:creationId xmlns:p14="http://schemas.microsoft.com/office/powerpoint/2010/main" val="356506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theme/theme1.xml><?xml version="1.0" encoding="utf-8"?>
<a:theme xmlns:a="http://schemas.openxmlformats.org/drawingml/2006/main" name="SPK Master ist einfach">
  <a:themeElements>
    <a:clrScheme name="SPK">
      <a:dk1>
        <a:srgbClr val="000000"/>
      </a:dk1>
      <a:lt1>
        <a:srgbClr val="FFFFFF"/>
      </a:lt1>
      <a:dk2>
        <a:srgbClr val="FF0000"/>
      </a:dk2>
      <a:lt2>
        <a:srgbClr val="D9D9D9"/>
      </a:lt2>
      <a:accent1>
        <a:srgbClr val="FF0000"/>
      </a:accent1>
      <a:accent2>
        <a:srgbClr val="666666"/>
      </a:accent2>
      <a:accent3>
        <a:srgbClr val="D9D9D9"/>
      </a:accent3>
      <a:accent4>
        <a:srgbClr val="000000"/>
      </a:accent4>
      <a:accent5>
        <a:srgbClr val="FFC900"/>
      </a:accent5>
      <a:accent6>
        <a:srgbClr val="FF8F00"/>
      </a:accent6>
      <a:hlink>
        <a:srgbClr val="9B348E"/>
      </a:hlink>
      <a:folHlink>
        <a:srgbClr val="2C57D2"/>
      </a:folHlink>
    </a:clrScheme>
    <a:fontScheme name="SPK">
      <a:majorFont>
        <a:latin typeface="Sparkasse Head"/>
        <a:ea typeface=""/>
        <a:cs typeface=""/>
      </a:majorFont>
      <a:minorFont>
        <a:latin typeface="Sparkass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600" smtClean="0"/>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08000" tIns="46800" rIns="108000" bIns="46800" rtlCol="0">
        <a:noAutofit/>
      </a:bodyPr>
      <a:lstStyle>
        <a:defPPr>
          <a:defRPr sz="1200" smtClean="0"/>
        </a:defPPr>
      </a:lstStyle>
    </a:txDef>
  </a:objectDefaults>
  <a:extraClrSchemeLst/>
  <a:extLst>
    <a:ext uri="{05A4C25C-085E-4340-85A3-A5531E510DB2}">
      <thm15:themeFamily xmlns:thm15="http://schemas.microsoft.com/office/thememl/2012/main" name="4.3_aspect_ratio_EN_Partn" id="{3D74584F-0EBB-494D-82FF-8431CD5CE6BB}" vid="{6443E40E-0CFD-434E-8DD3-A05656DC3CA8}"/>
    </a:ext>
  </a:extLst>
</a:theme>
</file>

<file path=ppt/theme/theme2.xml><?xml version="1.0" encoding="utf-8"?>
<a:theme xmlns:a="http://schemas.openxmlformats.org/drawingml/2006/main" name="1_SPK Master ist einfach">
  <a:themeElements>
    <a:clrScheme name="SPK">
      <a:dk1>
        <a:srgbClr val="000000"/>
      </a:dk1>
      <a:lt1>
        <a:srgbClr val="FFFFFF"/>
      </a:lt1>
      <a:dk2>
        <a:srgbClr val="FF0000"/>
      </a:dk2>
      <a:lt2>
        <a:srgbClr val="D9D9D9"/>
      </a:lt2>
      <a:accent1>
        <a:srgbClr val="FF0000"/>
      </a:accent1>
      <a:accent2>
        <a:srgbClr val="666666"/>
      </a:accent2>
      <a:accent3>
        <a:srgbClr val="D9D9D9"/>
      </a:accent3>
      <a:accent4>
        <a:srgbClr val="000000"/>
      </a:accent4>
      <a:accent5>
        <a:srgbClr val="FFC900"/>
      </a:accent5>
      <a:accent6>
        <a:srgbClr val="FF8F00"/>
      </a:accent6>
      <a:hlink>
        <a:srgbClr val="9B348E"/>
      </a:hlink>
      <a:folHlink>
        <a:srgbClr val="2C57D2"/>
      </a:folHlink>
    </a:clrScheme>
    <a:fontScheme name="SPK">
      <a:majorFont>
        <a:latin typeface="Sparkasse Head"/>
        <a:ea typeface=""/>
        <a:cs typeface=""/>
      </a:majorFont>
      <a:minorFont>
        <a:latin typeface="Sparkass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600" smtClean="0"/>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08000" tIns="46800" rIns="108000" bIns="46800" rtlCol="0">
        <a:noAutofit/>
      </a:bodyPr>
      <a:lstStyle>
        <a:defPPr>
          <a:defRPr sz="1200" smtClean="0"/>
        </a:defPPr>
      </a:lstStyle>
    </a:txDef>
  </a:objectDefaults>
  <a:extraClrSchemeLst/>
  <a:extLst>
    <a:ext uri="{05A4C25C-085E-4340-85A3-A5531E510DB2}">
      <thm15:themeFamily xmlns:thm15="http://schemas.microsoft.com/office/thememl/2012/main" name="4.3_aspect_ratio_EN_Partn" id="{3D74584F-0EBB-494D-82FF-8431CD5CE6BB}" vid="{C1B3EA6E-60E6-452F-8BCE-E29AB409F07B}"/>
    </a:ext>
  </a:extLst>
</a:theme>
</file>

<file path=ppt/theme/theme3.xml><?xml version="1.0" encoding="utf-8"?>
<a:theme xmlns:a="http://schemas.openxmlformats.org/drawingml/2006/main" name="2_SPK Master ist einfach">
  <a:themeElements>
    <a:clrScheme name="SPK">
      <a:dk1>
        <a:srgbClr val="000000"/>
      </a:dk1>
      <a:lt1>
        <a:srgbClr val="FFFFFF"/>
      </a:lt1>
      <a:dk2>
        <a:srgbClr val="FF0000"/>
      </a:dk2>
      <a:lt2>
        <a:srgbClr val="D9D9D9"/>
      </a:lt2>
      <a:accent1>
        <a:srgbClr val="FF0000"/>
      </a:accent1>
      <a:accent2>
        <a:srgbClr val="666666"/>
      </a:accent2>
      <a:accent3>
        <a:srgbClr val="D9D9D9"/>
      </a:accent3>
      <a:accent4>
        <a:srgbClr val="000000"/>
      </a:accent4>
      <a:accent5>
        <a:srgbClr val="FFC900"/>
      </a:accent5>
      <a:accent6>
        <a:srgbClr val="FF8F00"/>
      </a:accent6>
      <a:hlink>
        <a:srgbClr val="9B348E"/>
      </a:hlink>
      <a:folHlink>
        <a:srgbClr val="2C57D2"/>
      </a:folHlink>
    </a:clrScheme>
    <a:fontScheme name="SPK">
      <a:majorFont>
        <a:latin typeface="Sparkasse Head"/>
        <a:ea typeface=""/>
        <a:cs typeface=""/>
      </a:majorFont>
      <a:minorFont>
        <a:latin typeface="Sparkass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600" smtClean="0"/>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08000" tIns="46800" rIns="108000" bIns="46800" rtlCol="0">
        <a:noAutofit/>
      </a:bodyPr>
      <a:lstStyle>
        <a:defPPr>
          <a:defRPr sz="1200" smtClean="0"/>
        </a:defPPr>
      </a:lstStyle>
    </a:txDef>
  </a:objectDefaults>
  <a:extraClrSchemeLst/>
  <a:extLst>
    <a:ext uri="{05A4C25C-085E-4340-85A3-A5531E510DB2}">
      <thm15:themeFamily xmlns:thm15="http://schemas.microsoft.com/office/thememl/2012/main" name="4.3_aspect_ratio_EN_Partn" id="{3D74584F-0EBB-494D-82FF-8431CD5CE6BB}" vid="{4D00EB78-BFA0-42B6-8933-9DF43C792385}"/>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2330bc4-f398-49ad-b080-3282cc79bc29" xsi:nil="true"/>
    <lcf76f155ced4ddcb4097134ff3c332f xmlns="44e8dc4a-0180-4d78-bfd2-63bd10964a6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E5D0D4B2847946B03770A5AD0E5EFE" ma:contentTypeVersion="18" ma:contentTypeDescription="Create a new document." ma:contentTypeScope="" ma:versionID="2de1f7eada5162b6f28a2158d744e90d">
  <xsd:schema xmlns:xsd="http://www.w3.org/2001/XMLSchema" xmlns:xs="http://www.w3.org/2001/XMLSchema" xmlns:p="http://schemas.microsoft.com/office/2006/metadata/properties" xmlns:ns2="44e8dc4a-0180-4d78-bfd2-63bd10964a68" xmlns:ns3="02330bc4-f398-49ad-b080-3282cc79bc29" targetNamespace="http://schemas.microsoft.com/office/2006/metadata/properties" ma:root="true" ma:fieldsID="96a7a0ccb8b89e2076bb0394bf528b6f" ns2:_="" ns3:_="">
    <xsd:import namespace="44e8dc4a-0180-4d78-bfd2-63bd10964a68"/>
    <xsd:import namespace="02330bc4-f398-49ad-b080-3282cc79bc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e8dc4a-0180-4d78-bfd2-63bd10964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0520ee-6024-4163-b7ac-1dacdfaf9b9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330bc4-f398-49ad-b080-3282cc79bc2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4743ca7-4544-4b99-9219-683841599d01}" ma:internalName="TaxCatchAll" ma:showField="CatchAllData" ma:web="02330bc4-f398-49ad-b080-3282cc79bc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D36A94-AD54-4944-8A8F-6BA2D0162B94}">
  <ds:schemaRefs>
    <ds:schemaRef ds:uri="http://purl.org/dc/elements/1.1/"/>
    <ds:schemaRef ds:uri="http://schemas.openxmlformats.org/package/2006/metadata/core-properties"/>
    <ds:schemaRef ds:uri="http://purl.org/dc/dcmitype/"/>
    <ds:schemaRef ds:uri="http://purl.org/dc/terms/"/>
    <ds:schemaRef ds:uri="44e8dc4a-0180-4d78-bfd2-63bd10964a68"/>
    <ds:schemaRef ds:uri="http://schemas.microsoft.com/office/2006/documentManagement/types"/>
    <ds:schemaRef ds:uri="http://www.w3.org/XML/1998/namespace"/>
    <ds:schemaRef ds:uri="http://schemas.microsoft.com/office/infopath/2007/PartnerControls"/>
    <ds:schemaRef ds:uri="02330bc4-f398-49ad-b080-3282cc79bc29"/>
    <ds:schemaRef ds:uri="http://schemas.microsoft.com/office/2006/metadata/properties"/>
  </ds:schemaRefs>
</ds:datastoreItem>
</file>

<file path=customXml/itemProps2.xml><?xml version="1.0" encoding="utf-8"?>
<ds:datastoreItem xmlns:ds="http://schemas.openxmlformats.org/officeDocument/2006/customXml" ds:itemID="{78B352A9-8D0C-45AB-9EFE-4EA4B46282E1}">
  <ds:schemaRefs>
    <ds:schemaRef ds:uri="http://schemas.microsoft.com/sharepoint/v3/contenttype/forms"/>
  </ds:schemaRefs>
</ds:datastoreItem>
</file>

<file path=customXml/itemProps3.xml><?xml version="1.0" encoding="utf-8"?>
<ds:datastoreItem xmlns:ds="http://schemas.openxmlformats.org/officeDocument/2006/customXml" ds:itemID="{A9B2495D-9795-4E7F-9860-E90FD49885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e8dc4a-0180-4d78-bfd2-63bd10964a68"/>
    <ds:schemaRef ds:uri="02330bc4-f398-49ad-b080-3282cc79bc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Key Aspects MSME Training</Template>
  <TotalTime>0</TotalTime>
  <Words>9084</Words>
  <Application>Microsoft Office PowerPoint</Application>
  <PresentationFormat>Presentación en pantalla (4:3)</PresentationFormat>
  <Paragraphs>1649</Paragraphs>
  <Slides>150</Slides>
  <Notes>7</Notes>
  <HiddenSlides>0</HiddenSlides>
  <MMClips>0</MMClips>
  <ScaleCrop>false</ScaleCrop>
  <HeadingPairs>
    <vt:vector size="4" baseType="variant">
      <vt:variant>
        <vt:lpstr>Tema</vt:lpstr>
      </vt:variant>
      <vt:variant>
        <vt:i4>3</vt:i4>
      </vt:variant>
      <vt:variant>
        <vt:lpstr>Títulos de diapositiva</vt:lpstr>
      </vt:variant>
      <vt:variant>
        <vt:i4>150</vt:i4>
      </vt:variant>
    </vt:vector>
  </HeadingPairs>
  <TitlesOfParts>
    <vt:vector size="153" baseType="lpstr">
      <vt:lpstr>SPK Master ist einfach</vt:lpstr>
      <vt:lpstr>1_SPK Master ist einfach</vt:lpstr>
      <vt:lpstr>2_SPK Master ist einfach</vt:lpstr>
      <vt:lpstr>    DSIK &amp; ECPCGC Virtual Training XX.XX.XXXX</vt:lpstr>
      <vt:lpstr>Agenda</vt:lpstr>
      <vt:lpstr>Introduction round</vt:lpstr>
      <vt:lpstr>Introduction round</vt:lpstr>
      <vt:lpstr>MSME Training</vt:lpstr>
      <vt:lpstr>ECPCGC Training</vt:lpstr>
      <vt:lpstr>ECPCGC Training</vt:lpstr>
      <vt:lpstr>ECPCGC Training</vt:lpstr>
      <vt:lpstr>ECPCGC Training</vt:lpstr>
      <vt:lpstr>ECPCGC Training</vt:lpstr>
      <vt:lpstr>Presentación de PowerPoint</vt:lpstr>
      <vt:lpstr>Presentación de PowerPoint</vt:lpstr>
      <vt:lpstr>Presentación de PowerPoint</vt:lpstr>
      <vt:lpstr>    DSIK &amp; ECPCGC Virtual Training Module 1 Presales XX.XX.XXXX</vt:lpstr>
      <vt:lpstr>Module 1 Presales</vt:lpstr>
      <vt:lpstr>Module 1 Presales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ECPCGC Training</vt:lpstr>
      <vt:lpstr>Module 1 Presales</vt:lpstr>
      <vt:lpstr>Presentación de PowerPoint</vt:lpstr>
      <vt:lpstr>Presentación de PowerPoint</vt:lpstr>
      <vt:lpstr>Presentación de PowerPoint</vt:lpstr>
      <vt:lpstr>Presentación de PowerPoint</vt:lpstr>
      <vt:lpstr>    DSIK &amp; ECPCGC Virtual Training Module 2 Client Meeting XX.XX.XXXX</vt:lpstr>
      <vt:lpstr>Module 2 Client Meeting</vt:lpstr>
      <vt:lpstr>Module 2 Client Meeting</vt:lpstr>
      <vt:lpstr>Module 2 Client Meeting</vt:lpstr>
      <vt:lpstr>Presentación de PowerPoint</vt:lpstr>
      <vt:lpstr>Presentación de PowerPoint</vt:lpstr>
      <vt:lpstr>Presentación de PowerPoint</vt:lpstr>
      <vt:lpstr>Presentación de PowerPoint</vt:lpstr>
      <vt:lpstr>Presentación de PowerPoint</vt:lpstr>
      <vt:lpstr>Module 2 Client Meeting</vt:lpstr>
      <vt:lpstr>Module 2 Client Meeting</vt:lpstr>
      <vt:lpstr>Module 2 Client Meeting</vt:lpstr>
      <vt:lpstr>Module 2 Client Meeting</vt:lpstr>
      <vt:lpstr>Module 2 Client Meeting</vt:lpstr>
      <vt:lpstr>Module 2 Client Meeting</vt:lpstr>
      <vt:lpstr>Module 2 Client Meeting</vt:lpstr>
      <vt:lpstr>Module 2 Client Meeting</vt:lpstr>
      <vt:lpstr>Module 2 Client Meeting</vt:lpstr>
      <vt:lpstr>Presentación de PowerPoint</vt:lpstr>
      <vt:lpstr>Thank you.</vt:lpstr>
      <vt:lpstr>    DSIK &amp; ECPCGC Virtual Training Module 3 P&amp;L and Balance Sheet XX.XX.XXXX</vt:lpstr>
      <vt:lpstr>Module3 P&amp;L and Balance Sheet</vt:lpstr>
      <vt:lpstr>Module3 P&amp;L and Balance Sheet</vt:lpstr>
      <vt:lpstr>Module3 P&amp;L and Balance Sheet</vt:lpstr>
      <vt:lpstr>Module3 P&amp;L and Balance Sheet</vt:lpstr>
      <vt:lpstr>Module3 P&amp;L and Balance 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Module3 P&amp;L and Balance Sheet</vt:lpstr>
      <vt:lpstr>Presentación de PowerPoint</vt:lpstr>
      <vt:lpstr>Presentación de PowerPoint</vt:lpstr>
      <vt:lpstr>Thank you.</vt:lpstr>
      <vt:lpstr>    DSIK &amp; ECPCGC Virtual Training Module 3 Assessment &amp; Application XX.XX.XXXX</vt:lpstr>
      <vt:lpstr>Module 4 Assessment &amp; Application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vt:lpstr>
      <vt:lpstr>    DSIK &amp; ECPCGC Virtual Training Module 5 Approval &amp; Disbursement XX.XX.XXXX</vt:lpstr>
      <vt:lpstr>Module 5 P&amp;L and Balance Sheet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Module 5 Approval &amp; Disbursement</vt:lpstr>
      <vt:lpstr>Thank you.</vt:lpstr>
      <vt:lpstr>    DSIK &amp; ECPCGC Virtual Training Module 6 Aftersales XX.XX.XXXX </vt:lpstr>
      <vt:lpstr>Module 6 Aftersales</vt:lpstr>
      <vt:lpstr>Module 6 Aftersales</vt:lpstr>
      <vt:lpstr>Module 6 Aftersales</vt:lpstr>
      <vt:lpstr>Presentación de PowerPoint</vt:lpstr>
      <vt:lpstr>Module 6 Aftersales</vt:lpstr>
      <vt:lpstr>Module 6 Aftersales</vt:lpstr>
      <vt:lpstr>Module 6 Aftersales</vt:lpstr>
      <vt:lpstr>Presentación de PowerPoint</vt:lpstr>
      <vt:lpstr>Module 6 Aftersales</vt:lpstr>
      <vt:lpstr>Module 6 Aftersales</vt:lpstr>
      <vt:lpstr>Module 6 Aftersales</vt:lpstr>
      <vt:lpstr>Thank you.</vt:lpstr>
      <vt:lpstr>    DSIK &amp; ECPCGC Virtual Training XX.XX.XXXX</vt:lpstr>
      <vt:lpstr>MSME Training</vt:lpstr>
      <vt:lpstr>ECPCGC Training</vt:lpstr>
      <vt:lpstr>ECPCGC Training</vt:lpstr>
      <vt:lpstr>Presentación de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template (4:3 aspect ratio) for a presentation with a partner logo.</dc:title>
  <dc:creator>Timo Bucher</dc:creator>
  <cp:lastModifiedBy>Timo Bucher</cp:lastModifiedBy>
  <cp:revision>5</cp:revision>
  <dcterms:created xsi:type="dcterms:W3CDTF">2021-09-02T20:39:34Z</dcterms:created>
  <dcterms:modified xsi:type="dcterms:W3CDTF">2024-08-07T14:43:19Z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0x01010077E5D0D4B2847946B03770A5AD0E5EFE</vt:lpwstr>
  </property>
  <property fmtid="{D5CDD505-2E9C-101B-9397-08002B2CF9AE}" pid="3" name="MediaServiceImageTags">
    <vt:lpwstr/>
  </property>
</Properties>
</file>