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4182" r:id="rId4"/>
  </p:sldMasterIdLst>
  <p:notesMasterIdLst>
    <p:notesMasterId r:id="rId101"/>
  </p:notesMasterIdLst>
  <p:handoutMasterIdLst>
    <p:handoutMasterId r:id="rId102"/>
  </p:handoutMasterIdLst>
  <p:sldIdLst>
    <p:sldId id="361" r:id="rId5"/>
    <p:sldId id="392" r:id="rId6"/>
    <p:sldId id="773" r:id="rId7"/>
    <p:sldId id="739" r:id="rId8"/>
    <p:sldId id="741" r:id="rId9"/>
    <p:sldId id="556" r:id="rId10"/>
    <p:sldId id="558" r:id="rId11"/>
    <p:sldId id="566" r:id="rId12"/>
    <p:sldId id="569" r:id="rId13"/>
    <p:sldId id="616" r:id="rId14"/>
    <p:sldId id="716" r:id="rId15"/>
    <p:sldId id="717" r:id="rId16"/>
    <p:sldId id="608" r:id="rId17"/>
    <p:sldId id="625" r:id="rId18"/>
    <p:sldId id="742" r:id="rId19"/>
    <p:sldId id="718" r:id="rId20"/>
    <p:sldId id="723" r:id="rId21"/>
    <p:sldId id="719" r:id="rId22"/>
    <p:sldId id="720" r:id="rId23"/>
    <p:sldId id="721" r:id="rId24"/>
    <p:sldId id="722" r:id="rId25"/>
    <p:sldId id="725" r:id="rId26"/>
    <p:sldId id="724" r:id="rId27"/>
    <p:sldId id="743" r:id="rId28"/>
    <p:sldId id="727" r:id="rId29"/>
    <p:sldId id="728" r:id="rId30"/>
    <p:sldId id="735" r:id="rId31"/>
    <p:sldId id="734" r:id="rId32"/>
    <p:sldId id="731" r:id="rId33"/>
    <p:sldId id="809" r:id="rId34"/>
    <p:sldId id="726" r:id="rId35"/>
    <p:sldId id="707" r:id="rId36"/>
    <p:sldId id="745" r:id="rId37"/>
    <p:sldId id="736" r:id="rId38"/>
    <p:sldId id="737" r:id="rId39"/>
    <p:sldId id="738" r:id="rId40"/>
    <p:sldId id="744" r:id="rId41"/>
    <p:sldId id="747" r:id="rId42"/>
    <p:sldId id="746" r:id="rId43"/>
    <p:sldId id="748" r:id="rId44"/>
    <p:sldId id="749" r:id="rId45"/>
    <p:sldId id="760" r:id="rId46"/>
    <p:sldId id="752" r:id="rId47"/>
    <p:sldId id="761" r:id="rId48"/>
    <p:sldId id="753" r:id="rId49"/>
    <p:sldId id="762" r:id="rId50"/>
    <p:sldId id="754" r:id="rId51"/>
    <p:sldId id="763" r:id="rId52"/>
    <p:sldId id="755" r:id="rId53"/>
    <p:sldId id="764" r:id="rId54"/>
    <p:sldId id="756" r:id="rId55"/>
    <p:sldId id="765" r:id="rId56"/>
    <p:sldId id="757" r:id="rId57"/>
    <p:sldId id="766" r:id="rId58"/>
    <p:sldId id="758" r:id="rId59"/>
    <p:sldId id="767" r:id="rId60"/>
    <p:sldId id="759" r:id="rId61"/>
    <p:sldId id="768" r:id="rId62"/>
    <p:sldId id="751" r:id="rId63"/>
    <p:sldId id="708" r:id="rId64"/>
    <p:sldId id="786" r:id="rId65"/>
    <p:sldId id="808" r:id="rId66"/>
    <p:sldId id="789" r:id="rId67"/>
    <p:sldId id="790" r:id="rId68"/>
    <p:sldId id="788" r:id="rId69"/>
    <p:sldId id="794" r:id="rId70"/>
    <p:sldId id="792" r:id="rId71"/>
    <p:sldId id="795" r:id="rId72"/>
    <p:sldId id="793" r:id="rId73"/>
    <p:sldId id="796" r:id="rId74"/>
    <p:sldId id="797" r:id="rId75"/>
    <p:sldId id="799" r:id="rId76"/>
    <p:sldId id="800" r:id="rId77"/>
    <p:sldId id="801" r:id="rId78"/>
    <p:sldId id="802" r:id="rId79"/>
    <p:sldId id="803" r:id="rId80"/>
    <p:sldId id="805" r:id="rId81"/>
    <p:sldId id="791" r:id="rId82"/>
    <p:sldId id="709" r:id="rId83"/>
    <p:sldId id="769" r:id="rId84"/>
    <p:sldId id="770" r:id="rId85"/>
    <p:sldId id="771" r:id="rId86"/>
    <p:sldId id="774" r:id="rId87"/>
    <p:sldId id="775" r:id="rId88"/>
    <p:sldId id="772" r:id="rId89"/>
    <p:sldId id="777" r:id="rId90"/>
    <p:sldId id="779" r:id="rId91"/>
    <p:sldId id="780" r:id="rId92"/>
    <p:sldId id="781" r:id="rId93"/>
    <p:sldId id="783" r:id="rId94"/>
    <p:sldId id="782" r:id="rId95"/>
    <p:sldId id="784" r:id="rId96"/>
    <p:sldId id="785" r:id="rId97"/>
    <p:sldId id="806" r:id="rId98"/>
    <p:sldId id="807" r:id="rId99"/>
    <p:sldId id="360" r:id="rId100"/>
  </p:sldIdLst>
  <p:sldSz cx="9144000" cy="6858000" type="screen4x3"/>
  <p:notesSz cx="6889750" cy="10021888"/>
  <p:embeddedFontLst>
    <p:embeddedFont>
      <p:font typeface="Cambria Math" panose="02040503050406030204" pitchFamily="18" charset="0"/>
      <p:regular r:id="rId103"/>
    </p:embeddedFont>
    <p:embeddedFont>
      <p:font typeface="Sparkasse Head" panose="020B0604020202020204" charset="0"/>
      <p:bold r:id="rId104"/>
    </p:embeddedFont>
    <p:embeddedFont>
      <p:font typeface="Sparkasse Rg" panose="020B0604020202020204" charset="0"/>
      <p:regular r:id="rId105"/>
      <p:bold r:id="rId106"/>
      <p:italic r:id="rId107"/>
      <p:boldItalic r:id="rId108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3D74A6E1-7022-1C4E-8A99-6D8FC74B15E5}">
          <p14:sldIdLst>
            <p14:sldId id="361"/>
            <p14:sldId id="392"/>
            <p14:sldId id="773"/>
            <p14:sldId id="739"/>
            <p14:sldId id="741"/>
          </p14:sldIdLst>
        </p14:section>
        <p14:section name="1_Introduction" id="{3E8FDB81-4058-40AC-AFB6-288F68B61104}">
          <p14:sldIdLst>
            <p14:sldId id="556"/>
            <p14:sldId id="558"/>
            <p14:sldId id="566"/>
            <p14:sldId id="569"/>
            <p14:sldId id="616"/>
            <p14:sldId id="716"/>
            <p14:sldId id="717"/>
          </p14:sldIdLst>
        </p14:section>
        <p14:section name="2_Understanding Financial Statements" id="{FCDC9527-D676-4825-A860-0321B95D1D59}">
          <p14:sldIdLst>
            <p14:sldId id="608"/>
            <p14:sldId id="625"/>
            <p14:sldId id="742"/>
            <p14:sldId id="718"/>
            <p14:sldId id="723"/>
            <p14:sldId id="719"/>
            <p14:sldId id="720"/>
            <p14:sldId id="721"/>
            <p14:sldId id="722"/>
            <p14:sldId id="725"/>
            <p14:sldId id="724"/>
            <p14:sldId id="743"/>
            <p14:sldId id="727"/>
            <p14:sldId id="728"/>
            <p14:sldId id="735"/>
            <p14:sldId id="734"/>
            <p14:sldId id="731"/>
            <p14:sldId id="809"/>
            <p14:sldId id="726"/>
          </p14:sldIdLst>
        </p14:section>
        <p14:section name="3_Financial Statements Analysis" id="{26939387-D670-4242-89F1-A76C12CB3164}">
          <p14:sldIdLst>
            <p14:sldId id="707"/>
            <p14:sldId id="745"/>
            <p14:sldId id="736"/>
            <p14:sldId id="737"/>
            <p14:sldId id="738"/>
            <p14:sldId id="744"/>
            <p14:sldId id="747"/>
            <p14:sldId id="746"/>
            <p14:sldId id="748"/>
            <p14:sldId id="749"/>
            <p14:sldId id="760"/>
            <p14:sldId id="752"/>
            <p14:sldId id="761"/>
            <p14:sldId id="753"/>
            <p14:sldId id="762"/>
            <p14:sldId id="754"/>
            <p14:sldId id="763"/>
            <p14:sldId id="755"/>
            <p14:sldId id="764"/>
            <p14:sldId id="756"/>
            <p14:sldId id="765"/>
            <p14:sldId id="757"/>
            <p14:sldId id="766"/>
            <p14:sldId id="758"/>
            <p14:sldId id="767"/>
            <p14:sldId id="759"/>
            <p14:sldId id="768"/>
            <p14:sldId id="751"/>
          </p14:sldIdLst>
        </p14:section>
        <p14:section name="4_Working Capital Management" id="{D4FD76DF-B316-4392-87A5-4CC5A77EF96A}">
          <p14:sldIdLst>
            <p14:sldId id="708"/>
            <p14:sldId id="786"/>
            <p14:sldId id="808"/>
            <p14:sldId id="789"/>
            <p14:sldId id="790"/>
            <p14:sldId id="788"/>
            <p14:sldId id="794"/>
            <p14:sldId id="792"/>
            <p14:sldId id="795"/>
            <p14:sldId id="793"/>
            <p14:sldId id="796"/>
            <p14:sldId id="797"/>
            <p14:sldId id="799"/>
            <p14:sldId id="800"/>
            <p14:sldId id="801"/>
            <p14:sldId id="802"/>
            <p14:sldId id="803"/>
            <p14:sldId id="805"/>
            <p14:sldId id="791"/>
          </p14:sldIdLst>
        </p14:section>
        <p14:section name="5_Risk, Return and the Cost of Capital" id="{B10F66FF-256E-4871-8954-7312C1F82FCB}">
          <p14:sldIdLst>
            <p14:sldId id="709"/>
            <p14:sldId id="769"/>
            <p14:sldId id="770"/>
            <p14:sldId id="771"/>
            <p14:sldId id="774"/>
            <p14:sldId id="775"/>
            <p14:sldId id="772"/>
            <p14:sldId id="777"/>
            <p14:sldId id="779"/>
            <p14:sldId id="780"/>
            <p14:sldId id="781"/>
            <p14:sldId id="783"/>
            <p14:sldId id="782"/>
            <p14:sldId id="784"/>
            <p14:sldId id="785"/>
          </p14:sldIdLst>
        </p14:section>
        <p14:section name="Abschlusscharts" id="{A32971D7-363F-BA43-A75D-88F49CBD44EE}">
          <p14:sldIdLst>
            <p14:sldId id="806"/>
            <p14:sldId id="807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rsten Bosker" initials="TB" lastIdx="97" clrIdx="0">
    <p:extLst>
      <p:ext uri="{19B8F6BF-5375-455C-9EA6-DF929625EA0E}">
        <p15:presenceInfo xmlns:p15="http://schemas.microsoft.com/office/powerpoint/2012/main" userId="S-1-5-21-3387557253-1779424890-1895347609-1183" providerId="AD"/>
      </p:ext>
    </p:extLst>
  </p:cmAuthor>
  <p:cmAuthor id="2" name="Frau Carina Lau" initials="FCL" lastIdx="12" clrIdx="1">
    <p:extLst>
      <p:ext uri="{19B8F6BF-5375-455C-9EA6-DF929625EA0E}">
        <p15:presenceInfo xmlns:p15="http://schemas.microsoft.com/office/powerpoint/2012/main" userId="S-1-5-21-3387557253-1779424890-1895347609-2608" providerId="AD"/>
      </p:ext>
    </p:extLst>
  </p:cmAuthor>
  <p:cmAuthor id="3" name="Nicole Brand" initials="NB" lastIdx="219" clrIdx="2">
    <p:extLst>
      <p:ext uri="{19B8F6BF-5375-455C-9EA6-DF929625EA0E}">
        <p15:presenceInfo xmlns:p15="http://schemas.microsoft.com/office/powerpoint/2012/main" userId="S-1-5-21-3387557253-1779424890-1895347609-1160" providerId="AD"/>
      </p:ext>
    </p:extLst>
  </p:cmAuthor>
  <p:cmAuthor id="4" name="Herr Behin Minaei" initials="HBM" lastIdx="4" clrIdx="3">
    <p:extLst>
      <p:ext uri="{19B8F6BF-5375-455C-9EA6-DF929625EA0E}">
        <p15:presenceInfo xmlns:p15="http://schemas.microsoft.com/office/powerpoint/2012/main" userId="S-1-5-21-3387557253-1779424890-1895347609-2637" providerId="AD"/>
      </p:ext>
    </p:extLst>
  </p:cmAuthor>
  <p:cmAuthor id="5" name="Juergen Engel" initials="JE" lastIdx="1" clrIdx="4">
    <p:extLst>
      <p:ext uri="{19B8F6BF-5375-455C-9EA6-DF929625EA0E}">
        <p15:presenceInfo xmlns:p15="http://schemas.microsoft.com/office/powerpoint/2012/main" userId="Juergen Engel" providerId="None"/>
      </p:ext>
    </p:extLst>
  </p:cmAuthor>
  <p:cmAuthor id="6" name="Uwe Pfeffer" initials="UP" lastIdx="36" clrIdx="5">
    <p:extLst>
      <p:ext uri="{19B8F6BF-5375-455C-9EA6-DF929625EA0E}">
        <p15:presenceInfo xmlns:p15="http://schemas.microsoft.com/office/powerpoint/2012/main" userId="S::Uwe.Pfeffer@sparkassenstiftung.de::ffb0cf66-98b0-4b73-83d6-68092531de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CCCCCC"/>
    <a:srgbClr val="D9D9D9"/>
    <a:srgbClr val="E9E9E9"/>
    <a:srgbClr val="999999"/>
    <a:srgbClr val="666666"/>
    <a:srgbClr val="7F7F7F"/>
    <a:srgbClr val="EAEAE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6F25B1-169E-1AFF-17DA-D8EE5DA5BECA}" v="57" dt="2024-08-01T14:30:39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75181" autoAdjust="0"/>
  </p:normalViewPr>
  <p:slideViewPr>
    <p:cSldViewPr snapToGrid="0" snapToObjects="1">
      <p:cViewPr varScale="1">
        <p:scale>
          <a:sx n="82" d="100"/>
          <a:sy n="82" d="100"/>
        </p:scale>
        <p:origin x="10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1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29"/>
    </p:cViewPr>
  </p:sorterViewPr>
  <p:notesViewPr>
    <p:cSldViewPr snapToGrid="0" snapToObjects="1">
      <p:cViewPr varScale="1">
        <p:scale>
          <a:sx n="69" d="100"/>
          <a:sy n="69" d="100"/>
        </p:scale>
        <p:origin x="2002" y="77"/>
      </p:cViewPr>
      <p:guideLst>
        <p:guide orient="horz" pos="3157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font" Target="fonts/font5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4.fntdata"/><Relationship Id="rId114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commentAuthors" Target="commentAuthor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512C99-F246-4C3C-BA7B-A78987A2488D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6D0365B5-39B2-4C5B-BAFB-5767204E06F3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Retail Banking</a:t>
          </a:r>
        </a:p>
      </dgm:t>
    </dgm:pt>
    <dgm:pt modelId="{541B112A-2029-4827-BB8F-558B1628AD86}" type="parTrans" cxnId="{7392B9A6-2129-48D3-BE7A-D46E89067E60}">
      <dgm:prSet/>
      <dgm:spPr/>
      <dgm:t>
        <a:bodyPr/>
        <a:lstStyle/>
        <a:p>
          <a:endParaRPr lang="de-DE"/>
        </a:p>
      </dgm:t>
    </dgm:pt>
    <dgm:pt modelId="{2EED021A-1E6F-4171-BAF9-EA046887C9A8}" type="sibTrans" cxnId="{7392B9A6-2129-48D3-BE7A-D46E89067E60}">
      <dgm:prSet/>
      <dgm:spPr/>
      <dgm:t>
        <a:bodyPr/>
        <a:lstStyle/>
        <a:p>
          <a:endParaRPr lang="de-DE"/>
        </a:p>
      </dgm:t>
    </dgm:pt>
    <dgm:pt modelId="{F7B49231-BC85-4717-A88D-B01109B4E88A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HR Development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and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Training</a:t>
          </a:r>
        </a:p>
      </dgm:t>
    </dgm:pt>
    <dgm:pt modelId="{A3F2C28E-A8A3-4B2F-B0FC-5D32CEED943A}" type="parTrans" cxnId="{DCAF8539-E717-4527-8094-9934EA716D31}">
      <dgm:prSet/>
      <dgm:spPr/>
      <dgm:t>
        <a:bodyPr/>
        <a:lstStyle/>
        <a:p>
          <a:endParaRPr lang="de-DE"/>
        </a:p>
      </dgm:t>
    </dgm:pt>
    <dgm:pt modelId="{1D3C6FA2-DCC4-4A15-ABC8-73C684552A10}" type="sibTrans" cxnId="{DCAF8539-E717-4527-8094-9934EA716D31}">
      <dgm:prSet/>
      <dgm:spPr/>
      <dgm:t>
        <a:bodyPr/>
        <a:lstStyle/>
        <a:p>
          <a:endParaRPr lang="de-DE"/>
        </a:p>
      </dgm:t>
    </dgm:pt>
    <dgm:pt modelId="{EB5AD3EA-FAF7-4A58-A428-E057B77658DD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Financial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Sector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Development</a:t>
          </a:r>
        </a:p>
      </dgm:t>
    </dgm:pt>
    <dgm:pt modelId="{A3EB5828-A939-45BA-A7D4-68E83A42AD23}" type="parTrans" cxnId="{ABBCE664-24DB-44E4-83DA-197FCAE7F5BD}">
      <dgm:prSet/>
      <dgm:spPr/>
      <dgm:t>
        <a:bodyPr/>
        <a:lstStyle/>
        <a:p>
          <a:endParaRPr lang="de-DE"/>
        </a:p>
      </dgm:t>
    </dgm:pt>
    <dgm:pt modelId="{59A26AB5-D479-4D96-B9AE-5EB69B3AAF76}" type="sibTrans" cxnId="{ABBCE664-24DB-44E4-83DA-197FCAE7F5BD}">
      <dgm:prSet/>
      <dgm:spPr/>
      <dgm:t>
        <a:bodyPr/>
        <a:lstStyle/>
        <a:p>
          <a:endParaRPr lang="de-DE"/>
        </a:p>
      </dgm:t>
    </dgm:pt>
    <dgm:pt modelId="{365F5F5B-9499-4A3E-B30D-B6E43045C8B5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Financial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Literacy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and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Savings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Mobilisation</a:t>
          </a:r>
        </a:p>
      </dgm:t>
    </dgm:pt>
    <dgm:pt modelId="{C8FEED29-0695-4D0D-9395-C748FA6CB631}" type="parTrans" cxnId="{797CBEFC-2B32-4CDB-88F2-C96996CE025B}">
      <dgm:prSet/>
      <dgm:spPr/>
      <dgm:t>
        <a:bodyPr/>
        <a:lstStyle/>
        <a:p>
          <a:endParaRPr lang="de-DE"/>
        </a:p>
      </dgm:t>
    </dgm:pt>
    <dgm:pt modelId="{998B775F-AF1E-4173-8C4C-F088CCC9541F}" type="sibTrans" cxnId="{797CBEFC-2B32-4CDB-88F2-C96996CE025B}">
      <dgm:prSet/>
      <dgm:spPr/>
      <dgm:t>
        <a:bodyPr/>
        <a:lstStyle/>
        <a:p>
          <a:endParaRPr lang="de-DE"/>
        </a:p>
      </dgm:t>
    </dgm:pt>
    <dgm:pt modelId="{DF7A79A6-A701-46E6-BDEC-75ACEAFE0773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Microfinance</a:t>
          </a:r>
          <a:endParaRPr lang="de-DE" sz="2400" kern="100" dirty="0">
            <a:solidFill>
              <a:srgbClr val="666666"/>
            </a:solidFill>
            <a:latin typeface="+mn-lt"/>
            <a:ea typeface="+mn-ea"/>
            <a:cs typeface="Sparkasse Rg"/>
          </a:endParaRPr>
        </a:p>
      </dgm:t>
    </dgm:pt>
    <dgm:pt modelId="{9F21D644-C9D9-4230-A415-29A760B632B1}" type="parTrans" cxnId="{B4B11253-562D-43C6-8C8A-818ADD04FD4F}">
      <dgm:prSet/>
      <dgm:spPr/>
      <dgm:t>
        <a:bodyPr/>
        <a:lstStyle/>
        <a:p>
          <a:endParaRPr lang="de-DE"/>
        </a:p>
      </dgm:t>
    </dgm:pt>
    <dgm:pt modelId="{31A2DE8F-8318-48BE-92BB-08E2649D6206}" type="sibTrans" cxnId="{B4B11253-562D-43C6-8C8A-818ADD04FD4F}">
      <dgm:prSet/>
      <dgm:spPr/>
      <dgm:t>
        <a:bodyPr/>
        <a:lstStyle/>
        <a:p>
          <a:endParaRPr lang="de-DE"/>
        </a:p>
      </dgm:t>
    </dgm:pt>
    <dgm:pt modelId="{9EFB6258-92C2-47B9-8F4B-10BB2CEA2D1B}">
      <dgm:prSet phldrT="[Text]" custT="1"/>
      <dgm:spPr>
        <a:noFill/>
        <a:ln>
          <a:noFill/>
        </a:ln>
      </dgm:spPr>
      <dgm:t>
        <a:bodyPr lIns="72000" tIns="72000" rIns="72000" bIns="72000"/>
        <a:lstStyle/>
        <a:p>
          <a:pPr marL="0" lvl="0" algn="l" defTabSz="457200" rtl="0" eaLnBrk="1" latinLnBrk="0" hangingPunct="1"/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SME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Finance</a:t>
          </a:r>
          <a:endParaRPr lang="de-DE" sz="2400" kern="100" dirty="0">
            <a:solidFill>
              <a:srgbClr val="666666"/>
            </a:solidFill>
            <a:latin typeface="+mn-lt"/>
            <a:ea typeface="+mn-ea"/>
            <a:cs typeface="Sparkasse Rg"/>
          </a:endParaRPr>
        </a:p>
      </dgm:t>
    </dgm:pt>
    <dgm:pt modelId="{648748BA-5969-4244-A0A7-B61869AE4416}" type="parTrans" cxnId="{C253483C-E26D-4006-8F28-395BAF099D50}">
      <dgm:prSet/>
      <dgm:spPr/>
      <dgm:t>
        <a:bodyPr/>
        <a:lstStyle/>
        <a:p>
          <a:endParaRPr lang="de-DE"/>
        </a:p>
      </dgm:t>
    </dgm:pt>
    <dgm:pt modelId="{7112A0AB-95AE-4234-B13D-1FBD856C6A34}" type="sibTrans" cxnId="{C253483C-E26D-4006-8F28-395BAF099D50}">
      <dgm:prSet/>
      <dgm:spPr/>
      <dgm:t>
        <a:bodyPr/>
        <a:lstStyle/>
        <a:p>
          <a:endParaRPr lang="de-DE"/>
        </a:p>
      </dgm:t>
    </dgm:pt>
    <dgm:pt modelId="{00EB0B4F-710C-4643-BCC0-94FED5FFF199}" type="pres">
      <dgm:prSet presAssocID="{FD512C99-F246-4C3C-BA7B-A78987A2488D}" presName="linearFlow" presStyleCnt="0">
        <dgm:presLayoutVars>
          <dgm:dir/>
          <dgm:resizeHandles val="exact"/>
        </dgm:presLayoutVars>
      </dgm:prSet>
      <dgm:spPr/>
    </dgm:pt>
    <dgm:pt modelId="{CDFE4E81-F6F1-4F57-9A9F-8ADB81BF8696}" type="pres">
      <dgm:prSet presAssocID="{6D0365B5-39B2-4C5B-BAFB-5767204E06F3}" presName="composite" presStyleCnt="0"/>
      <dgm:spPr/>
    </dgm:pt>
    <dgm:pt modelId="{B2A12ECD-609D-45E5-9BB0-9200D126FAB8}" type="pres">
      <dgm:prSet presAssocID="{6D0365B5-39B2-4C5B-BAFB-5767204E06F3}" presName="imgShp" presStyleLbl="fgImgPlace1" presStyleIdx="0" presStyleCnt="6" custScaleX="186388" custScaleY="186388" custLinFactX="-7898" custLinFactNeighborX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602C6FA9-881F-4FD8-BCD1-17A578CC59E6}" type="pres">
      <dgm:prSet presAssocID="{6D0365B5-39B2-4C5B-BAFB-5767204E06F3}" presName="txShp" presStyleLbl="node1" presStyleIdx="0" presStyleCnt="6">
        <dgm:presLayoutVars>
          <dgm:bulletEnabled val="1"/>
        </dgm:presLayoutVars>
      </dgm:prSet>
      <dgm:spPr/>
    </dgm:pt>
    <dgm:pt modelId="{5BFD75BB-7222-4A06-88C9-AF7539B260EB}" type="pres">
      <dgm:prSet presAssocID="{2EED021A-1E6F-4171-BAF9-EA046887C9A8}" presName="spacing" presStyleCnt="0"/>
      <dgm:spPr/>
    </dgm:pt>
    <dgm:pt modelId="{C37A4092-7B05-4A28-9F28-3C1D4CA860C7}" type="pres">
      <dgm:prSet presAssocID="{365F5F5B-9499-4A3E-B30D-B6E43045C8B5}" presName="composite" presStyleCnt="0"/>
      <dgm:spPr/>
    </dgm:pt>
    <dgm:pt modelId="{00804449-015D-4899-9D93-D44A6C27DE3A}" type="pres">
      <dgm:prSet presAssocID="{365F5F5B-9499-4A3E-B30D-B6E43045C8B5}" presName="imgShp" presStyleLbl="fgImgPlace1" presStyleIdx="1" presStyleCnt="6" custScaleX="186388" custScaleY="186388" custLinFactX="-7898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2B7CAD8B-0AD6-4509-988F-3C7FA3F93E2B}" type="pres">
      <dgm:prSet presAssocID="{365F5F5B-9499-4A3E-B30D-B6E43045C8B5}" presName="txShp" presStyleLbl="node1" presStyleIdx="1" presStyleCnt="6">
        <dgm:presLayoutVars>
          <dgm:bulletEnabled val="1"/>
        </dgm:presLayoutVars>
      </dgm:prSet>
      <dgm:spPr/>
    </dgm:pt>
    <dgm:pt modelId="{37E608B4-723A-4F45-A187-140E40863D7C}" type="pres">
      <dgm:prSet presAssocID="{998B775F-AF1E-4173-8C4C-F088CCC9541F}" presName="spacing" presStyleCnt="0"/>
      <dgm:spPr/>
    </dgm:pt>
    <dgm:pt modelId="{577F731B-B546-4648-9B75-ED82E50D4231}" type="pres">
      <dgm:prSet presAssocID="{DF7A79A6-A701-46E6-BDEC-75ACEAFE0773}" presName="composite" presStyleCnt="0"/>
      <dgm:spPr/>
    </dgm:pt>
    <dgm:pt modelId="{2BE68191-94A7-4397-A7AC-8C71FC17EB6D}" type="pres">
      <dgm:prSet presAssocID="{DF7A79A6-A701-46E6-BDEC-75ACEAFE0773}" presName="imgShp" presStyleLbl="fgImgPlace1" presStyleIdx="2" presStyleCnt="6" custScaleX="186388" custScaleY="186388" custLinFactX="-7898" custLinFactNeighborX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1AE4F8AC-B499-49DC-B9D5-884A20623726}" type="pres">
      <dgm:prSet presAssocID="{DF7A79A6-A701-46E6-BDEC-75ACEAFE0773}" presName="txShp" presStyleLbl="node1" presStyleIdx="2" presStyleCnt="6">
        <dgm:presLayoutVars>
          <dgm:bulletEnabled val="1"/>
        </dgm:presLayoutVars>
      </dgm:prSet>
      <dgm:spPr/>
    </dgm:pt>
    <dgm:pt modelId="{38AEFCCD-BD64-4F42-9471-91F7722B9C29}" type="pres">
      <dgm:prSet presAssocID="{31A2DE8F-8318-48BE-92BB-08E2649D6206}" presName="spacing" presStyleCnt="0"/>
      <dgm:spPr/>
    </dgm:pt>
    <dgm:pt modelId="{D5651A9D-2216-4BA9-8DED-F070813058BB}" type="pres">
      <dgm:prSet presAssocID="{9EFB6258-92C2-47B9-8F4B-10BB2CEA2D1B}" presName="composite" presStyleCnt="0"/>
      <dgm:spPr/>
    </dgm:pt>
    <dgm:pt modelId="{6BA26D44-D9EA-403E-B97A-FB361574EB9A}" type="pres">
      <dgm:prSet presAssocID="{9EFB6258-92C2-47B9-8F4B-10BB2CEA2D1B}" presName="imgShp" presStyleLbl="fgImgPlace1" presStyleIdx="3" presStyleCnt="6" custScaleX="186388" custScaleY="186388" custLinFactX="-7898" custLinFactNeighborX="-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E48AA648-8EF9-4FFB-B9CE-FD52257CE262}" type="pres">
      <dgm:prSet presAssocID="{9EFB6258-92C2-47B9-8F4B-10BB2CEA2D1B}" presName="txShp" presStyleLbl="node1" presStyleIdx="3" presStyleCnt="6">
        <dgm:presLayoutVars>
          <dgm:bulletEnabled val="1"/>
        </dgm:presLayoutVars>
      </dgm:prSet>
      <dgm:spPr/>
    </dgm:pt>
    <dgm:pt modelId="{1E93DE90-A015-4045-90E6-9CFEF9868539}" type="pres">
      <dgm:prSet presAssocID="{7112A0AB-95AE-4234-B13D-1FBD856C6A34}" presName="spacing" presStyleCnt="0"/>
      <dgm:spPr/>
    </dgm:pt>
    <dgm:pt modelId="{D3A77473-53AB-4B25-9B41-CBEEDB39628A}" type="pres">
      <dgm:prSet presAssocID="{F7B49231-BC85-4717-A88D-B01109B4E88A}" presName="composite" presStyleCnt="0"/>
      <dgm:spPr/>
    </dgm:pt>
    <dgm:pt modelId="{A516186C-7805-4D61-B03E-2BC485E58490}" type="pres">
      <dgm:prSet presAssocID="{F7B49231-BC85-4717-A88D-B01109B4E88A}" presName="imgShp" presStyleLbl="fgImgPlace1" presStyleIdx="4" presStyleCnt="6" custScaleX="186388" custScaleY="186388" custLinFactX="-7898" custLinFactNeighborX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5067C343-1DEE-4EE7-9F22-E6C0E8413219}" type="pres">
      <dgm:prSet presAssocID="{F7B49231-BC85-4717-A88D-B01109B4E88A}" presName="txShp" presStyleLbl="node1" presStyleIdx="4" presStyleCnt="6">
        <dgm:presLayoutVars>
          <dgm:bulletEnabled val="1"/>
        </dgm:presLayoutVars>
      </dgm:prSet>
      <dgm:spPr/>
    </dgm:pt>
    <dgm:pt modelId="{894B420E-6AE3-4432-9B7A-E31ADE7DFC52}" type="pres">
      <dgm:prSet presAssocID="{1D3C6FA2-DCC4-4A15-ABC8-73C684552A10}" presName="spacing" presStyleCnt="0"/>
      <dgm:spPr/>
    </dgm:pt>
    <dgm:pt modelId="{C737F92C-1E21-44B6-A859-D6139092AE98}" type="pres">
      <dgm:prSet presAssocID="{EB5AD3EA-FAF7-4A58-A428-E057B77658DD}" presName="composite" presStyleCnt="0"/>
      <dgm:spPr/>
    </dgm:pt>
    <dgm:pt modelId="{B117D309-7D11-4287-844C-1506F4E8601E}" type="pres">
      <dgm:prSet presAssocID="{EB5AD3EA-FAF7-4A58-A428-E057B77658DD}" presName="imgShp" presStyleLbl="fgImgPlace1" presStyleIdx="5" presStyleCnt="6" custScaleX="186388" custScaleY="186388" custLinFactX="-7898" custLinFactNeighborX="-10000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44C74F7C-7132-4308-ABCD-C73C491072A2}" type="pres">
      <dgm:prSet presAssocID="{EB5AD3EA-FAF7-4A58-A428-E057B77658DD}" presName="txShp" presStyleLbl="node1" presStyleIdx="5" presStyleCnt="6">
        <dgm:presLayoutVars>
          <dgm:bulletEnabled val="1"/>
        </dgm:presLayoutVars>
      </dgm:prSet>
      <dgm:spPr/>
    </dgm:pt>
  </dgm:ptLst>
  <dgm:cxnLst>
    <dgm:cxn modelId="{DCAF8539-E717-4527-8094-9934EA716D31}" srcId="{FD512C99-F246-4C3C-BA7B-A78987A2488D}" destId="{F7B49231-BC85-4717-A88D-B01109B4E88A}" srcOrd="4" destOrd="0" parTransId="{A3F2C28E-A8A3-4B2F-B0FC-5D32CEED943A}" sibTransId="{1D3C6FA2-DCC4-4A15-ABC8-73C684552A10}"/>
    <dgm:cxn modelId="{C253483C-E26D-4006-8F28-395BAF099D50}" srcId="{FD512C99-F246-4C3C-BA7B-A78987A2488D}" destId="{9EFB6258-92C2-47B9-8F4B-10BB2CEA2D1B}" srcOrd="3" destOrd="0" parTransId="{648748BA-5969-4244-A0A7-B61869AE4416}" sibTransId="{7112A0AB-95AE-4234-B13D-1FBD856C6A34}"/>
    <dgm:cxn modelId="{D9094A60-5287-4F3B-AEA4-80CD5D644D16}" type="presOf" srcId="{6D0365B5-39B2-4C5B-BAFB-5767204E06F3}" destId="{602C6FA9-881F-4FD8-BCD1-17A578CC59E6}" srcOrd="0" destOrd="0" presId="urn:microsoft.com/office/officeart/2005/8/layout/vList3"/>
    <dgm:cxn modelId="{ABBCE664-24DB-44E4-83DA-197FCAE7F5BD}" srcId="{FD512C99-F246-4C3C-BA7B-A78987A2488D}" destId="{EB5AD3EA-FAF7-4A58-A428-E057B77658DD}" srcOrd="5" destOrd="0" parTransId="{A3EB5828-A939-45BA-A7D4-68E83A42AD23}" sibTransId="{59A26AB5-D479-4D96-B9AE-5EB69B3AAF76}"/>
    <dgm:cxn modelId="{CF11C750-1E5A-423E-84ED-3C691302F9A3}" type="presOf" srcId="{FD512C99-F246-4C3C-BA7B-A78987A2488D}" destId="{00EB0B4F-710C-4643-BCC0-94FED5FFF199}" srcOrd="0" destOrd="0" presId="urn:microsoft.com/office/officeart/2005/8/layout/vList3"/>
    <dgm:cxn modelId="{B4B11253-562D-43C6-8C8A-818ADD04FD4F}" srcId="{FD512C99-F246-4C3C-BA7B-A78987A2488D}" destId="{DF7A79A6-A701-46E6-BDEC-75ACEAFE0773}" srcOrd="2" destOrd="0" parTransId="{9F21D644-C9D9-4230-A415-29A760B632B1}" sibTransId="{31A2DE8F-8318-48BE-92BB-08E2649D6206}"/>
    <dgm:cxn modelId="{EB35929C-5E9D-4EB9-92B3-1D0865599ED5}" type="presOf" srcId="{9EFB6258-92C2-47B9-8F4B-10BB2CEA2D1B}" destId="{E48AA648-8EF9-4FFB-B9CE-FD52257CE262}" srcOrd="0" destOrd="0" presId="urn:microsoft.com/office/officeart/2005/8/layout/vList3"/>
    <dgm:cxn modelId="{B9A60FA3-38AB-4F93-A387-E86D3C3752F7}" type="presOf" srcId="{DF7A79A6-A701-46E6-BDEC-75ACEAFE0773}" destId="{1AE4F8AC-B499-49DC-B9D5-884A20623726}" srcOrd="0" destOrd="0" presId="urn:microsoft.com/office/officeart/2005/8/layout/vList3"/>
    <dgm:cxn modelId="{7392B9A6-2129-48D3-BE7A-D46E89067E60}" srcId="{FD512C99-F246-4C3C-BA7B-A78987A2488D}" destId="{6D0365B5-39B2-4C5B-BAFB-5767204E06F3}" srcOrd="0" destOrd="0" parTransId="{541B112A-2029-4827-BB8F-558B1628AD86}" sibTransId="{2EED021A-1E6F-4171-BAF9-EA046887C9A8}"/>
    <dgm:cxn modelId="{851C17E0-B82F-4CA6-A307-37E1471DA3BB}" type="presOf" srcId="{365F5F5B-9499-4A3E-B30D-B6E43045C8B5}" destId="{2B7CAD8B-0AD6-4509-988F-3C7FA3F93E2B}" srcOrd="0" destOrd="0" presId="urn:microsoft.com/office/officeart/2005/8/layout/vList3"/>
    <dgm:cxn modelId="{FF45A8F0-DF97-406E-9643-9DF219EF8352}" type="presOf" srcId="{F7B49231-BC85-4717-A88D-B01109B4E88A}" destId="{5067C343-1DEE-4EE7-9F22-E6C0E8413219}" srcOrd="0" destOrd="0" presId="urn:microsoft.com/office/officeart/2005/8/layout/vList3"/>
    <dgm:cxn modelId="{85988DFB-9469-42DA-BF1F-810C43E8AAC2}" type="presOf" srcId="{EB5AD3EA-FAF7-4A58-A428-E057B77658DD}" destId="{44C74F7C-7132-4308-ABCD-C73C491072A2}" srcOrd="0" destOrd="0" presId="urn:microsoft.com/office/officeart/2005/8/layout/vList3"/>
    <dgm:cxn modelId="{797CBEFC-2B32-4CDB-88F2-C96996CE025B}" srcId="{FD512C99-F246-4C3C-BA7B-A78987A2488D}" destId="{365F5F5B-9499-4A3E-B30D-B6E43045C8B5}" srcOrd="1" destOrd="0" parTransId="{C8FEED29-0695-4D0D-9395-C748FA6CB631}" sibTransId="{998B775F-AF1E-4173-8C4C-F088CCC9541F}"/>
    <dgm:cxn modelId="{347FBD67-6304-44FC-A2DE-77ACC06A8AA6}" type="presParOf" srcId="{00EB0B4F-710C-4643-BCC0-94FED5FFF199}" destId="{CDFE4E81-F6F1-4F57-9A9F-8ADB81BF8696}" srcOrd="0" destOrd="0" presId="urn:microsoft.com/office/officeart/2005/8/layout/vList3"/>
    <dgm:cxn modelId="{F68A5FC0-AFF3-4452-8305-1BE1918BC108}" type="presParOf" srcId="{CDFE4E81-F6F1-4F57-9A9F-8ADB81BF8696}" destId="{B2A12ECD-609D-45E5-9BB0-9200D126FAB8}" srcOrd="0" destOrd="0" presId="urn:microsoft.com/office/officeart/2005/8/layout/vList3"/>
    <dgm:cxn modelId="{5ADE34D3-3FA8-4DF9-948F-735BCA211A2B}" type="presParOf" srcId="{CDFE4E81-F6F1-4F57-9A9F-8ADB81BF8696}" destId="{602C6FA9-881F-4FD8-BCD1-17A578CC59E6}" srcOrd="1" destOrd="0" presId="urn:microsoft.com/office/officeart/2005/8/layout/vList3"/>
    <dgm:cxn modelId="{95EBAAF0-2C8B-4AFF-874C-957D7B13D930}" type="presParOf" srcId="{00EB0B4F-710C-4643-BCC0-94FED5FFF199}" destId="{5BFD75BB-7222-4A06-88C9-AF7539B260EB}" srcOrd="1" destOrd="0" presId="urn:microsoft.com/office/officeart/2005/8/layout/vList3"/>
    <dgm:cxn modelId="{30165C1A-1621-4CA6-9F1A-EF597F61E84C}" type="presParOf" srcId="{00EB0B4F-710C-4643-BCC0-94FED5FFF199}" destId="{C37A4092-7B05-4A28-9F28-3C1D4CA860C7}" srcOrd="2" destOrd="0" presId="urn:microsoft.com/office/officeart/2005/8/layout/vList3"/>
    <dgm:cxn modelId="{66992E3C-5CEC-40C2-A9C2-981C6467D3C9}" type="presParOf" srcId="{C37A4092-7B05-4A28-9F28-3C1D4CA860C7}" destId="{00804449-015D-4899-9D93-D44A6C27DE3A}" srcOrd="0" destOrd="0" presId="urn:microsoft.com/office/officeart/2005/8/layout/vList3"/>
    <dgm:cxn modelId="{57A6F1FC-67E3-4D60-927B-F5F67128EFE6}" type="presParOf" srcId="{C37A4092-7B05-4A28-9F28-3C1D4CA860C7}" destId="{2B7CAD8B-0AD6-4509-988F-3C7FA3F93E2B}" srcOrd="1" destOrd="0" presId="urn:microsoft.com/office/officeart/2005/8/layout/vList3"/>
    <dgm:cxn modelId="{E2D96F5D-FA10-401A-9A0B-1EA7F0669D82}" type="presParOf" srcId="{00EB0B4F-710C-4643-BCC0-94FED5FFF199}" destId="{37E608B4-723A-4F45-A187-140E40863D7C}" srcOrd="3" destOrd="0" presId="urn:microsoft.com/office/officeart/2005/8/layout/vList3"/>
    <dgm:cxn modelId="{4AB9713E-B937-48AB-A1B9-DE1DEFC4F9F8}" type="presParOf" srcId="{00EB0B4F-710C-4643-BCC0-94FED5FFF199}" destId="{577F731B-B546-4648-9B75-ED82E50D4231}" srcOrd="4" destOrd="0" presId="urn:microsoft.com/office/officeart/2005/8/layout/vList3"/>
    <dgm:cxn modelId="{872D8ABC-4E27-4866-A553-A1D7A5EE5296}" type="presParOf" srcId="{577F731B-B546-4648-9B75-ED82E50D4231}" destId="{2BE68191-94A7-4397-A7AC-8C71FC17EB6D}" srcOrd="0" destOrd="0" presId="urn:microsoft.com/office/officeart/2005/8/layout/vList3"/>
    <dgm:cxn modelId="{42887AD9-BAB1-4950-9235-A4C8019EA28F}" type="presParOf" srcId="{577F731B-B546-4648-9B75-ED82E50D4231}" destId="{1AE4F8AC-B499-49DC-B9D5-884A20623726}" srcOrd="1" destOrd="0" presId="urn:microsoft.com/office/officeart/2005/8/layout/vList3"/>
    <dgm:cxn modelId="{0203C03C-487E-4A81-816D-6108709253BA}" type="presParOf" srcId="{00EB0B4F-710C-4643-BCC0-94FED5FFF199}" destId="{38AEFCCD-BD64-4F42-9471-91F7722B9C29}" srcOrd="5" destOrd="0" presId="urn:microsoft.com/office/officeart/2005/8/layout/vList3"/>
    <dgm:cxn modelId="{F9C0D557-5A64-4DE9-B55A-F503875B93D7}" type="presParOf" srcId="{00EB0B4F-710C-4643-BCC0-94FED5FFF199}" destId="{D5651A9D-2216-4BA9-8DED-F070813058BB}" srcOrd="6" destOrd="0" presId="urn:microsoft.com/office/officeart/2005/8/layout/vList3"/>
    <dgm:cxn modelId="{AFFC7FF2-ED13-4A96-B035-D3BED31FABC2}" type="presParOf" srcId="{D5651A9D-2216-4BA9-8DED-F070813058BB}" destId="{6BA26D44-D9EA-403E-B97A-FB361574EB9A}" srcOrd="0" destOrd="0" presId="urn:microsoft.com/office/officeart/2005/8/layout/vList3"/>
    <dgm:cxn modelId="{131190BE-7A9D-4CC3-8D37-276098827FF5}" type="presParOf" srcId="{D5651A9D-2216-4BA9-8DED-F070813058BB}" destId="{E48AA648-8EF9-4FFB-B9CE-FD52257CE262}" srcOrd="1" destOrd="0" presId="urn:microsoft.com/office/officeart/2005/8/layout/vList3"/>
    <dgm:cxn modelId="{086B40F1-780A-4DFC-9CEE-25360B3E4B98}" type="presParOf" srcId="{00EB0B4F-710C-4643-BCC0-94FED5FFF199}" destId="{1E93DE90-A015-4045-90E6-9CFEF9868539}" srcOrd="7" destOrd="0" presId="urn:microsoft.com/office/officeart/2005/8/layout/vList3"/>
    <dgm:cxn modelId="{D961EA6F-B653-482A-AD91-661516A4EA79}" type="presParOf" srcId="{00EB0B4F-710C-4643-BCC0-94FED5FFF199}" destId="{D3A77473-53AB-4B25-9B41-CBEEDB39628A}" srcOrd="8" destOrd="0" presId="urn:microsoft.com/office/officeart/2005/8/layout/vList3"/>
    <dgm:cxn modelId="{E233F62A-F5D4-4E4C-98C9-7AA4B78C79DB}" type="presParOf" srcId="{D3A77473-53AB-4B25-9B41-CBEEDB39628A}" destId="{A516186C-7805-4D61-B03E-2BC485E58490}" srcOrd="0" destOrd="0" presId="urn:microsoft.com/office/officeart/2005/8/layout/vList3"/>
    <dgm:cxn modelId="{BF4FC090-2511-41A3-BEB0-4DD006CD0E22}" type="presParOf" srcId="{D3A77473-53AB-4B25-9B41-CBEEDB39628A}" destId="{5067C343-1DEE-4EE7-9F22-E6C0E8413219}" srcOrd="1" destOrd="0" presId="urn:microsoft.com/office/officeart/2005/8/layout/vList3"/>
    <dgm:cxn modelId="{392AE791-5036-431F-BBA0-D1961A700E78}" type="presParOf" srcId="{00EB0B4F-710C-4643-BCC0-94FED5FFF199}" destId="{894B420E-6AE3-4432-9B7A-E31ADE7DFC52}" srcOrd="9" destOrd="0" presId="urn:microsoft.com/office/officeart/2005/8/layout/vList3"/>
    <dgm:cxn modelId="{9D78941C-9DDD-4063-BE73-A2379B0CFAFF}" type="presParOf" srcId="{00EB0B4F-710C-4643-BCC0-94FED5FFF199}" destId="{C737F92C-1E21-44B6-A859-D6139092AE98}" srcOrd="10" destOrd="0" presId="urn:microsoft.com/office/officeart/2005/8/layout/vList3"/>
    <dgm:cxn modelId="{4001BDCC-AA8F-4B60-93F9-CC75A8ADABB8}" type="presParOf" srcId="{C737F92C-1E21-44B6-A859-D6139092AE98}" destId="{B117D309-7D11-4287-844C-1506F4E8601E}" srcOrd="0" destOrd="0" presId="urn:microsoft.com/office/officeart/2005/8/layout/vList3"/>
    <dgm:cxn modelId="{070C0EFD-43E0-44EB-B552-4A080AD73F48}" type="presParOf" srcId="{C737F92C-1E21-44B6-A859-D6139092AE98}" destId="{44C74F7C-7132-4308-ABCD-C73C491072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C6FA9-881F-4FD8-BCD1-17A578CC59E6}">
      <dsp:nvSpPr>
        <dsp:cNvPr id="0" name=""/>
        <dsp:cNvSpPr/>
      </dsp:nvSpPr>
      <dsp:spPr>
        <a:xfrm rot="10800000">
          <a:off x="1213905" y="208920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Retail Banking</a:t>
          </a:r>
        </a:p>
      </dsp:txBody>
      <dsp:txXfrm rot="10800000">
        <a:off x="1334621" y="208920"/>
        <a:ext cx="3805385" cy="482863"/>
      </dsp:txXfrm>
    </dsp:sp>
    <dsp:sp modelId="{B2A12ECD-609D-45E5-9BB0-9200D126FAB8}">
      <dsp:nvSpPr>
        <dsp:cNvPr id="0" name=""/>
        <dsp:cNvSpPr/>
      </dsp:nvSpPr>
      <dsp:spPr>
        <a:xfrm>
          <a:off x="242904" y="352"/>
          <a:ext cx="900000" cy="900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CAD8B-0AD6-4509-988F-3C7FA3F93E2B}">
      <dsp:nvSpPr>
        <dsp:cNvPr id="0" name=""/>
        <dsp:cNvSpPr/>
      </dsp:nvSpPr>
      <dsp:spPr>
        <a:xfrm rot="10800000">
          <a:off x="1213905" y="1253059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Financial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Literacy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and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Savings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Mobilisation</a:t>
          </a:r>
        </a:p>
      </dsp:txBody>
      <dsp:txXfrm rot="10800000">
        <a:off x="1334621" y="1253059"/>
        <a:ext cx="3805385" cy="482863"/>
      </dsp:txXfrm>
    </dsp:sp>
    <dsp:sp modelId="{00804449-015D-4899-9D93-D44A6C27DE3A}">
      <dsp:nvSpPr>
        <dsp:cNvPr id="0" name=""/>
        <dsp:cNvSpPr/>
      </dsp:nvSpPr>
      <dsp:spPr>
        <a:xfrm>
          <a:off x="242904" y="1044491"/>
          <a:ext cx="900000" cy="90000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4F8AC-B499-49DC-B9D5-884A20623726}">
      <dsp:nvSpPr>
        <dsp:cNvPr id="0" name=""/>
        <dsp:cNvSpPr/>
      </dsp:nvSpPr>
      <dsp:spPr>
        <a:xfrm rot="10800000">
          <a:off x="1213905" y="2297198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Microfinance</a:t>
          </a:r>
          <a:endParaRPr lang="de-DE" sz="2400" kern="100" dirty="0">
            <a:solidFill>
              <a:srgbClr val="666666"/>
            </a:solidFill>
            <a:latin typeface="+mn-lt"/>
            <a:ea typeface="+mn-ea"/>
            <a:cs typeface="Sparkasse Rg"/>
          </a:endParaRPr>
        </a:p>
      </dsp:txBody>
      <dsp:txXfrm rot="10800000">
        <a:off x="1334621" y="2297198"/>
        <a:ext cx="3805385" cy="482863"/>
      </dsp:txXfrm>
    </dsp:sp>
    <dsp:sp modelId="{2BE68191-94A7-4397-A7AC-8C71FC17EB6D}">
      <dsp:nvSpPr>
        <dsp:cNvPr id="0" name=""/>
        <dsp:cNvSpPr/>
      </dsp:nvSpPr>
      <dsp:spPr>
        <a:xfrm>
          <a:off x="242904" y="2088630"/>
          <a:ext cx="900000" cy="9000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AA648-8EF9-4FFB-B9CE-FD52257CE262}">
      <dsp:nvSpPr>
        <dsp:cNvPr id="0" name=""/>
        <dsp:cNvSpPr/>
      </dsp:nvSpPr>
      <dsp:spPr>
        <a:xfrm rot="10800000">
          <a:off x="1213905" y="3341337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SME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Finance</a:t>
          </a:r>
          <a:endParaRPr lang="de-DE" sz="2400" kern="100" dirty="0">
            <a:solidFill>
              <a:srgbClr val="666666"/>
            </a:solidFill>
            <a:latin typeface="+mn-lt"/>
            <a:ea typeface="+mn-ea"/>
            <a:cs typeface="Sparkasse Rg"/>
          </a:endParaRPr>
        </a:p>
      </dsp:txBody>
      <dsp:txXfrm rot="10800000">
        <a:off x="1334621" y="3341337"/>
        <a:ext cx="3805385" cy="482863"/>
      </dsp:txXfrm>
    </dsp:sp>
    <dsp:sp modelId="{6BA26D44-D9EA-403E-B97A-FB361574EB9A}">
      <dsp:nvSpPr>
        <dsp:cNvPr id="0" name=""/>
        <dsp:cNvSpPr/>
      </dsp:nvSpPr>
      <dsp:spPr>
        <a:xfrm>
          <a:off x="242904" y="3132769"/>
          <a:ext cx="900000" cy="90000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7C343-1DEE-4EE7-9F22-E6C0E8413219}">
      <dsp:nvSpPr>
        <dsp:cNvPr id="0" name=""/>
        <dsp:cNvSpPr/>
      </dsp:nvSpPr>
      <dsp:spPr>
        <a:xfrm rot="10800000">
          <a:off x="1213905" y="4385476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HR Development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and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Training</a:t>
          </a:r>
        </a:p>
      </dsp:txBody>
      <dsp:txXfrm rot="10800000">
        <a:off x="1334621" y="4385476"/>
        <a:ext cx="3805385" cy="482863"/>
      </dsp:txXfrm>
    </dsp:sp>
    <dsp:sp modelId="{A516186C-7805-4D61-B03E-2BC485E58490}">
      <dsp:nvSpPr>
        <dsp:cNvPr id="0" name=""/>
        <dsp:cNvSpPr/>
      </dsp:nvSpPr>
      <dsp:spPr>
        <a:xfrm>
          <a:off x="242904" y="4176908"/>
          <a:ext cx="900000" cy="9000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74F7C-7132-4308-ABCD-C73C491072A2}">
      <dsp:nvSpPr>
        <dsp:cNvPr id="0" name=""/>
        <dsp:cNvSpPr/>
      </dsp:nvSpPr>
      <dsp:spPr>
        <a:xfrm rot="10800000">
          <a:off x="1213905" y="5429615"/>
          <a:ext cx="3926101" cy="482863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72000" rIns="72000" bIns="72000" numCol="1" spcCol="1270" anchor="ctr" anchorCtr="0">
          <a:noAutofit/>
        </a:bodyPr>
        <a:lstStyle/>
        <a:p>
          <a:pPr marL="0" lvl="0" indent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Financial </a:t>
          </a:r>
          <a:r>
            <a:rPr lang="de-DE" sz="2400" kern="100" dirty="0" err="1">
              <a:solidFill>
                <a:srgbClr val="666666"/>
              </a:solidFill>
              <a:latin typeface="+mn-lt"/>
              <a:ea typeface="+mn-ea"/>
              <a:cs typeface="Sparkasse Rg"/>
            </a:rPr>
            <a:t>Sector</a:t>
          </a:r>
          <a:r>
            <a:rPr lang="de-DE" sz="2400" kern="100" dirty="0">
              <a:solidFill>
                <a:srgbClr val="666666"/>
              </a:solidFill>
              <a:latin typeface="+mn-lt"/>
              <a:ea typeface="+mn-ea"/>
              <a:cs typeface="Sparkasse Rg"/>
            </a:rPr>
            <a:t> Development</a:t>
          </a:r>
        </a:p>
      </dsp:txBody>
      <dsp:txXfrm rot="10800000">
        <a:off x="1334621" y="5429615"/>
        <a:ext cx="3805385" cy="482863"/>
      </dsp:txXfrm>
    </dsp:sp>
    <dsp:sp modelId="{B117D309-7D11-4287-844C-1506F4E8601E}">
      <dsp:nvSpPr>
        <dsp:cNvPr id="0" name=""/>
        <dsp:cNvSpPr/>
      </dsp:nvSpPr>
      <dsp:spPr>
        <a:xfrm>
          <a:off x="242904" y="5221046"/>
          <a:ext cx="900000" cy="900000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9" y="1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F0D0F33A-0377-9347-B548-751990F63F88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519055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9" y="9519055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170998EE-3571-3845-9DA4-A284D710AFFA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419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9" y="1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CDE9F93A-6508-F44A-87B0-FF86501B619F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60398"/>
            <a:ext cx="5511800" cy="450984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9055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9" y="9519055"/>
            <a:ext cx="2985558" cy="50109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5119445F-0B51-BA4F-B863-2656454909AE}" type="slidenum">
              <a:rPr lang="de-DE" smtClean="0"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439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445F-0B51-BA4F-B863-2656454909A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593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22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25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68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027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31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25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798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12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69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74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445F-0B51-BA4F-B863-2656454909A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363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232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645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33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60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43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73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30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23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804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1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445F-0B51-BA4F-B863-2656454909A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757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631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30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28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584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507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805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667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406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9091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2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445F-0B51-BA4F-B863-2656454909A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973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588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491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32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3515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0153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99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1126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603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4144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4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5811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950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9276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8400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027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9742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954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795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33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42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202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590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402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3246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230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6633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498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096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445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375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59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1177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9543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413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0103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968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116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2510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5344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679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8741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20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7465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8061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314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97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8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 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4572000" y="0"/>
            <a:ext cx="4572000" cy="68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8368"/>
            <a:ext cx="4572000" cy="2451749"/>
          </a:xfrm>
        </p:spPr>
        <p:txBody>
          <a:bodyPr lIns="360000" tIns="76680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Mastertitel-format</a:t>
            </a:r>
            <a:br>
              <a:rPr lang="de-DE"/>
            </a:br>
            <a:r>
              <a:rPr lang="de-DE"/>
              <a:t>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218731"/>
            <a:ext cx="4572000" cy="1196547"/>
          </a:xfrm>
        </p:spPr>
        <p:txBody>
          <a:bodyPr lIns="360000"/>
          <a:lstStyle>
            <a:lvl1pPr marL="0" indent="0" algn="l">
              <a:buNone/>
              <a:defRPr b="1">
                <a:solidFill>
                  <a:schemeClr val="tx2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pic>
        <p:nvPicPr>
          <p:cNvPr id="11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36" y="2154425"/>
            <a:ext cx="2052669" cy="2628000"/>
          </a:xfrm>
          <a:prstGeom prst="rect">
            <a:avLst/>
          </a:prstGeom>
        </p:spPr>
      </p:pic>
      <p:grpSp>
        <p:nvGrpSpPr>
          <p:cNvPr id="17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8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9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04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chart mehrere Bilder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3431117"/>
            <a:ext cx="9144000" cy="34268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060000" y="3431117"/>
            <a:ext cx="3023999" cy="3431116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6084000" y="3431117"/>
            <a:ext cx="3060000" cy="3431116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6883"/>
            <a:ext cx="3060000" cy="3431116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3060000" cy="34268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0256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-2"/>
            <a:ext cx="6075362" cy="3426887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8"/>
            <a:ext cx="3068638" cy="1405465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096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chart 2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3060000" y="-1"/>
            <a:ext cx="6084000" cy="3426887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0"/>
            <a:ext cx="3060000" cy="34268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0256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Mastertitel-format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3426886"/>
            <a:ext cx="6075362" cy="306281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20"/>
            <a:ext cx="3068638" cy="1405465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6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7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8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045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chart 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3999" cy="1524000"/>
          </a:xfrm>
        </p:spPr>
        <p:txBody>
          <a:bodyPr lIns="468000" tIns="468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50449" y="6562097"/>
            <a:ext cx="422076" cy="143998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0" y="1628774"/>
            <a:ext cx="9036050" cy="4860925"/>
          </a:xfrm>
        </p:spPr>
        <p:txBody>
          <a:bodyPr/>
          <a:lstStyle>
            <a:lvl1pPr>
              <a:spcBef>
                <a:spcPts val="508"/>
              </a:spcBef>
              <a:defRPr/>
            </a:lvl1pPr>
            <a:lvl2pPr>
              <a:spcBef>
                <a:spcPts val="508"/>
              </a:spcBef>
              <a:defRPr/>
            </a:lvl2pPr>
            <a:lvl3pPr>
              <a:spcBef>
                <a:spcPts val="508"/>
              </a:spcBef>
              <a:defRPr/>
            </a:lvl3pPr>
            <a:lvl4pPr>
              <a:spcBef>
                <a:spcPts val="508"/>
              </a:spcBef>
              <a:defRPr/>
            </a:lvl4pPr>
            <a:lvl5pPr>
              <a:spcBef>
                <a:spcPts val="508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7" name="Text Box 26"/>
          <p:cNvSpPr txBox="1">
            <a:spLocks noChangeArrowheads="1"/>
          </p:cNvSpPr>
          <p:nvPr userDrawn="1"/>
        </p:nvSpPr>
        <p:spPr bwMode="auto">
          <a:xfrm>
            <a:off x="476177" y="6381712"/>
            <a:ext cx="2504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68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parkasse Rg"/>
                <a:cs typeface="Sparkasse Rg"/>
              </a:rPr>
              <a:t>Sparkassenstiftung für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parkasse Rg"/>
                <a:cs typeface="Sparkasse Rg"/>
              </a:rPr>
              <a:t>internationale Kooperation</a:t>
            </a:r>
          </a:p>
        </p:txBody>
      </p:sp>
      <p:grpSp>
        <p:nvGrpSpPr>
          <p:cNvPr id="8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0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1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170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lage Kernkompet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3060000" y="-1"/>
            <a:ext cx="6084000" cy="3426887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0"/>
            <a:ext cx="3060000" cy="34268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02565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Kern-kompetenz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 hasCustomPrompt="1"/>
          </p:nvPr>
        </p:nvSpPr>
        <p:spPr>
          <a:xfrm>
            <a:off x="0" y="3436596"/>
            <a:ext cx="9144000" cy="28721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Description:</a:t>
            </a:r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20"/>
            <a:ext cx="3068638" cy="1405465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6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7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8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271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kt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306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060026" cy="20214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bearbeiten</a:t>
            </a:r>
            <a:endParaRPr lang="en-GB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7"/>
            <a:ext cx="3068638" cy="4047596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2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3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4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50449" y="6561602"/>
            <a:ext cx="422076" cy="143999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graphicFrame>
        <p:nvGraphicFramePr>
          <p:cNvPr id="19" name="Inhaltsplatzhalter 1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274956187"/>
              </p:ext>
            </p:extLst>
          </p:nvPr>
        </p:nvGraphicFramePr>
        <p:xfrm>
          <a:off x="6084888" y="1183712"/>
          <a:ext cx="3059112" cy="2245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60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German Project-partner: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de-DE" sz="1200" b="0" i="0" kern="100" baseline="0" dirty="0">
                        <a:solidFill>
                          <a:srgbClr val="505050"/>
                        </a:solidFill>
                        <a:latin typeface="Sparkasse Rg"/>
                        <a:ea typeface="+mn-ea"/>
                        <a:cs typeface="Sparkasse Rg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20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Donor</a:t>
                      </a:r>
                      <a:r>
                        <a:rPr lang="de-DE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de-DE" sz="1200" b="0" i="0" kern="100" baseline="0" dirty="0">
                        <a:solidFill>
                          <a:srgbClr val="505050"/>
                        </a:solidFill>
                        <a:latin typeface="Sparkasse Rg"/>
                        <a:ea typeface="+mn-ea"/>
                        <a:cs typeface="Sparkasse Rg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8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Project- </a:t>
                      </a:r>
                      <a:r>
                        <a:rPr lang="en-GB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phase</a:t>
                      </a:r>
                      <a:r>
                        <a:rPr lang="de-DE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de-DE" sz="1200" b="0" i="0" kern="100" baseline="0" dirty="0">
                        <a:solidFill>
                          <a:srgbClr val="505050"/>
                        </a:solidFill>
                        <a:latin typeface="+mn-lt"/>
                        <a:ea typeface="+mn-ea"/>
                        <a:cs typeface="Sparkasse Rg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68955988"/>
              </p:ext>
            </p:extLst>
          </p:nvPr>
        </p:nvGraphicFramePr>
        <p:xfrm>
          <a:off x="3142253" y="1183714"/>
          <a:ext cx="2943226" cy="2238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2286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/>
                          </a:solidFill>
                        </a:rPr>
                        <a:t>Country:</a:t>
                      </a:r>
                    </a:p>
                  </a:txBody>
                  <a:tcPr marL="36000" marR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de-DE" sz="1200" b="0" i="0" kern="100" baseline="0" dirty="0">
                        <a:solidFill>
                          <a:srgbClr val="505050"/>
                        </a:solidFill>
                        <a:latin typeface="Sparkasse Rg"/>
                        <a:ea typeface="+mn-ea"/>
                        <a:cs typeface="Sparkasse Rg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743">
                <a:tc>
                  <a:txBody>
                    <a:bodyPr/>
                    <a:lstStyle/>
                    <a:p>
                      <a:r>
                        <a:rPr lang="de-DE" sz="1200" b="1" dirty="0"/>
                        <a:t>Project Partner</a:t>
                      </a:r>
                    </a:p>
                  </a:txBody>
                  <a:tcPr marL="36000" marR="360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de-DE" sz="1200" b="0" i="0" kern="100" baseline="0" dirty="0">
                        <a:solidFill>
                          <a:srgbClr val="505050"/>
                        </a:solidFill>
                        <a:latin typeface="Sparkasse Rg"/>
                        <a:ea typeface="+mn-ea"/>
                        <a:cs typeface="Sparkasse Rg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3142252" y="80211"/>
            <a:ext cx="1798715" cy="101527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7240922" y="80211"/>
            <a:ext cx="1798715" cy="101527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5191334" y="80211"/>
            <a:ext cx="1798715" cy="101527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3132138" y="3429000"/>
            <a:ext cx="5903912" cy="3060700"/>
          </a:xfrm>
        </p:spPr>
        <p:txBody>
          <a:bodyPr lIns="90000" tIns="180000" rIns="108000" bIns="72000"/>
          <a:lstStyle>
            <a:lvl1pPr>
              <a:defRPr sz="1200"/>
            </a:lvl1pPr>
            <a:lvl2pPr marL="171450" indent="-171450">
              <a:buFont typeface="Arial" panose="020B0604020202020204" pitchFamily="34" charset="0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3938588" y="1184275"/>
            <a:ext cx="2146300" cy="1085850"/>
          </a:xfrm>
        </p:spPr>
        <p:txBody>
          <a:bodyPr lIns="72000" tIns="36000" rIns="36000" bIns="36000" anchor="t" anchorCtr="0"/>
          <a:lstStyle>
            <a:lvl1pPr>
              <a:spcBef>
                <a:spcPts val="0"/>
              </a:spcBef>
              <a:defRPr sz="1200"/>
            </a:lvl1pPr>
            <a:lvl2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6" name="Textplatzhalter 23"/>
          <p:cNvSpPr>
            <a:spLocks noGrp="1"/>
          </p:cNvSpPr>
          <p:nvPr>
            <p:ph type="body" sz="quarter" idx="20"/>
          </p:nvPr>
        </p:nvSpPr>
        <p:spPr>
          <a:xfrm>
            <a:off x="3938588" y="2306381"/>
            <a:ext cx="2146300" cy="1115362"/>
          </a:xfrm>
        </p:spPr>
        <p:txBody>
          <a:bodyPr lIns="72000" tIns="36000" rIns="36000" bIns="36000" anchor="t" anchorCtr="0"/>
          <a:lstStyle>
            <a:lvl1pPr>
              <a:spcBef>
                <a:spcPts val="0"/>
              </a:spcBef>
              <a:defRPr sz="1200"/>
            </a:lvl1pPr>
            <a:lvl2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7" name="Textplatzhalter 23"/>
          <p:cNvSpPr>
            <a:spLocks noGrp="1"/>
          </p:cNvSpPr>
          <p:nvPr>
            <p:ph type="body" sz="quarter" idx="21"/>
          </p:nvPr>
        </p:nvSpPr>
        <p:spPr>
          <a:xfrm>
            <a:off x="7067129" y="1184275"/>
            <a:ext cx="2076871" cy="772609"/>
          </a:xfrm>
        </p:spPr>
        <p:txBody>
          <a:bodyPr lIns="72000" tIns="36000" rIns="36000" bIns="36000" anchor="t" anchorCtr="0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Textplatzhalter 23"/>
          <p:cNvSpPr>
            <a:spLocks noGrp="1"/>
          </p:cNvSpPr>
          <p:nvPr>
            <p:ph type="body" sz="quarter" idx="22"/>
          </p:nvPr>
        </p:nvSpPr>
        <p:spPr>
          <a:xfrm>
            <a:off x="7067128" y="2004723"/>
            <a:ext cx="2076871" cy="735350"/>
          </a:xfrm>
        </p:spPr>
        <p:txBody>
          <a:bodyPr lIns="72000" tIns="36000" rIns="36000" bIns="36000" anchor="t" anchorCtr="0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0" name="Textplatzhalter 23"/>
          <p:cNvSpPr>
            <a:spLocks noGrp="1"/>
          </p:cNvSpPr>
          <p:nvPr>
            <p:ph type="body" sz="quarter" idx="23"/>
          </p:nvPr>
        </p:nvSpPr>
        <p:spPr>
          <a:xfrm>
            <a:off x="7067129" y="2769698"/>
            <a:ext cx="2076871" cy="652045"/>
          </a:xfrm>
        </p:spPr>
        <p:txBody>
          <a:bodyPr lIns="72000" tIns="36000" rIns="36000" bIns="36000" anchor="t" anchorCtr="0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833564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72001" y="4"/>
            <a:ext cx="4572000" cy="961200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01" y="959998"/>
            <a:ext cx="4572000" cy="5109015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2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5"/>
            <a:ext cx="4572000" cy="961200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" y="959998"/>
            <a:ext cx="4572000" cy="5109015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t>‹Nº›</a:t>
            </a:fld>
            <a:endParaRPr lang="en-GB" dirty="0"/>
          </a:p>
        </p:txBody>
      </p:sp>
      <p:grpSp>
        <p:nvGrpSpPr>
          <p:cNvPr id="13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4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5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47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306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368300"/>
            <a:ext cx="3060026" cy="5940425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Master-titel-format </a:t>
            </a:r>
            <a:r>
              <a:rPr lang="de-DE" dirty="0" err="1"/>
              <a:t>bear-beiten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368300"/>
            <a:ext cx="6075362" cy="6121401"/>
          </a:xfrm>
        </p:spPr>
        <p:txBody>
          <a:bodyPr anchor="ctr" anchorCtr="0"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grpSp>
        <p:nvGrpSpPr>
          <p:cNvPr id="11" name="Gruppierung 25"/>
          <p:cNvGrpSpPr/>
          <p:nvPr userDrawn="1"/>
        </p:nvGrpSpPr>
        <p:grpSpPr>
          <a:xfrm>
            <a:off x="5740600" y="5122790"/>
            <a:ext cx="2609849" cy="382281"/>
            <a:chOff x="387351" y="4741051"/>
            <a:chExt cx="2609849" cy="286711"/>
          </a:xfrm>
        </p:grpSpPr>
        <p:sp>
          <p:nvSpPr>
            <p:cNvPr id="12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3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grpSp>
        <p:nvGrpSpPr>
          <p:cNvPr id="17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8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9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665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306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22275"/>
            <a:ext cx="3060026" cy="5886450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Master-titel-format bear-beiten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422275"/>
            <a:ext cx="6075362" cy="5886450"/>
          </a:xfrm>
        </p:spPr>
        <p:txBody>
          <a:bodyPr anchor="ctr" anchorCtr="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2000"/>
            </a:lvl3pPr>
            <a:lvl4pPr>
              <a:spcBef>
                <a:spcPts val="600"/>
              </a:spcBef>
              <a:spcAft>
                <a:spcPts val="600"/>
              </a:spcAft>
              <a:defRPr sz="2000"/>
            </a:lvl4pPr>
            <a:lvl5pPr>
              <a:spcBef>
                <a:spcPts val="60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grpSp>
        <p:nvGrpSpPr>
          <p:cNvPr id="14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5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6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36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3026" y="5"/>
            <a:ext cx="4570975" cy="6857996"/>
          </a:xfrm>
          <a:solidFill>
            <a:schemeClr val="accent1"/>
          </a:solidFill>
        </p:spPr>
        <p:txBody>
          <a:bodyPr bIns="360000" anchor="ctr" anchorCtr="1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Mastertext-format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5"/>
            <a:ext cx="4569388" cy="6857996"/>
          </a:xfrm>
        </p:spPr>
        <p:txBody>
          <a:bodyPr bIns="360000" anchor="ctr" anchorCtr="1"/>
          <a:lstStyle>
            <a:lvl1pPr marL="0" indent="0" algn="l">
              <a:buNone/>
              <a:defRPr sz="30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9B2722-56F8-B14E-A3EE-727B3EB28504}" type="slidenum">
              <a:rPr lang="en-GB"/>
              <a:pPr/>
              <a:t>‹Nº›</a:t>
            </a:fld>
            <a:endParaRPr lang="en-GB" dirty="0"/>
          </a:p>
        </p:txBody>
      </p:sp>
      <p:grpSp>
        <p:nvGrpSpPr>
          <p:cNvPr id="13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4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5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94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3026" y="5"/>
            <a:ext cx="4570975" cy="6857996"/>
          </a:xfrm>
          <a:solidFill>
            <a:srgbClr val="FF0000"/>
          </a:solidFill>
        </p:spPr>
        <p:txBody>
          <a:bodyPr bIns="360000" anchor="ctr" anchorCtr="1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Mastertext-format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5"/>
            <a:ext cx="4569388" cy="6857996"/>
          </a:xfrm>
        </p:spPr>
        <p:txBody>
          <a:bodyPr bIns="360000" anchor="ctr" anchorCtr="1"/>
          <a:lstStyle>
            <a:lvl1pPr marL="0" indent="0" algn="l">
              <a:buNone/>
              <a:defRPr sz="18000" b="0">
                <a:solidFill>
                  <a:srgbClr val="FF0000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9B2722-56F8-B14E-A3EE-727B3EB28504}" type="slidenum">
              <a:rPr lang="en-GB"/>
              <a:pPr/>
              <a:t>‹Nº›</a:t>
            </a:fld>
            <a:endParaRPr lang="en-GB" dirty="0"/>
          </a:p>
        </p:txBody>
      </p:sp>
      <p:grpSp>
        <p:nvGrpSpPr>
          <p:cNvPr id="13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4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5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21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 Piktogramm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4572000" y="3445852"/>
            <a:ext cx="4572000" cy="34121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eck 7"/>
          <p:cNvSpPr/>
          <p:nvPr userDrawn="1"/>
        </p:nvSpPr>
        <p:spPr>
          <a:xfrm>
            <a:off x="1" y="0"/>
            <a:ext cx="4571999" cy="34458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72000" y="8368"/>
            <a:ext cx="4572000" cy="3437483"/>
          </a:xfrm>
        </p:spPr>
        <p:txBody>
          <a:bodyPr lIns="360000" tIns="180000" bIns="180000"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445852"/>
            <a:ext cx="4572000" cy="2623162"/>
          </a:xfrm>
        </p:spPr>
        <p:txBody>
          <a:bodyPr lIns="360000"/>
          <a:lstStyle>
            <a:lvl1pPr marL="0" indent="0" algn="l">
              <a:buNone/>
              <a:defRPr b="1">
                <a:solidFill>
                  <a:schemeClr val="tx2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grpSp>
        <p:nvGrpSpPr>
          <p:cNvPr id="20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21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22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pic>
        <p:nvPicPr>
          <p:cNvPr id="24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71" y="615777"/>
            <a:ext cx="1572404" cy="2013124"/>
          </a:xfrm>
          <a:prstGeom prst="rect">
            <a:avLst/>
          </a:prstGeom>
        </p:spPr>
      </p:pic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5935527" y="4109502"/>
            <a:ext cx="1844946" cy="1883311"/>
            <a:chOff x="1407" y="-558"/>
            <a:chExt cx="3174" cy="3240"/>
          </a:xfrm>
        </p:grpSpPr>
        <p:sp>
          <p:nvSpPr>
            <p:cNvPr id="3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07" y="-558"/>
              <a:ext cx="3174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2571" y="-558"/>
              <a:ext cx="839" cy="838"/>
            </a:xfrm>
            <a:custGeom>
              <a:avLst/>
              <a:gdLst>
                <a:gd name="T0" fmla="*/ 19 w 126"/>
                <a:gd name="T1" fmla="*/ 107 h 126"/>
                <a:gd name="T2" fmla="*/ 39 w 126"/>
                <a:gd name="T3" fmla="*/ 121 h 126"/>
                <a:gd name="T4" fmla="*/ 64 w 126"/>
                <a:gd name="T5" fmla="*/ 126 h 126"/>
                <a:gd name="T6" fmla="*/ 88 w 126"/>
                <a:gd name="T7" fmla="*/ 121 h 126"/>
                <a:gd name="T8" fmla="*/ 108 w 126"/>
                <a:gd name="T9" fmla="*/ 107 h 126"/>
                <a:gd name="T10" fmla="*/ 122 w 126"/>
                <a:gd name="T11" fmla="*/ 87 h 126"/>
                <a:gd name="T12" fmla="*/ 126 w 126"/>
                <a:gd name="T13" fmla="*/ 63 h 126"/>
                <a:gd name="T14" fmla="*/ 122 w 126"/>
                <a:gd name="T15" fmla="*/ 39 h 126"/>
                <a:gd name="T16" fmla="*/ 108 w 126"/>
                <a:gd name="T17" fmla="*/ 19 h 126"/>
                <a:gd name="T18" fmla="*/ 88 w 126"/>
                <a:gd name="T19" fmla="*/ 5 h 126"/>
                <a:gd name="T20" fmla="*/ 64 w 126"/>
                <a:gd name="T21" fmla="*/ 0 h 126"/>
                <a:gd name="T22" fmla="*/ 39 w 126"/>
                <a:gd name="T23" fmla="*/ 5 h 126"/>
                <a:gd name="T24" fmla="*/ 19 w 126"/>
                <a:gd name="T25" fmla="*/ 19 h 126"/>
                <a:gd name="T26" fmla="*/ 5 w 126"/>
                <a:gd name="T27" fmla="*/ 39 h 126"/>
                <a:gd name="T28" fmla="*/ 0 w 126"/>
                <a:gd name="T29" fmla="*/ 63 h 126"/>
                <a:gd name="T30" fmla="*/ 5 w 126"/>
                <a:gd name="T31" fmla="*/ 87 h 126"/>
                <a:gd name="T32" fmla="*/ 19 w 126"/>
                <a:gd name="T33" fmla="*/ 10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26">
                  <a:moveTo>
                    <a:pt x="19" y="107"/>
                  </a:moveTo>
                  <a:cubicBezTo>
                    <a:pt x="25" y="113"/>
                    <a:pt x="31" y="118"/>
                    <a:pt x="39" y="121"/>
                  </a:cubicBezTo>
                  <a:cubicBezTo>
                    <a:pt x="47" y="124"/>
                    <a:pt x="55" y="126"/>
                    <a:pt x="64" y="126"/>
                  </a:cubicBezTo>
                  <a:cubicBezTo>
                    <a:pt x="72" y="126"/>
                    <a:pt x="80" y="124"/>
                    <a:pt x="88" y="121"/>
                  </a:cubicBezTo>
                  <a:cubicBezTo>
                    <a:pt x="96" y="118"/>
                    <a:pt x="102" y="113"/>
                    <a:pt x="108" y="107"/>
                  </a:cubicBezTo>
                  <a:cubicBezTo>
                    <a:pt x="114" y="102"/>
                    <a:pt x="118" y="95"/>
                    <a:pt x="122" y="87"/>
                  </a:cubicBezTo>
                  <a:cubicBezTo>
                    <a:pt x="125" y="80"/>
                    <a:pt x="126" y="72"/>
                    <a:pt x="126" y="63"/>
                  </a:cubicBezTo>
                  <a:cubicBezTo>
                    <a:pt x="126" y="54"/>
                    <a:pt x="125" y="46"/>
                    <a:pt x="122" y="39"/>
                  </a:cubicBezTo>
                  <a:cubicBezTo>
                    <a:pt x="118" y="31"/>
                    <a:pt x="114" y="24"/>
                    <a:pt x="108" y="19"/>
                  </a:cubicBezTo>
                  <a:cubicBezTo>
                    <a:pt x="102" y="13"/>
                    <a:pt x="96" y="8"/>
                    <a:pt x="88" y="5"/>
                  </a:cubicBezTo>
                  <a:cubicBezTo>
                    <a:pt x="80" y="2"/>
                    <a:pt x="72" y="0"/>
                    <a:pt x="64" y="0"/>
                  </a:cubicBezTo>
                  <a:cubicBezTo>
                    <a:pt x="55" y="0"/>
                    <a:pt x="47" y="2"/>
                    <a:pt x="39" y="5"/>
                  </a:cubicBezTo>
                  <a:cubicBezTo>
                    <a:pt x="31" y="8"/>
                    <a:pt x="25" y="13"/>
                    <a:pt x="19" y="19"/>
                  </a:cubicBezTo>
                  <a:cubicBezTo>
                    <a:pt x="13" y="24"/>
                    <a:pt x="9" y="31"/>
                    <a:pt x="5" y="39"/>
                  </a:cubicBezTo>
                  <a:cubicBezTo>
                    <a:pt x="2" y="46"/>
                    <a:pt x="0" y="54"/>
                    <a:pt x="0" y="63"/>
                  </a:cubicBezTo>
                  <a:cubicBezTo>
                    <a:pt x="0" y="72"/>
                    <a:pt x="2" y="80"/>
                    <a:pt x="5" y="87"/>
                  </a:cubicBezTo>
                  <a:cubicBezTo>
                    <a:pt x="9" y="95"/>
                    <a:pt x="13" y="102"/>
                    <a:pt x="19" y="10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1879" y="613"/>
              <a:ext cx="2230" cy="1470"/>
            </a:xfrm>
            <a:custGeom>
              <a:avLst/>
              <a:gdLst>
                <a:gd name="T0" fmla="*/ 0 w 2230"/>
                <a:gd name="T1" fmla="*/ 1470 h 1470"/>
                <a:gd name="T2" fmla="*/ 0 w 2230"/>
                <a:gd name="T3" fmla="*/ 0 h 1470"/>
                <a:gd name="T4" fmla="*/ 1291 w 2230"/>
                <a:gd name="T5" fmla="*/ 0 h 1470"/>
                <a:gd name="T6" fmla="*/ 2230 w 2230"/>
                <a:gd name="T7" fmla="*/ 1344 h 1470"/>
                <a:gd name="T8" fmla="*/ 2230 w 2230"/>
                <a:gd name="T9" fmla="*/ 1470 h 1470"/>
                <a:gd name="T10" fmla="*/ 0 w 2230"/>
                <a:gd name="T11" fmla="*/ 147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1470">
                  <a:moveTo>
                    <a:pt x="0" y="1470"/>
                  </a:moveTo>
                  <a:lnTo>
                    <a:pt x="0" y="0"/>
                  </a:lnTo>
                  <a:lnTo>
                    <a:pt x="1291" y="0"/>
                  </a:lnTo>
                  <a:lnTo>
                    <a:pt x="2230" y="1344"/>
                  </a:lnTo>
                  <a:lnTo>
                    <a:pt x="2230" y="1470"/>
                  </a:lnTo>
                  <a:lnTo>
                    <a:pt x="0" y="14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6" name="Freeform 7"/>
            <p:cNvSpPr>
              <a:spLocks noEditPoints="1"/>
            </p:cNvSpPr>
            <p:nvPr/>
          </p:nvSpPr>
          <p:spPr bwMode="auto">
            <a:xfrm>
              <a:off x="1806" y="533"/>
              <a:ext cx="2376" cy="1630"/>
            </a:xfrm>
            <a:custGeom>
              <a:avLst/>
              <a:gdLst>
                <a:gd name="T0" fmla="*/ 199 w 357"/>
                <a:gd name="T1" fmla="*/ 23 h 245"/>
                <a:gd name="T2" fmla="*/ 206 w 357"/>
                <a:gd name="T3" fmla="*/ 34 h 245"/>
                <a:gd name="T4" fmla="*/ 318 w 357"/>
                <a:gd name="T5" fmla="*/ 194 h 245"/>
                <a:gd name="T6" fmla="*/ 334 w 357"/>
                <a:gd name="T7" fmla="*/ 218 h 245"/>
                <a:gd name="T8" fmla="*/ 334 w 357"/>
                <a:gd name="T9" fmla="*/ 222 h 245"/>
                <a:gd name="T10" fmla="*/ 23 w 357"/>
                <a:gd name="T11" fmla="*/ 222 h 245"/>
                <a:gd name="T12" fmla="*/ 23 w 357"/>
                <a:gd name="T13" fmla="*/ 23 h 245"/>
                <a:gd name="T14" fmla="*/ 199 w 357"/>
                <a:gd name="T15" fmla="*/ 23 h 245"/>
                <a:gd name="T16" fmla="*/ 348 w 357"/>
                <a:gd name="T17" fmla="*/ 0 h 245"/>
                <a:gd name="T18" fmla="*/ 9 w 357"/>
                <a:gd name="T19" fmla="*/ 0 h 245"/>
                <a:gd name="T20" fmla="*/ 0 w 357"/>
                <a:gd name="T21" fmla="*/ 9 h 245"/>
                <a:gd name="T22" fmla="*/ 0 w 357"/>
                <a:gd name="T23" fmla="*/ 236 h 245"/>
                <a:gd name="T24" fmla="*/ 9 w 357"/>
                <a:gd name="T25" fmla="*/ 245 h 245"/>
                <a:gd name="T26" fmla="*/ 348 w 357"/>
                <a:gd name="T27" fmla="*/ 245 h 245"/>
                <a:gd name="T28" fmla="*/ 357 w 357"/>
                <a:gd name="T29" fmla="*/ 236 h 245"/>
                <a:gd name="T30" fmla="*/ 357 w 357"/>
                <a:gd name="T31" fmla="*/ 9 h 245"/>
                <a:gd name="T32" fmla="*/ 348 w 357"/>
                <a:gd name="T33" fmla="*/ 0 h 245"/>
                <a:gd name="T34" fmla="*/ 336 w 357"/>
                <a:gd name="T35" fmla="*/ 181 h 245"/>
                <a:gd name="T36" fmla="*/ 225 w 357"/>
                <a:gd name="T37" fmla="*/ 21 h 245"/>
                <a:gd name="T38" fmla="*/ 336 w 357"/>
                <a:gd name="T39" fmla="*/ 21 h 245"/>
                <a:gd name="T40" fmla="*/ 336 w 357"/>
                <a:gd name="T41" fmla="*/ 18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" h="245">
                  <a:moveTo>
                    <a:pt x="199" y="23"/>
                  </a:moveTo>
                  <a:cubicBezTo>
                    <a:pt x="206" y="34"/>
                    <a:pt x="206" y="34"/>
                    <a:pt x="206" y="34"/>
                  </a:cubicBezTo>
                  <a:cubicBezTo>
                    <a:pt x="318" y="194"/>
                    <a:pt x="318" y="194"/>
                    <a:pt x="318" y="194"/>
                  </a:cubicBezTo>
                  <a:cubicBezTo>
                    <a:pt x="334" y="218"/>
                    <a:pt x="334" y="218"/>
                    <a:pt x="334" y="218"/>
                  </a:cubicBezTo>
                  <a:cubicBezTo>
                    <a:pt x="334" y="222"/>
                    <a:pt x="334" y="222"/>
                    <a:pt x="334" y="222"/>
                  </a:cubicBezTo>
                  <a:cubicBezTo>
                    <a:pt x="23" y="222"/>
                    <a:pt x="23" y="222"/>
                    <a:pt x="23" y="2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199" y="23"/>
                    <a:pt x="199" y="23"/>
                    <a:pt x="199" y="23"/>
                  </a:cubicBezTo>
                  <a:moveTo>
                    <a:pt x="34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41"/>
                    <a:pt x="4" y="245"/>
                    <a:pt x="9" y="245"/>
                  </a:cubicBezTo>
                  <a:cubicBezTo>
                    <a:pt x="348" y="245"/>
                    <a:pt x="348" y="245"/>
                    <a:pt x="348" y="245"/>
                  </a:cubicBezTo>
                  <a:cubicBezTo>
                    <a:pt x="353" y="245"/>
                    <a:pt x="357" y="241"/>
                    <a:pt x="357" y="236"/>
                  </a:cubicBezTo>
                  <a:cubicBezTo>
                    <a:pt x="357" y="9"/>
                    <a:pt x="357" y="9"/>
                    <a:pt x="357" y="9"/>
                  </a:cubicBezTo>
                  <a:cubicBezTo>
                    <a:pt x="357" y="4"/>
                    <a:pt x="353" y="0"/>
                    <a:pt x="348" y="0"/>
                  </a:cubicBezTo>
                  <a:moveTo>
                    <a:pt x="336" y="181"/>
                  </a:moveTo>
                  <a:cubicBezTo>
                    <a:pt x="225" y="21"/>
                    <a:pt x="225" y="21"/>
                    <a:pt x="225" y="21"/>
                  </a:cubicBezTo>
                  <a:cubicBezTo>
                    <a:pt x="336" y="21"/>
                    <a:pt x="336" y="21"/>
                    <a:pt x="336" y="21"/>
                  </a:cubicBezTo>
                  <a:lnTo>
                    <a:pt x="336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1407" y="2230"/>
              <a:ext cx="3174" cy="452"/>
            </a:xfrm>
            <a:custGeom>
              <a:avLst/>
              <a:gdLst>
                <a:gd name="T0" fmla="*/ 475 w 477"/>
                <a:gd name="T1" fmla="*/ 47 h 68"/>
                <a:gd name="T2" fmla="*/ 476 w 477"/>
                <a:gd name="T3" fmla="*/ 47 h 68"/>
                <a:gd name="T4" fmla="*/ 422 w 477"/>
                <a:gd name="T5" fmla="*/ 5 h 68"/>
                <a:gd name="T6" fmla="*/ 410 w 477"/>
                <a:gd name="T7" fmla="*/ 0 h 68"/>
                <a:gd name="T8" fmla="*/ 66 w 477"/>
                <a:gd name="T9" fmla="*/ 0 h 68"/>
                <a:gd name="T10" fmla="*/ 55 w 477"/>
                <a:gd name="T11" fmla="*/ 4 h 68"/>
                <a:gd name="T12" fmla="*/ 1 w 477"/>
                <a:gd name="T13" fmla="*/ 47 h 68"/>
                <a:gd name="T14" fmla="*/ 1 w 477"/>
                <a:gd name="T15" fmla="*/ 47 h 68"/>
                <a:gd name="T16" fmla="*/ 0 w 477"/>
                <a:gd name="T17" fmla="*/ 53 h 68"/>
                <a:gd name="T18" fmla="*/ 14 w 477"/>
                <a:gd name="T19" fmla="*/ 67 h 68"/>
                <a:gd name="T20" fmla="*/ 27 w 477"/>
                <a:gd name="T21" fmla="*/ 68 h 68"/>
                <a:gd name="T22" fmla="*/ 238 w 477"/>
                <a:gd name="T23" fmla="*/ 68 h 68"/>
                <a:gd name="T24" fmla="*/ 239 w 477"/>
                <a:gd name="T25" fmla="*/ 68 h 68"/>
                <a:gd name="T26" fmla="*/ 450 w 477"/>
                <a:gd name="T27" fmla="*/ 68 h 68"/>
                <a:gd name="T28" fmla="*/ 463 w 477"/>
                <a:gd name="T29" fmla="*/ 67 h 68"/>
                <a:gd name="T30" fmla="*/ 477 w 477"/>
                <a:gd name="T31" fmla="*/ 53 h 68"/>
                <a:gd name="T32" fmla="*/ 475 w 477"/>
                <a:gd name="T33" fmla="*/ 47 h 68"/>
                <a:gd name="T34" fmla="*/ 182 w 477"/>
                <a:gd name="T35" fmla="*/ 50 h 68"/>
                <a:gd name="T36" fmla="*/ 199 w 477"/>
                <a:gd name="T37" fmla="*/ 29 h 68"/>
                <a:gd name="T38" fmla="*/ 277 w 477"/>
                <a:gd name="T39" fmla="*/ 29 h 68"/>
                <a:gd name="T40" fmla="*/ 295 w 477"/>
                <a:gd name="T41" fmla="*/ 50 h 68"/>
                <a:gd name="T42" fmla="*/ 182 w 477"/>
                <a:gd name="T43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7" h="68">
                  <a:moveTo>
                    <a:pt x="475" y="47"/>
                  </a:moveTo>
                  <a:cubicBezTo>
                    <a:pt x="476" y="47"/>
                    <a:pt x="476" y="47"/>
                    <a:pt x="476" y="47"/>
                  </a:cubicBezTo>
                  <a:cubicBezTo>
                    <a:pt x="473" y="44"/>
                    <a:pt x="438" y="17"/>
                    <a:pt x="422" y="5"/>
                  </a:cubicBezTo>
                  <a:cubicBezTo>
                    <a:pt x="418" y="2"/>
                    <a:pt x="414" y="0"/>
                    <a:pt x="410" y="0"/>
                  </a:cubicBezTo>
                  <a:cubicBezTo>
                    <a:pt x="295" y="0"/>
                    <a:pt x="180" y="0"/>
                    <a:pt x="66" y="0"/>
                  </a:cubicBezTo>
                  <a:cubicBezTo>
                    <a:pt x="62" y="0"/>
                    <a:pt x="58" y="2"/>
                    <a:pt x="55" y="4"/>
                  </a:cubicBezTo>
                  <a:cubicBezTo>
                    <a:pt x="38" y="17"/>
                    <a:pt x="3" y="45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8"/>
                    <a:pt x="0" y="50"/>
                    <a:pt x="0" y="53"/>
                  </a:cubicBezTo>
                  <a:cubicBezTo>
                    <a:pt x="2" y="61"/>
                    <a:pt x="7" y="65"/>
                    <a:pt x="14" y="67"/>
                  </a:cubicBezTo>
                  <a:cubicBezTo>
                    <a:pt x="18" y="68"/>
                    <a:pt x="22" y="68"/>
                    <a:pt x="27" y="68"/>
                  </a:cubicBezTo>
                  <a:cubicBezTo>
                    <a:pt x="97" y="68"/>
                    <a:pt x="168" y="68"/>
                    <a:pt x="238" y="68"/>
                  </a:cubicBezTo>
                  <a:cubicBezTo>
                    <a:pt x="239" y="68"/>
                    <a:pt x="239" y="68"/>
                    <a:pt x="239" y="68"/>
                  </a:cubicBezTo>
                  <a:cubicBezTo>
                    <a:pt x="309" y="68"/>
                    <a:pt x="380" y="68"/>
                    <a:pt x="450" y="68"/>
                  </a:cubicBezTo>
                  <a:cubicBezTo>
                    <a:pt x="455" y="68"/>
                    <a:pt x="459" y="68"/>
                    <a:pt x="463" y="67"/>
                  </a:cubicBezTo>
                  <a:cubicBezTo>
                    <a:pt x="470" y="65"/>
                    <a:pt x="475" y="61"/>
                    <a:pt x="477" y="53"/>
                  </a:cubicBezTo>
                  <a:cubicBezTo>
                    <a:pt x="477" y="50"/>
                    <a:pt x="477" y="48"/>
                    <a:pt x="475" y="47"/>
                  </a:cubicBezTo>
                  <a:moveTo>
                    <a:pt x="182" y="50"/>
                  </a:moveTo>
                  <a:cubicBezTo>
                    <a:pt x="199" y="29"/>
                    <a:pt x="199" y="29"/>
                    <a:pt x="199" y="29"/>
                  </a:cubicBezTo>
                  <a:cubicBezTo>
                    <a:pt x="277" y="29"/>
                    <a:pt x="277" y="29"/>
                    <a:pt x="277" y="29"/>
                  </a:cubicBezTo>
                  <a:cubicBezTo>
                    <a:pt x="295" y="50"/>
                    <a:pt x="295" y="50"/>
                    <a:pt x="295" y="50"/>
                  </a:cubicBezTo>
                  <a:lnTo>
                    <a:pt x="182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4" name="Rechteck 3"/>
          <p:cNvSpPr/>
          <p:nvPr userDrawn="1"/>
        </p:nvSpPr>
        <p:spPr>
          <a:xfrm>
            <a:off x="2108707" y="8368"/>
            <a:ext cx="523875" cy="577677"/>
          </a:xfrm>
          <a:prstGeom prst="rect">
            <a:avLst/>
          </a:prstGeom>
          <a:solidFill>
            <a:srgbClr val="FC00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15628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3026" y="5"/>
            <a:ext cx="4570975" cy="6857996"/>
          </a:xfrm>
          <a:solidFill>
            <a:schemeClr val="accent1"/>
          </a:solidFill>
        </p:spPr>
        <p:txBody>
          <a:bodyPr bIns="360000" anchor="ctr" anchorCtr="1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Mastertext-format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0" y="5"/>
            <a:ext cx="4569388" cy="6857996"/>
          </a:xfrm>
        </p:spPr>
        <p:txBody>
          <a:bodyPr bIns="360000" anchor="ctr" anchorCtr="1"/>
          <a:lstStyle>
            <a:lvl1pPr marL="0" indent="0" algn="l">
              <a:buNone/>
              <a:defRPr sz="1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9B2722-56F8-B14E-A3EE-727B3EB28504}" type="slidenum">
              <a:rPr lang="en-GB"/>
              <a:pPr/>
              <a:t>‹Nº›</a:t>
            </a:fld>
            <a:endParaRPr lang="en-GB" dirty="0"/>
          </a:p>
        </p:txBody>
      </p:sp>
      <p:grpSp>
        <p:nvGrpSpPr>
          <p:cNvPr id="13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4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5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43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4 Bild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30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9144001" cy="6858000"/>
          </a:xfrm>
          <a:solidFill>
            <a:schemeClr val="accent3"/>
          </a:solidFill>
        </p:spPr>
        <p:txBody>
          <a:bodyPr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48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388800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51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line rot SP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86916"/>
          </a:xfrm>
        </p:spPr>
        <p:txBody>
          <a:bodyPr tIns="1080000" anchor="t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grpSp>
        <p:nvGrpSpPr>
          <p:cNvPr id="15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7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26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line weiß SP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86916"/>
          </a:xfrm>
        </p:spPr>
        <p:txBody>
          <a:bodyPr tIns="1080000"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grpSp>
        <p:nvGrpSpPr>
          <p:cNvPr id="12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3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4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58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4572000" y="0"/>
            <a:ext cx="4572000" cy="68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8368"/>
            <a:ext cx="4572000" cy="1895696"/>
          </a:xfrm>
        </p:spPr>
        <p:txBody>
          <a:bodyPr lIns="360000" tIns="76680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Vielen Dank.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572000" y="1473201"/>
            <a:ext cx="4572000" cy="3162300"/>
          </a:xfrm>
        </p:spPr>
        <p:txBody>
          <a:bodyPr lIns="360000" tIns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Ansprechpartner</a:t>
            </a:r>
          </a:p>
          <a:p>
            <a:pPr lvl="0"/>
            <a:br>
              <a:rPr lang="is-IS"/>
            </a:br>
            <a:r>
              <a:rPr lang="nb-NO"/>
              <a:t>Telefonnummer: 0711 782-2200</a:t>
            </a:r>
          </a:p>
          <a:p>
            <a:pPr lvl="0"/>
            <a:r>
              <a:rPr lang="nb-NO"/>
              <a:t>E-Mail-Adresse: hotline@sparkasse-ci.net</a:t>
            </a:r>
            <a:endParaRPr lang="de-DE"/>
          </a:p>
        </p:txBody>
      </p:sp>
      <p:grpSp>
        <p:nvGrpSpPr>
          <p:cNvPr id="11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2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3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40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 Piktogramm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4572000" y="3445852"/>
            <a:ext cx="4572000" cy="34121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eck 7"/>
          <p:cNvSpPr/>
          <p:nvPr userDrawn="1"/>
        </p:nvSpPr>
        <p:spPr>
          <a:xfrm>
            <a:off x="1" y="0"/>
            <a:ext cx="4571999" cy="34458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72000" y="8368"/>
            <a:ext cx="4572000" cy="3437483"/>
          </a:xfrm>
        </p:spPr>
        <p:txBody>
          <a:bodyPr lIns="360000" tIns="180000" bIns="180000"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445852"/>
            <a:ext cx="4572000" cy="2623162"/>
          </a:xfrm>
        </p:spPr>
        <p:txBody>
          <a:bodyPr lIns="360000"/>
          <a:lstStyle>
            <a:lvl1pPr marL="0" indent="0" algn="l">
              <a:buNone/>
              <a:defRPr b="1">
                <a:solidFill>
                  <a:schemeClr val="tx2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grpSp>
        <p:nvGrpSpPr>
          <p:cNvPr id="11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2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3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pic>
        <p:nvPicPr>
          <p:cNvPr id="15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71" y="615777"/>
            <a:ext cx="1572404" cy="2013124"/>
          </a:xfrm>
          <a:prstGeom prst="rect">
            <a:avLst/>
          </a:prstGeom>
        </p:spPr>
      </p:pic>
      <p:sp>
        <p:nvSpPr>
          <p:cNvPr id="21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5477078" y="3746500"/>
            <a:ext cx="2761844" cy="2927349"/>
          </a:xfrm>
          <a:solidFill>
            <a:schemeClr val="tx2"/>
          </a:solidFill>
        </p:spPr>
        <p:txBody>
          <a:bodyPr anchor="ctr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Pikto</a:t>
            </a:r>
            <a:r>
              <a:rPr lang="de-DE" dirty="0"/>
              <a:t> hier platzieren</a:t>
            </a:r>
          </a:p>
        </p:txBody>
      </p:sp>
    </p:spTree>
    <p:extLst>
      <p:ext uri="{BB962C8B-B14F-4D97-AF65-F5344CB8AC3E}">
        <p14:creationId xmlns:p14="http://schemas.microsoft.com/office/powerpoint/2010/main" val="264052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 3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4572000" y="3445852"/>
            <a:ext cx="4572000" cy="34121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66467"/>
          </a:xfrm>
          <a:solidFill>
            <a:schemeClr val="accent3"/>
          </a:solidFill>
        </p:spPr>
        <p:txBody>
          <a:bodyPr anchor="ctr" anchorCtr="0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72000" y="8369"/>
            <a:ext cx="4572000" cy="2652545"/>
          </a:xfrm>
        </p:spPr>
        <p:txBody>
          <a:bodyPr lIns="360000" tIns="360000" bIns="180000"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0" y="2660915"/>
            <a:ext cx="4572000" cy="784937"/>
          </a:xfrm>
        </p:spPr>
        <p:txBody>
          <a:bodyPr lIns="360000" tIns="180000"/>
          <a:lstStyle>
            <a:lvl1pPr marL="0" indent="0" algn="l">
              <a:buNone/>
              <a:defRPr b="1">
                <a:solidFill>
                  <a:schemeClr val="tx2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pic>
        <p:nvPicPr>
          <p:cNvPr id="7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98" y="3979689"/>
            <a:ext cx="1572404" cy="20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 4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4572000" y="3445852"/>
            <a:ext cx="4572000" cy="34121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3445852"/>
          </a:xfrm>
          <a:solidFill>
            <a:schemeClr val="accent3"/>
          </a:solidFill>
        </p:spPr>
        <p:txBody>
          <a:bodyPr anchor="ctr" anchorCtr="0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439863"/>
            <a:ext cx="4572000" cy="1615175"/>
          </a:xfrm>
        </p:spPr>
        <p:txBody>
          <a:bodyPr lIns="360000" tIns="360000" bIns="180000" anchor="t" anchorCtr="0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5055039"/>
            <a:ext cx="4572000" cy="1013974"/>
          </a:xfrm>
        </p:spPr>
        <p:txBody>
          <a:bodyPr lIns="360000" tIns="180000"/>
          <a:lstStyle>
            <a:lvl1pPr marL="0" indent="0" algn="l">
              <a:buNone/>
              <a:defRPr b="1">
                <a:solidFill>
                  <a:schemeClr val="tx2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grpSp>
        <p:nvGrpSpPr>
          <p:cNvPr id="10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7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pic>
        <p:nvPicPr>
          <p:cNvPr id="18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98" y="3979689"/>
            <a:ext cx="1572404" cy="20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306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060026" cy="20214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</a:t>
            </a:r>
            <a:br>
              <a:rPr lang="de-DE"/>
            </a:br>
            <a:r>
              <a:rPr lang="de-DE"/>
              <a:t>bearbeiten</a:t>
            </a:r>
            <a:endParaRPr lang="en-GB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132139" y="368300"/>
            <a:ext cx="5903912" cy="6121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7"/>
            <a:ext cx="3068638" cy="4047596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2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3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4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50449" y="6561602"/>
            <a:ext cx="422076" cy="143999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74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 2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1"/>
            <a:ext cx="3060000" cy="34268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0256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-2"/>
            <a:ext cx="6075362" cy="3426887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9"/>
            <a:ext cx="3068638" cy="1405467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0" y="3426887"/>
            <a:ext cx="9144000" cy="2881838"/>
          </a:xfrm>
        </p:spPr>
        <p:txBody>
          <a:bodyPr tIns="180000"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grpSp>
        <p:nvGrpSpPr>
          <p:cNvPr id="16" name="Gruppierung 25"/>
          <p:cNvGrpSpPr/>
          <p:nvPr userDrawn="1"/>
        </p:nvGrpSpPr>
        <p:grpSpPr>
          <a:xfrm>
            <a:off x="370684" y="6372000"/>
            <a:ext cx="2609849" cy="379044"/>
            <a:chOff x="387351" y="4741051"/>
            <a:chExt cx="2609849" cy="379044"/>
          </a:xfrm>
        </p:grpSpPr>
        <p:sp>
          <p:nvSpPr>
            <p:cNvPr id="17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8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73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hart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30"/>
          <p:cNvSpPr>
            <a:spLocks noGrp="1"/>
          </p:cNvSpPr>
          <p:nvPr>
            <p:ph type="pic" sz="quarter" idx="15" hasCustomPrompt="1"/>
          </p:nvPr>
        </p:nvSpPr>
        <p:spPr>
          <a:xfrm>
            <a:off x="3054498" y="0"/>
            <a:ext cx="6089502" cy="6858000"/>
          </a:xfrm>
          <a:solidFill>
            <a:schemeClr val="accent3"/>
          </a:solidFill>
        </p:spPr>
        <p:txBody>
          <a:bodyPr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0"/>
            <a:ext cx="306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2711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7"/>
            <a:ext cx="3068638" cy="4047596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5" name="Gruppierung 25"/>
          <p:cNvGrpSpPr/>
          <p:nvPr userDrawn="1"/>
        </p:nvGrpSpPr>
        <p:grpSpPr>
          <a:xfrm>
            <a:off x="370684" y="6370187"/>
            <a:ext cx="2609849" cy="379044"/>
            <a:chOff x="387351" y="4741051"/>
            <a:chExt cx="2609849" cy="379044"/>
          </a:xfrm>
        </p:grpSpPr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492844" y="4750763"/>
              <a:ext cx="25043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683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Sparkassenstiftung für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parkasse Rg"/>
                  <a:cs typeface="Sparkasse Rg"/>
                </a:rPr>
                <a:t>internationale Kooperation</a:t>
              </a:r>
            </a:p>
          </p:txBody>
        </p:sp>
        <p:sp>
          <p:nvSpPr>
            <p:cNvPr id="17" name="Freeform 27"/>
            <p:cNvSpPr>
              <a:spLocks noChangeAspect="1" noEditPoints="1"/>
            </p:cNvSpPr>
            <p:nvPr userDrawn="1"/>
          </p:nvSpPr>
          <p:spPr bwMode="auto">
            <a:xfrm>
              <a:off x="387351" y="4741051"/>
              <a:ext cx="129159" cy="168021"/>
            </a:xfrm>
            <a:custGeom>
              <a:avLst/>
              <a:gdLst>
                <a:gd name="T0" fmla="*/ 4267 w 12705"/>
                <a:gd name="T1" fmla="*/ 1682 h 16464"/>
                <a:gd name="T2" fmla="*/ 4412 w 12705"/>
                <a:gd name="T3" fmla="*/ 1238 h 16464"/>
                <a:gd name="T4" fmla="*/ 4646 w 12705"/>
                <a:gd name="T5" fmla="*/ 844 h 16464"/>
                <a:gd name="T6" fmla="*/ 4957 w 12705"/>
                <a:gd name="T7" fmla="*/ 513 h 16464"/>
                <a:gd name="T8" fmla="*/ 5334 w 12705"/>
                <a:gd name="T9" fmla="*/ 255 h 16464"/>
                <a:gd name="T10" fmla="*/ 5768 w 12705"/>
                <a:gd name="T11" fmla="*/ 78 h 16464"/>
                <a:gd name="T12" fmla="*/ 6238 w 12705"/>
                <a:gd name="T13" fmla="*/ 3 h 16464"/>
                <a:gd name="T14" fmla="*/ 6720 w 12705"/>
                <a:gd name="T15" fmla="*/ 32 h 16464"/>
                <a:gd name="T16" fmla="*/ 7171 w 12705"/>
                <a:gd name="T17" fmla="*/ 166 h 16464"/>
                <a:gd name="T18" fmla="*/ 7571 w 12705"/>
                <a:gd name="T19" fmla="*/ 389 h 16464"/>
                <a:gd name="T20" fmla="*/ 7909 w 12705"/>
                <a:gd name="T21" fmla="*/ 688 h 16464"/>
                <a:gd name="T22" fmla="*/ 8176 w 12705"/>
                <a:gd name="T23" fmla="*/ 1056 h 16464"/>
                <a:gd name="T24" fmla="*/ 8364 w 12705"/>
                <a:gd name="T25" fmla="*/ 1481 h 16464"/>
                <a:gd name="T26" fmla="*/ 8451 w 12705"/>
                <a:gd name="T27" fmla="*/ 1944 h 16464"/>
                <a:gd name="T28" fmla="*/ 8434 w 12705"/>
                <a:gd name="T29" fmla="*/ 2426 h 16464"/>
                <a:gd name="T30" fmla="*/ 8311 w 12705"/>
                <a:gd name="T31" fmla="*/ 2880 h 16464"/>
                <a:gd name="T32" fmla="*/ 8096 w 12705"/>
                <a:gd name="T33" fmla="*/ 3287 h 16464"/>
                <a:gd name="T34" fmla="*/ 7804 w 12705"/>
                <a:gd name="T35" fmla="*/ 3631 h 16464"/>
                <a:gd name="T36" fmla="*/ 7444 w 12705"/>
                <a:gd name="T37" fmla="*/ 3906 h 16464"/>
                <a:gd name="T38" fmla="*/ 7023 w 12705"/>
                <a:gd name="T39" fmla="*/ 4104 h 16464"/>
                <a:gd name="T40" fmla="*/ 6562 w 12705"/>
                <a:gd name="T41" fmla="*/ 4202 h 16464"/>
                <a:gd name="T42" fmla="*/ 6078 w 12705"/>
                <a:gd name="T43" fmla="*/ 4197 h 16464"/>
                <a:gd name="T44" fmla="*/ 5619 w 12705"/>
                <a:gd name="T45" fmla="*/ 4086 h 16464"/>
                <a:gd name="T46" fmla="*/ 5201 w 12705"/>
                <a:gd name="T47" fmla="*/ 3879 h 16464"/>
                <a:gd name="T48" fmla="*/ 4845 w 12705"/>
                <a:gd name="T49" fmla="*/ 3596 h 16464"/>
                <a:gd name="T50" fmla="*/ 4560 w 12705"/>
                <a:gd name="T51" fmla="*/ 3244 h 16464"/>
                <a:gd name="T52" fmla="*/ 4353 w 12705"/>
                <a:gd name="T53" fmla="*/ 2831 h 16464"/>
                <a:gd name="T54" fmla="*/ 4241 w 12705"/>
                <a:gd name="T55" fmla="*/ 2374 h 16464"/>
                <a:gd name="T56" fmla="*/ 1948 w 12705"/>
                <a:gd name="T57" fmla="*/ 16459 h 16464"/>
                <a:gd name="T58" fmla="*/ 1483 w 12705"/>
                <a:gd name="T59" fmla="*/ 16371 h 16464"/>
                <a:gd name="T60" fmla="*/ 1056 w 12705"/>
                <a:gd name="T61" fmla="*/ 16184 h 16464"/>
                <a:gd name="T62" fmla="*/ 690 w 12705"/>
                <a:gd name="T63" fmla="*/ 15919 h 16464"/>
                <a:gd name="T64" fmla="*/ 390 w 12705"/>
                <a:gd name="T65" fmla="*/ 15580 h 16464"/>
                <a:gd name="T66" fmla="*/ 166 w 12705"/>
                <a:gd name="T67" fmla="*/ 15179 h 16464"/>
                <a:gd name="T68" fmla="*/ 31 w 12705"/>
                <a:gd name="T69" fmla="*/ 14730 h 16464"/>
                <a:gd name="T70" fmla="*/ 9729 w 12705"/>
                <a:gd name="T71" fmla="*/ 13516 h 16464"/>
                <a:gd name="T72" fmla="*/ 23 w 12705"/>
                <a:gd name="T73" fmla="*/ 7277 h 16464"/>
                <a:gd name="T74" fmla="*/ 145 w 12705"/>
                <a:gd name="T75" fmla="*/ 6825 h 16464"/>
                <a:gd name="T76" fmla="*/ 361 w 12705"/>
                <a:gd name="T77" fmla="*/ 6418 h 16464"/>
                <a:gd name="T78" fmla="*/ 653 w 12705"/>
                <a:gd name="T79" fmla="*/ 6072 h 16464"/>
                <a:gd name="T80" fmla="*/ 1013 w 12705"/>
                <a:gd name="T81" fmla="*/ 5798 h 16464"/>
                <a:gd name="T82" fmla="*/ 1433 w 12705"/>
                <a:gd name="T83" fmla="*/ 5602 h 16464"/>
                <a:gd name="T84" fmla="*/ 1894 w 12705"/>
                <a:gd name="T85" fmla="*/ 5503 h 16464"/>
                <a:gd name="T86" fmla="*/ 10806 w 12705"/>
                <a:gd name="T87" fmla="*/ 5503 h 16464"/>
                <a:gd name="T88" fmla="*/ 11268 w 12705"/>
                <a:gd name="T89" fmla="*/ 5602 h 16464"/>
                <a:gd name="T90" fmla="*/ 11690 w 12705"/>
                <a:gd name="T91" fmla="*/ 5798 h 16464"/>
                <a:gd name="T92" fmla="*/ 12051 w 12705"/>
                <a:gd name="T93" fmla="*/ 6072 h 16464"/>
                <a:gd name="T94" fmla="*/ 12343 w 12705"/>
                <a:gd name="T95" fmla="*/ 6418 h 16464"/>
                <a:gd name="T96" fmla="*/ 12560 w 12705"/>
                <a:gd name="T97" fmla="*/ 6825 h 16464"/>
                <a:gd name="T98" fmla="*/ 12681 w 12705"/>
                <a:gd name="T99" fmla="*/ 7277 h 16464"/>
                <a:gd name="T100" fmla="*/ 2954 w 12705"/>
                <a:gd name="T101" fmla="*/ 9703 h 16464"/>
                <a:gd name="T102" fmla="*/ 12673 w 12705"/>
                <a:gd name="T103" fmla="*/ 14730 h 16464"/>
                <a:gd name="T104" fmla="*/ 12539 w 12705"/>
                <a:gd name="T105" fmla="*/ 15179 h 16464"/>
                <a:gd name="T106" fmla="*/ 12314 w 12705"/>
                <a:gd name="T107" fmla="*/ 15580 h 16464"/>
                <a:gd name="T108" fmla="*/ 12014 w 12705"/>
                <a:gd name="T109" fmla="*/ 15919 h 16464"/>
                <a:gd name="T110" fmla="*/ 11646 w 12705"/>
                <a:gd name="T111" fmla="*/ 16184 h 16464"/>
                <a:gd name="T112" fmla="*/ 11218 w 12705"/>
                <a:gd name="T113" fmla="*/ 16371 h 16464"/>
                <a:gd name="T114" fmla="*/ 10752 w 12705"/>
                <a:gd name="T115" fmla="*/ 16459 h 16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05" h="16464">
                  <a:moveTo>
                    <a:pt x="4226" y="2105"/>
                  </a:moveTo>
                  <a:lnTo>
                    <a:pt x="4226" y="2052"/>
                  </a:lnTo>
                  <a:lnTo>
                    <a:pt x="4228" y="1997"/>
                  </a:lnTo>
                  <a:lnTo>
                    <a:pt x="4231" y="1944"/>
                  </a:lnTo>
                  <a:lnTo>
                    <a:pt x="4236" y="1890"/>
                  </a:lnTo>
                  <a:lnTo>
                    <a:pt x="4241" y="1838"/>
                  </a:lnTo>
                  <a:lnTo>
                    <a:pt x="4248" y="1786"/>
                  </a:lnTo>
                  <a:lnTo>
                    <a:pt x="4258" y="1734"/>
                  </a:lnTo>
                  <a:lnTo>
                    <a:pt x="4267" y="1682"/>
                  </a:lnTo>
                  <a:lnTo>
                    <a:pt x="4278" y="1631"/>
                  </a:lnTo>
                  <a:lnTo>
                    <a:pt x="4291" y="1581"/>
                  </a:lnTo>
                  <a:lnTo>
                    <a:pt x="4304" y="1531"/>
                  </a:lnTo>
                  <a:lnTo>
                    <a:pt x="4320" y="1481"/>
                  </a:lnTo>
                  <a:lnTo>
                    <a:pt x="4335" y="1431"/>
                  </a:lnTo>
                  <a:lnTo>
                    <a:pt x="4353" y="1382"/>
                  </a:lnTo>
                  <a:lnTo>
                    <a:pt x="4371" y="1334"/>
                  </a:lnTo>
                  <a:lnTo>
                    <a:pt x="4392" y="1285"/>
                  </a:lnTo>
                  <a:lnTo>
                    <a:pt x="4412" y="1238"/>
                  </a:lnTo>
                  <a:lnTo>
                    <a:pt x="4435" y="1191"/>
                  </a:lnTo>
                  <a:lnTo>
                    <a:pt x="4458" y="1145"/>
                  </a:lnTo>
                  <a:lnTo>
                    <a:pt x="4482" y="1100"/>
                  </a:lnTo>
                  <a:lnTo>
                    <a:pt x="4507" y="1056"/>
                  </a:lnTo>
                  <a:lnTo>
                    <a:pt x="4533" y="1012"/>
                  </a:lnTo>
                  <a:lnTo>
                    <a:pt x="4560" y="968"/>
                  </a:lnTo>
                  <a:lnTo>
                    <a:pt x="4588" y="926"/>
                  </a:lnTo>
                  <a:lnTo>
                    <a:pt x="4617" y="885"/>
                  </a:lnTo>
                  <a:lnTo>
                    <a:pt x="4646" y="844"/>
                  </a:lnTo>
                  <a:lnTo>
                    <a:pt x="4677" y="805"/>
                  </a:lnTo>
                  <a:lnTo>
                    <a:pt x="4709" y="765"/>
                  </a:lnTo>
                  <a:lnTo>
                    <a:pt x="4741" y="726"/>
                  </a:lnTo>
                  <a:lnTo>
                    <a:pt x="4775" y="688"/>
                  </a:lnTo>
                  <a:lnTo>
                    <a:pt x="4809" y="651"/>
                  </a:lnTo>
                  <a:lnTo>
                    <a:pt x="4845" y="615"/>
                  </a:lnTo>
                  <a:lnTo>
                    <a:pt x="4882" y="580"/>
                  </a:lnTo>
                  <a:lnTo>
                    <a:pt x="4919" y="546"/>
                  </a:lnTo>
                  <a:lnTo>
                    <a:pt x="4957" y="513"/>
                  </a:lnTo>
                  <a:lnTo>
                    <a:pt x="4996" y="481"/>
                  </a:lnTo>
                  <a:lnTo>
                    <a:pt x="5035" y="450"/>
                  </a:lnTo>
                  <a:lnTo>
                    <a:pt x="5076" y="419"/>
                  </a:lnTo>
                  <a:lnTo>
                    <a:pt x="5117" y="389"/>
                  </a:lnTo>
                  <a:lnTo>
                    <a:pt x="5159" y="360"/>
                  </a:lnTo>
                  <a:lnTo>
                    <a:pt x="5201" y="333"/>
                  </a:lnTo>
                  <a:lnTo>
                    <a:pt x="5245" y="307"/>
                  </a:lnTo>
                  <a:lnTo>
                    <a:pt x="5289" y="281"/>
                  </a:lnTo>
                  <a:lnTo>
                    <a:pt x="5334" y="255"/>
                  </a:lnTo>
                  <a:lnTo>
                    <a:pt x="5380" y="232"/>
                  </a:lnTo>
                  <a:lnTo>
                    <a:pt x="5426" y="209"/>
                  </a:lnTo>
                  <a:lnTo>
                    <a:pt x="5473" y="186"/>
                  </a:lnTo>
                  <a:lnTo>
                    <a:pt x="5522" y="166"/>
                  </a:lnTo>
                  <a:lnTo>
                    <a:pt x="5570" y="145"/>
                  </a:lnTo>
                  <a:lnTo>
                    <a:pt x="5619" y="127"/>
                  </a:lnTo>
                  <a:lnTo>
                    <a:pt x="5668" y="109"/>
                  </a:lnTo>
                  <a:lnTo>
                    <a:pt x="5718" y="93"/>
                  </a:lnTo>
                  <a:lnTo>
                    <a:pt x="5768" y="78"/>
                  </a:lnTo>
                  <a:lnTo>
                    <a:pt x="5819" y="65"/>
                  </a:lnTo>
                  <a:lnTo>
                    <a:pt x="5869" y="52"/>
                  </a:lnTo>
                  <a:lnTo>
                    <a:pt x="5921" y="41"/>
                  </a:lnTo>
                  <a:lnTo>
                    <a:pt x="5973" y="32"/>
                  </a:lnTo>
                  <a:lnTo>
                    <a:pt x="6025" y="24"/>
                  </a:lnTo>
                  <a:lnTo>
                    <a:pt x="6078" y="16"/>
                  </a:lnTo>
                  <a:lnTo>
                    <a:pt x="6130" y="10"/>
                  </a:lnTo>
                  <a:lnTo>
                    <a:pt x="6184" y="6"/>
                  </a:lnTo>
                  <a:lnTo>
                    <a:pt x="6238" y="3"/>
                  </a:lnTo>
                  <a:lnTo>
                    <a:pt x="6291" y="1"/>
                  </a:lnTo>
                  <a:lnTo>
                    <a:pt x="6346" y="0"/>
                  </a:lnTo>
                  <a:lnTo>
                    <a:pt x="6400" y="1"/>
                  </a:lnTo>
                  <a:lnTo>
                    <a:pt x="6455" y="3"/>
                  </a:lnTo>
                  <a:lnTo>
                    <a:pt x="6509" y="6"/>
                  </a:lnTo>
                  <a:lnTo>
                    <a:pt x="6562" y="10"/>
                  </a:lnTo>
                  <a:lnTo>
                    <a:pt x="6615" y="16"/>
                  </a:lnTo>
                  <a:lnTo>
                    <a:pt x="6668" y="24"/>
                  </a:lnTo>
                  <a:lnTo>
                    <a:pt x="6720" y="32"/>
                  </a:lnTo>
                  <a:lnTo>
                    <a:pt x="6772" y="41"/>
                  </a:lnTo>
                  <a:lnTo>
                    <a:pt x="6823" y="52"/>
                  </a:lnTo>
                  <a:lnTo>
                    <a:pt x="6874" y="65"/>
                  </a:lnTo>
                  <a:lnTo>
                    <a:pt x="6924" y="78"/>
                  </a:lnTo>
                  <a:lnTo>
                    <a:pt x="6974" y="93"/>
                  </a:lnTo>
                  <a:lnTo>
                    <a:pt x="7023" y="109"/>
                  </a:lnTo>
                  <a:lnTo>
                    <a:pt x="7073" y="127"/>
                  </a:lnTo>
                  <a:lnTo>
                    <a:pt x="7122" y="145"/>
                  </a:lnTo>
                  <a:lnTo>
                    <a:pt x="7171" y="166"/>
                  </a:lnTo>
                  <a:lnTo>
                    <a:pt x="7218" y="186"/>
                  </a:lnTo>
                  <a:lnTo>
                    <a:pt x="7265" y="209"/>
                  </a:lnTo>
                  <a:lnTo>
                    <a:pt x="7311" y="232"/>
                  </a:lnTo>
                  <a:lnTo>
                    <a:pt x="7356" y="255"/>
                  </a:lnTo>
                  <a:lnTo>
                    <a:pt x="7401" y="281"/>
                  </a:lnTo>
                  <a:lnTo>
                    <a:pt x="7444" y="307"/>
                  </a:lnTo>
                  <a:lnTo>
                    <a:pt x="7487" y="333"/>
                  </a:lnTo>
                  <a:lnTo>
                    <a:pt x="7530" y="360"/>
                  </a:lnTo>
                  <a:lnTo>
                    <a:pt x="7571" y="389"/>
                  </a:lnTo>
                  <a:lnTo>
                    <a:pt x="7612" y="419"/>
                  </a:lnTo>
                  <a:lnTo>
                    <a:pt x="7651" y="450"/>
                  </a:lnTo>
                  <a:lnTo>
                    <a:pt x="7690" y="481"/>
                  </a:lnTo>
                  <a:lnTo>
                    <a:pt x="7730" y="513"/>
                  </a:lnTo>
                  <a:lnTo>
                    <a:pt x="7767" y="546"/>
                  </a:lnTo>
                  <a:lnTo>
                    <a:pt x="7804" y="580"/>
                  </a:lnTo>
                  <a:lnTo>
                    <a:pt x="7840" y="615"/>
                  </a:lnTo>
                  <a:lnTo>
                    <a:pt x="7875" y="651"/>
                  </a:lnTo>
                  <a:lnTo>
                    <a:pt x="7909" y="688"/>
                  </a:lnTo>
                  <a:lnTo>
                    <a:pt x="7943" y="726"/>
                  </a:lnTo>
                  <a:lnTo>
                    <a:pt x="7975" y="765"/>
                  </a:lnTo>
                  <a:lnTo>
                    <a:pt x="8007" y="805"/>
                  </a:lnTo>
                  <a:lnTo>
                    <a:pt x="8037" y="844"/>
                  </a:lnTo>
                  <a:lnTo>
                    <a:pt x="8067" y="885"/>
                  </a:lnTo>
                  <a:lnTo>
                    <a:pt x="8096" y="926"/>
                  </a:lnTo>
                  <a:lnTo>
                    <a:pt x="8124" y="968"/>
                  </a:lnTo>
                  <a:lnTo>
                    <a:pt x="8150" y="1012"/>
                  </a:lnTo>
                  <a:lnTo>
                    <a:pt x="8176" y="1056"/>
                  </a:lnTo>
                  <a:lnTo>
                    <a:pt x="8201" y="1100"/>
                  </a:lnTo>
                  <a:lnTo>
                    <a:pt x="8225" y="1145"/>
                  </a:lnTo>
                  <a:lnTo>
                    <a:pt x="8248" y="1191"/>
                  </a:lnTo>
                  <a:lnTo>
                    <a:pt x="8270" y="1238"/>
                  </a:lnTo>
                  <a:lnTo>
                    <a:pt x="8292" y="1285"/>
                  </a:lnTo>
                  <a:lnTo>
                    <a:pt x="8311" y="1334"/>
                  </a:lnTo>
                  <a:lnTo>
                    <a:pt x="8330" y="1382"/>
                  </a:lnTo>
                  <a:lnTo>
                    <a:pt x="8347" y="1431"/>
                  </a:lnTo>
                  <a:lnTo>
                    <a:pt x="8364" y="1481"/>
                  </a:lnTo>
                  <a:lnTo>
                    <a:pt x="8378" y="1531"/>
                  </a:lnTo>
                  <a:lnTo>
                    <a:pt x="8393" y="1581"/>
                  </a:lnTo>
                  <a:lnTo>
                    <a:pt x="8405" y="1631"/>
                  </a:lnTo>
                  <a:lnTo>
                    <a:pt x="8415" y="1682"/>
                  </a:lnTo>
                  <a:lnTo>
                    <a:pt x="8426" y="1734"/>
                  </a:lnTo>
                  <a:lnTo>
                    <a:pt x="8434" y="1786"/>
                  </a:lnTo>
                  <a:lnTo>
                    <a:pt x="8441" y="1838"/>
                  </a:lnTo>
                  <a:lnTo>
                    <a:pt x="8447" y="1890"/>
                  </a:lnTo>
                  <a:lnTo>
                    <a:pt x="8451" y="1944"/>
                  </a:lnTo>
                  <a:lnTo>
                    <a:pt x="8456" y="1997"/>
                  </a:lnTo>
                  <a:lnTo>
                    <a:pt x="8458" y="2052"/>
                  </a:lnTo>
                  <a:lnTo>
                    <a:pt x="8458" y="2105"/>
                  </a:lnTo>
                  <a:lnTo>
                    <a:pt x="8458" y="2160"/>
                  </a:lnTo>
                  <a:lnTo>
                    <a:pt x="8456" y="2214"/>
                  </a:lnTo>
                  <a:lnTo>
                    <a:pt x="8451" y="2268"/>
                  </a:lnTo>
                  <a:lnTo>
                    <a:pt x="8447" y="2321"/>
                  </a:lnTo>
                  <a:lnTo>
                    <a:pt x="8441" y="2374"/>
                  </a:lnTo>
                  <a:lnTo>
                    <a:pt x="8434" y="2426"/>
                  </a:lnTo>
                  <a:lnTo>
                    <a:pt x="8426" y="2478"/>
                  </a:lnTo>
                  <a:lnTo>
                    <a:pt x="8415" y="2530"/>
                  </a:lnTo>
                  <a:lnTo>
                    <a:pt x="8405" y="2581"/>
                  </a:lnTo>
                  <a:lnTo>
                    <a:pt x="8393" y="2632"/>
                  </a:lnTo>
                  <a:lnTo>
                    <a:pt x="8378" y="2683"/>
                  </a:lnTo>
                  <a:lnTo>
                    <a:pt x="8364" y="2732"/>
                  </a:lnTo>
                  <a:lnTo>
                    <a:pt x="8347" y="2782"/>
                  </a:lnTo>
                  <a:lnTo>
                    <a:pt x="8330" y="2831"/>
                  </a:lnTo>
                  <a:lnTo>
                    <a:pt x="8311" y="2880"/>
                  </a:lnTo>
                  <a:lnTo>
                    <a:pt x="8292" y="2929"/>
                  </a:lnTo>
                  <a:lnTo>
                    <a:pt x="8270" y="2976"/>
                  </a:lnTo>
                  <a:lnTo>
                    <a:pt x="8248" y="3022"/>
                  </a:lnTo>
                  <a:lnTo>
                    <a:pt x="8225" y="3068"/>
                  </a:lnTo>
                  <a:lnTo>
                    <a:pt x="8201" y="3114"/>
                  </a:lnTo>
                  <a:lnTo>
                    <a:pt x="8176" y="3158"/>
                  </a:lnTo>
                  <a:lnTo>
                    <a:pt x="8150" y="3201"/>
                  </a:lnTo>
                  <a:lnTo>
                    <a:pt x="8124" y="3244"/>
                  </a:lnTo>
                  <a:lnTo>
                    <a:pt x="8096" y="3287"/>
                  </a:lnTo>
                  <a:lnTo>
                    <a:pt x="8067" y="3328"/>
                  </a:lnTo>
                  <a:lnTo>
                    <a:pt x="8037" y="3369"/>
                  </a:lnTo>
                  <a:lnTo>
                    <a:pt x="8007" y="3409"/>
                  </a:lnTo>
                  <a:lnTo>
                    <a:pt x="7975" y="3448"/>
                  </a:lnTo>
                  <a:lnTo>
                    <a:pt x="7943" y="3486"/>
                  </a:lnTo>
                  <a:lnTo>
                    <a:pt x="7909" y="3523"/>
                  </a:lnTo>
                  <a:lnTo>
                    <a:pt x="7875" y="3560"/>
                  </a:lnTo>
                  <a:lnTo>
                    <a:pt x="7840" y="3596"/>
                  </a:lnTo>
                  <a:lnTo>
                    <a:pt x="7804" y="3631"/>
                  </a:lnTo>
                  <a:lnTo>
                    <a:pt x="7767" y="3666"/>
                  </a:lnTo>
                  <a:lnTo>
                    <a:pt x="7730" y="3699"/>
                  </a:lnTo>
                  <a:lnTo>
                    <a:pt x="7690" y="3732"/>
                  </a:lnTo>
                  <a:lnTo>
                    <a:pt x="7651" y="3763"/>
                  </a:lnTo>
                  <a:lnTo>
                    <a:pt x="7612" y="3794"/>
                  </a:lnTo>
                  <a:lnTo>
                    <a:pt x="7571" y="3824"/>
                  </a:lnTo>
                  <a:lnTo>
                    <a:pt x="7530" y="3852"/>
                  </a:lnTo>
                  <a:lnTo>
                    <a:pt x="7487" y="3879"/>
                  </a:lnTo>
                  <a:lnTo>
                    <a:pt x="7444" y="3906"/>
                  </a:lnTo>
                  <a:lnTo>
                    <a:pt x="7401" y="3933"/>
                  </a:lnTo>
                  <a:lnTo>
                    <a:pt x="7356" y="3958"/>
                  </a:lnTo>
                  <a:lnTo>
                    <a:pt x="7311" y="3981"/>
                  </a:lnTo>
                  <a:lnTo>
                    <a:pt x="7265" y="4004"/>
                  </a:lnTo>
                  <a:lnTo>
                    <a:pt x="7218" y="4026"/>
                  </a:lnTo>
                  <a:lnTo>
                    <a:pt x="7171" y="4047"/>
                  </a:lnTo>
                  <a:lnTo>
                    <a:pt x="7122" y="4068"/>
                  </a:lnTo>
                  <a:lnTo>
                    <a:pt x="7073" y="4086"/>
                  </a:lnTo>
                  <a:lnTo>
                    <a:pt x="7023" y="4104"/>
                  </a:lnTo>
                  <a:lnTo>
                    <a:pt x="6974" y="4119"/>
                  </a:lnTo>
                  <a:lnTo>
                    <a:pt x="6924" y="4135"/>
                  </a:lnTo>
                  <a:lnTo>
                    <a:pt x="6874" y="4148"/>
                  </a:lnTo>
                  <a:lnTo>
                    <a:pt x="6823" y="4160"/>
                  </a:lnTo>
                  <a:lnTo>
                    <a:pt x="6772" y="4172"/>
                  </a:lnTo>
                  <a:lnTo>
                    <a:pt x="6720" y="4181"/>
                  </a:lnTo>
                  <a:lnTo>
                    <a:pt x="6668" y="4190"/>
                  </a:lnTo>
                  <a:lnTo>
                    <a:pt x="6615" y="4197"/>
                  </a:lnTo>
                  <a:lnTo>
                    <a:pt x="6562" y="4202"/>
                  </a:lnTo>
                  <a:lnTo>
                    <a:pt x="6509" y="4208"/>
                  </a:lnTo>
                  <a:lnTo>
                    <a:pt x="6455" y="4211"/>
                  </a:lnTo>
                  <a:lnTo>
                    <a:pt x="6400" y="4213"/>
                  </a:lnTo>
                  <a:lnTo>
                    <a:pt x="6346" y="4213"/>
                  </a:lnTo>
                  <a:lnTo>
                    <a:pt x="6291" y="4213"/>
                  </a:lnTo>
                  <a:lnTo>
                    <a:pt x="6238" y="4211"/>
                  </a:lnTo>
                  <a:lnTo>
                    <a:pt x="6184" y="4208"/>
                  </a:lnTo>
                  <a:lnTo>
                    <a:pt x="6130" y="4202"/>
                  </a:lnTo>
                  <a:lnTo>
                    <a:pt x="6078" y="4197"/>
                  </a:lnTo>
                  <a:lnTo>
                    <a:pt x="6025" y="4190"/>
                  </a:lnTo>
                  <a:lnTo>
                    <a:pt x="5973" y="4181"/>
                  </a:lnTo>
                  <a:lnTo>
                    <a:pt x="5921" y="4172"/>
                  </a:lnTo>
                  <a:lnTo>
                    <a:pt x="5869" y="4160"/>
                  </a:lnTo>
                  <a:lnTo>
                    <a:pt x="5819" y="4148"/>
                  </a:lnTo>
                  <a:lnTo>
                    <a:pt x="5768" y="4135"/>
                  </a:lnTo>
                  <a:lnTo>
                    <a:pt x="5718" y="4119"/>
                  </a:lnTo>
                  <a:lnTo>
                    <a:pt x="5668" y="4104"/>
                  </a:lnTo>
                  <a:lnTo>
                    <a:pt x="5619" y="4086"/>
                  </a:lnTo>
                  <a:lnTo>
                    <a:pt x="5570" y="4068"/>
                  </a:lnTo>
                  <a:lnTo>
                    <a:pt x="5522" y="4047"/>
                  </a:lnTo>
                  <a:lnTo>
                    <a:pt x="5473" y="4026"/>
                  </a:lnTo>
                  <a:lnTo>
                    <a:pt x="5426" y="4004"/>
                  </a:lnTo>
                  <a:lnTo>
                    <a:pt x="5380" y="3981"/>
                  </a:lnTo>
                  <a:lnTo>
                    <a:pt x="5334" y="3958"/>
                  </a:lnTo>
                  <a:lnTo>
                    <a:pt x="5289" y="3933"/>
                  </a:lnTo>
                  <a:lnTo>
                    <a:pt x="5245" y="3906"/>
                  </a:lnTo>
                  <a:lnTo>
                    <a:pt x="5201" y="3879"/>
                  </a:lnTo>
                  <a:lnTo>
                    <a:pt x="5159" y="3852"/>
                  </a:lnTo>
                  <a:lnTo>
                    <a:pt x="5117" y="3824"/>
                  </a:lnTo>
                  <a:lnTo>
                    <a:pt x="5076" y="3794"/>
                  </a:lnTo>
                  <a:lnTo>
                    <a:pt x="5035" y="3763"/>
                  </a:lnTo>
                  <a:lnTo>
                    <a:pt x="4996" y="3732"/>
                  </a:lnTo>
                  <a:lnTo>
                    <a:pt x="4957" y="3699"/>
                  </a:lnTo>
                  <a:lnTo>
                    <a:pt x="4919" y="3666"/>
                  </a:lnTo>
                  <a:lnTo>
                    <a:pt x="4882" y="3631"/>
                  </a:lnTo>
                  <a:lnTo>
                    <a:pt x="4845" y="3596"/>
                  </a:lnTo>
                  <a:lnTo>
                    <a:pt x="4809" y="3560"/>
                  </a:lnTo>
                  <a:lnTo>
                    <a:pt x="4775" y="3523"/>
                  </a:lnTo>
                  <a:lnTo>
                    <a:pt x="4741" y="3486"/>
                  </a:lnTo>
                  <a:lnTo>
                    <a:pt x="4709" y="3448"/>
                  </a:lnTo>
                  <a:lnTo>
                    <a:pt x="4677" y="3409"/>
                  </a:lnTo>
                  <a:lnTo>
                    <a:pt x="4646" y="3369"/>
                  </a:lnTo>
                  <a:lnTo>
                    <a:pt x="4617" y="3328"/>
                  </a:lnTo>
                  <a:lnTo>
                    <a:pt x="4588" y="3287"/>
                  </a:lnTo>
                  <a:lnTo>
                    <a:pt x="4560" y="3244"/>
                  </a:lnTo>
                  <a:lnTo>
                    <a:pt x="4533" y="3201"/>
                  </a:lnTo>
                  <a:lnTo>
                    <a:pt x="4507" y="3158"/>
                  </a:lnTo>
                  <a:lnTo>
                    <a:pt x="4482" y="3114"/>
                  </a:lnTo>
                  <a:lnTo>
                    <a:pt x="4458" y="3068"/>
                  </a:lnTo>
                  <a:lnTo>
                    <a:pt x="4435" y="3022"/>
                  </a:lnTo>
                  <a:lnTo>
                    <a:pt x="4412" y="2976"/>
                  </a:lnTo>
                  <a:lnTo>
                    <a:pt x="4392" y="2929"/>
                  </a:lnTo>
                  <a:lnTo>
                    <a:pt x="4371" y="2880"/>
                  </a:lnTo>
                  <a:lnTo>
                    <a:pt x="4353" y="2831"/>
                  </a:lnTo>
                  <a:lnTo>
                    <a:pt x="4335" y="2782"/>
                  </a:lnTo>
                  <a:lnTo>
                    <a:pt x="4320" y="2732"/>
                  </a:lnTo>
                  <a:lnTo>
                    <a:pt x="4304" y="2683"/>
                  </a:lnTo>
                  <a:lnTo>
                    <a:pt x="4291" y="2632"/>
                  </a:lnTo>
                  <a:lnTo>
                    <a:pt x="4278" y="2581"/>
                  </a:lnTo>
                  <a:lnTo>
                    <a:pt x="4267" y="2530"/>
                  </a:lnTo>
                  <a:lnTo>
                    <a:pt x="4258" y="2478"/>
                  </a:lnTo>
                  <a:lnTo>
                    <a:pt x="4248" y="2426"/>
                  </a:lnTo>
                  <a:lnTo>
                    <a:pt x="4241" y="2374"/>
                  </a:lnTo>
                  <a:lnTo>
                    <a:pt x="4236" y="2321"/>
                  </a:lnTo>
                  <a:lnTo>
                    <a:pt x="4231" y="2268"/>
                  </a:lnTo>
                  <a:lnTo>
                    <a:pt x="4228" y="2214"/>
                  </a:lnTo>
                  <a:lnTo>
                    <a:pt x="4226" y="2160"/>
                  </a:lnTo>
                  <a:lnTo>
                    <a:pt x="4226" y="2105"/>
                  </a:lnTo>
                  <a:close/>
                  <a:moveTo>
                    <a:pt x="2110" y="16464"/>
                  </a:moveTo>
                  <a:lnTo>
                    <a:pt x="2055" y="16463"/>
                  </a:lnTo>
                  <a:lnTo>
                    <a:pt x="2001" y="16462"/>
                  </a:lnTo>
                  <a:lnTo>
                    <a:pt x="1948" y="16459"/>
                  </a:lnTo>
                  <a:lnTo>
                    <a:pt x="1894" y="16454"/>
                  </a:lnTo>
                  <a:lnTo>
                    <a:pt x="1842" y="16449"/>
                  </a:lnTo>
                  <a:lnTo>
                    <a:pt x="1789" y="16441"/>
                  </a:lnTo>
                  <a:lnTo>
                    <a:pt x="1736" y="16433"/>
                  </a:lnTo>
                  <a:lnTo>
                    <a:pt x="1686" y="16423"/>
                  </a:lnTo>
                  <a:lnTo>
                    <a:pt x="1634" y="16413"/>
                  </a:lnTo>
                  <a:lnTo>
                    <a:pt x="1584" y="16400"/>
                  </a:lnTo>
                  <a:lnTo>
                    <a:pt x="1533" y="16387"/>
                  </a:lnTo>
                  <a:lnTo>
                    <a:pt x="1483" y="16371"/>
                  </a:lnTo>
                  <a:lnTo>
                    <a:pt x="1433" y="16355"/>
                  </a:lnTo>
                  <a:lnTo>
                    <a:pt x="1384" y="16337"/>
                  </a:lnTo>
                  <a:lnTo>
                    <a:pt x="1335" y="16319"/>
                  </a:lnTo>
                  <a:lnTo>
                    <a:pt x="1287" y="16298"/>
                  </a:lnTo>
                  <a:lnTo>
                    <a:pt x="1239" y="16278"/>
                  </a:lnTo>
                  <a:lnTo>
                    <a:pt x="1192" y="16256"/>
                  </a:lnTo>
                  <a:lnTo>
                    <a:pt x="1147" y="16232"/>
                  </a:lnTo>
                  <a:lnTo>
                    <a:pt x="1101" y="16209"/>
                  </a:lnTo>
                  <a:lnTo>
                    <a:pt x="1056" y="16184"/>
                  </a:lnTo>
                  <a:lnTo>
                    <a:pt x="1013" y="16158"/>
                  </a:lnTo>
                  <a:lnTo>
                    <a:pt x="969" y="16132"/>
                  </a:lnTo>
                  <a:lnTo>
                    <a:pt x="927" y="16104"/>
                  </a:lnTo>
                  <a:lnTo>
                    <a:pt x="886" y="16075"/>
                  </a:lnTo>
                  <a:lnTo>
                    <a:pt x="845" y="16046"/>
                  </a:lnTo>
                  <a:lnTo>
                    <a:pt x="805" y="16015"/>
                  </a:lnTo>
                  <a:lnTo>
                    <a:pt x="766" y="15983"/>
                  </a:lnTo>
                  <a:lnTo>
                    <a:pt x="727" y="15952"/>
                  </a:lnTo>
                  <a:lnTo>
                    <a:pt x="690" y="15919"/>
                  </a:lnTo>
                  <a:lnTo>
                    <a:pt x="653" y="15884"/>
                  </a:lnTo>
                  <a:lnTo>
                    <a:pt x="617" y="15849"/>
                  </a:lnTo>
                  <a:lnTo>
                    <a:pt x="582" y="15813"/>
                  </a:lnTo>
                  <a:lnTo>
                    <a:pt x="547" y="15776"/>
                  </a:lnTo>
                  <a:lnTo>
                    <a:pt x="514" y="15739"/>
                  </a:lnTo>
                  <a:lnTo>
                    <a:pt x="482" y="15699"/>
                  </a:lnTo>
                  <a:lnTo>
                    <a:pt x="450" y="15660"/>
                  </a:lnTo>
                  <a:lnTo>
                    <a:pt x="419" y="15621"/>
                  </a:lnTo>
                  <a:lnTo>
                    <a:pt x="390" y="15580"/>
                  </a:lnTo>
                  <a:lnTo>
                    <a:pt x="361" y="15539"/>
                  </a:lnTo>
                  <a:lnTo>
                    <a:pt x="333" y="15497"/>
                  </a:lnTo>
                  <a:lnTo>
                    <a:pt x="306" y="15454"/>
                  </a:lnTo>
                  <a:lnTo>
                    <a:pt x="280" y="15410"/>
                  </a:lnTo>
                  <a:lnTo>
                    <a:pt x="256" y="15365"/>
                  </a:lnTo>
                  <a:lnTo>
                    <a:pt x="232" y="15320"/>
                  </a:lnTo>
                  <a:lnTo>
                    <a:pt x="208" y="15274"/>
                  </a:lnTo>
                  <a:lnTo>
                    <a:pt x="187" y="15227"/>
                  </a:lnTo>
                  <a:lnTo>
                    <a:pt x="166" y="15179"/>
                  </a:lnTo>
                  <a:lnTo>
                    <a:pt x="145" y="15131"/>
                  </a:lnTo>
                  <a:lnTo>
                    <a:pt x="127" y="15082"/>
                  </a:lnTo>
                  <a:lnTo>
                    <a:pt x="109" y="15034"/>
                  </a:lnTo>
                  <a:lnTo>
                    <a:pt x="93" y="14984"/>
                  </a:lnTo>
                  <a:lnTo>
                    <a:pt x="77" y="14934"/>
                  </a:lnTo>
                  <a:lnTo>
                    <a:pt x="64" y="14883"/>
                  </a:lnTo>
                  <a:lnTo>
                    <a:pt x="52" y="14833"/>
                  </a:lnTo>
                  <a:lnTo>
                    <a:pt x="41" y="14782"/>
                  </a:lnTo>
                  <a:lnTo>
                    <a:pt x="31" y="14730"/>
                  </a:lnTo>
                  <a:lnTo>
                    <a:pt x="23" y="14679"/>
                  </a:lnTo>
                  <a:lnTo>
                    <a:pt x="15" y="14626"/>
                  </a:lnTo>
                  <a:lnTo>
                    <a:pt x="10" y="14574"/>
                  </a:lnTo>
                  <a:lnTo>
                    <a:pt x="5" y="14520"/>
                  </a:lnTo>
                  <a:lnTo>
                    <a:pt x="2" y="14467"/>
                  </a:lnTo>
                  <a:lnTo>
                    <a:pt x="1" y="14413"/>
                  </a:lnTo>
                  <a:lnTo>
                    <a:pt x="0" y="14359"/>
                  </a:lnTo>
                  <a:lnTo>
                    <a:pt x="0" y="13516"/>
                  </a:lnTo>
                  <a:lnTo>
                    <a:pt x="9729" y="13516"/>
                  </a:lnTo>
                  <a:lnTo>
                    <a:pt x="9729" y="12247"/>
                  </a:lnTo>
                  <a:lnTo>
                    <a:pt x="0" y="12247"/>
                  </a:lnTo>
                  <a:lnTo>
                    <a:pt x="0" y="7598"/>
                  </a:lnTo>
                  <a:lnTo>
                    <a:pt x="1" y="7544"/>
                  </a:lnTo>
                  <a:lnTo>
                    <a:pt x="2" y="7489"/>
                  </a:lnTo>
                  <a:lnTo>
                    <a:pt x="5" y="7436"/>
                  </a:lnTo>
                  <a:lnTo>
                    <a:pt x="10" y="7383"/>
                  </a:lnTo>
                  <a:lnTo>
                    <a:pt x="15" y="7330"/>
                  </a:lnTo>
                  <a:lnTo>
                    <a:pt x="23" y="7277"/>
                  </a:lnTo>
                  <a:lnTo>
                    <a:pt x="31" y="7226"/>
                  </a:lnTo>
                  <a:lnTo>
                    <a:pt x="41" y="7174"/>
                  </a:lnTo>
                  <a:lnTo>
                    <a:pt x="52" y="7123"/>
                  </a:lnTo>
                  <a:lnTo>
                    <a:pt x="64" y="7072"/>
                  </a:lnTo>
                  <a:lnTo>
                    <a:pt x="77" y="7022"/>
                  </a:lnTo>
                  <a:lnTo>
                    <a:pt x="93" y="6971"/>
                  </a:lnTo>
                  <a:lnTo>
                    <a:pt x="109" y="6923"/>
                  </a:lnTo>
                  <a:lnTo>
                    <a:pt x="127" y="6874"/>
                  </a:lnTo>
                  <a:lnTo>
                    <a:pt x="145" y="6825"/>
                  </a:lnTo>
                  <a:lnTo>
                    <a:pt x="166" y="6777"/>
                  </a:lnTo>
                  <a:lnTo>
                    <a:pt x="187" y="6730"/>
                  </a:lnTo>
                  <a:lnTo>
                    <a:pt x="208" y="6682"/>
                  </a:lnTo>
                  <a:lnTo>
                    <a:pt x="232" y="6637"/>
                  </a:lnTo>
                  <a:lnTo>
                    <a:pt x="256" y="6591"/>
                  </a:lnTo>
                  <a:lnTo>
                    <a:pt x="280" y="6546"/>
                  </a:lnTo>
                  <a:lnTo>
                    <a:pt x="306" y="6503"/>
                  </a:lnTo>
                  <a:lnTo>
                    <a:pt x="333" y="6460"/>
                  </a:lnTo>
                  <a:lnTo>
                    <a:pt x="361" y="6418"/>
                  </a:lnTo>
                  <a:lnTo>
                    <a:pt x="390" y="6377"/>
                  </a:lnTo>
                  <a:lnTo>
                    <a:pt x="419" y="6336"/>
                  </a:lnTo>
                  <a:lnTo>
                    <a:pt x="450" y="6295"/>
                  </a:lnTo>
                  <a:lnTo>
                    <a:pt x="482" y="6256"/>
                  </a:lnTo>
                  <a:lnTo>
                    <a:pt x="514" y="6218"/>
                  </a:lnTo>
                  <a:lnTo>
                    <a:pt x="547" y="6180"/>
                  </a:lnTo>
                  <a:lnTo>
                    <a:pt x="582" y="6144"/>
                  </a:lnTo>
                  <a:lnTo>
                    <a:pt x="617" y="6107"/>
                  </a:lnTo>
                  <a:lnTo>
                    <a:pt x="653" y="6072"/>
                  </a:lnTo>
                  <a:lnTo>
                    <a:pt x="690" y="6038"/>
                  </a:lnTo>
                  <a:lnTo>
                    <a:pt x="727" y="6005"/>
                  </a:lnTo>
                  <a:lnTo>
                    <a:pt x="766" y="5972"/>
                  </a:lnTo>
                  <a:lnTo>
                    <a:pt x="805" y="5941"/>
                  </a:lnTo>
                  <a:lnTo>
                    <a:pt x="845" y="5911"/>
                  </a:lnTo>
                  <a:lnTo>
                    <a:pt x="886" y="5882"/>
                  </a:lnTo>
                  <a:lnTo>
                    <a:pt x="927" y="5853"/>
                  </a:lnTo>
                  <a:lnTo>
                    <a:pt x="969" y="5825"/>
                  </a:lnTo>
                  <a:lnTo>
                    <a:pt x="1013" y="5798"/>
                  </a:lnTo>
                  <a:lnTo>
                    <a:pt x="1056" y="5773"/>
                  </a:lnTo>
                  <a:lnTo>
                    <a:pt x="1101" y="5748"/>
                  </a:lnTo>
                  <a:lnTo>
                    <a:pt x="1147" y="5724"/>
                  </a:lnTo>
                  <a:lnTo>
                    <a:pt x="1192" y="5701"/>
                  </a:lnTo>
                  <a:lnTo>
                    <a:pt x="1239" y="5679"/>
                  </a:lnTo>
                  <a:lnTo>
                    <a:pt x="1287" y="5657"/>
                  </a:lnTo>
                  <a:lnTo>
                    <a:pt x="1335" y="5638"/>
                  </a:lnTo>
                  <a:lnTo>
                    <a:pt x="1384" y="5619"/>
                  </a:lnTo>
                  <a:lnTo>
                    <a:pt x="1433" y="5602"/>
                  </a:lnTo>
                  <a:lnTo>
                    <a:pt x="1483" y="5585"/>
                  </a:lnTo>
                  <a:lnTo>
                    <a:pt x="1533" y="5571"/>
                  </a:lnTo>
                  <a:lnTo>
                    <a:pt x="1584" y="5557"/>
                  </a:lnTo>
                  <a:lnTo>
                    <a:pt x="1634" y="5544"/>
                  </a:lnTo>
                  <a:lnTo>
                    <a:pt x="1686" y="5534"/>
                  </a:lnTo>
                  <a:lnTo>
                    <a:pt x="1736" y="5524"/>
                  </a:lnTo>
                  <a:lnTo>
                    <a:pt x="1789" y="5515"/>
                  </a:lnTo>
                  <a:lnTo>
                    <a:pt x="1842" y="5508"/>
                  </a:lnTo>
                  <a:lnTo>
                    <a:pt x="1894" y="5503"/>
                  </a:lnTo>
                  <a:lnTo>
                    <a:pt x="1948" y="5498"/>
                  </a:lnTo>
                  <a:lnTo>
                    <a:pt x="2001" y="5495"/>
                  </a:lnTo>
                  <a:lnTo>
                    <a:pt x="2055" y="5493"/>
                  </a:lnTo>
                  <a:lnTo>
                    <a:pt x="2110" y="5493"/>
                  </a:lnTo>
                  <a:lnTo>
                    <a:pt x="10590" y="5493"/>
                  </a:lnTo>
                  <a:lnTo>
                    <a:pt x="10644" y="5493"/>
                  </a:lnTo>
                  <a:lnTo>
                    <a:pt x="10698" y="5495"/>
                  </a:lnTo>
                  <a:lnTo>
                    <a:pt x="10752" y="5498"/>
                  </a:lnTo>
                  <a:lnTo>
                    <a:pt x="10806" y="5503"/>
                  </a:lnTo>
                  <a:lnTo>
                    <a:pt x="10858" y="5508"/>
                  </a:lnTo>
                  <a:lnTo>
                    <a:pt x="10911" y="5515"/>
                  </a:lnTo>
                  <a:lnTo>
                    <a:pt x="10962" y="5524"/>
                  </a:lnTo>
                  <a:lnTo>
                    <a:pt x="11015" y="5534"/>
                  </a:lnTo>
                  <a:lnTo>
                    <a:pt x="11065" y="5544"/>
                  </a:lnTo>
                  <a:lnTo>
                    <a:pt x="11117" y="5557"/>
                  </a:lnTo>
                  <a:lnTo>
                    <a:pt x="11168" y="5571"/>
                  </a:lnTo>
                  <a:lnTo>
                    <a:pt x="11218" y="5585"/>
                  </a:lnTo>
                  <a:lnTo>
                    <a:pt x="11268" y="5602"/>
                  </a:lnTo>
                  <a:lnTo>
                    <a:pt x="11316" y="5619"/>
                  </a:lnTo>
                  <a:lnTo>
                    <a:pt x="11366" y="5638"/>
                  </a:lnTo>
                  <a:lnTo>
                    <a:pt x="11414" y="5657"/>
                  </a:lnTo>
                  <a:lnTo>
                    <a:pt x="11462" y="5679"/>
                  </a:lnTo>
                  <a:lnTo>
                    <a:pt x="11509" y="5701"/>
                  </a:lnTo>
                  <a:lnTo>
                    <a:pt x="11556" y="5724"/>
                  </a:lnTo>
                  <a:lnTo>
                    <a:pt x="11602" y="5748"/>
                  </a:lnTo>
                  <a:lnTo>
                    <a:pt x="11646" y="5773"/>
                  </a:lnTo>
                  <a:lnTo>
                    <a:pt x="11690" y="5798"/>
                  </a:lnTo>
                  <a:lnTo>
                    <a:pt x="11734" y="5825"/>
                  </a:lnTo>
                  <a:lnTo>
                    <a:pt x="11776" y="5853"/>
                  </a:lnTo>
                  <a:lnTo>
                    <a:pt x="11818" y="5882"/>
                  </a:lnTo>
                  <a:lnTo>
                    <a:pt x="11858" y="5911"/>
                  </a:lnTo>
                  <a:lnTo>
                    <a:pt x="11899" y="5941"/>
                  </a:lnTo>
                  <a:lnTo>
                    <a:pt x="11938" y="5972"/>
                  </a:lnTo>
                  <a:lnTo>
                    <a:pt x="11976" y="6005"/>
                  </a:lnTo>
                  <a:lnTo>
                    <a:pt x="12014" y="6038"/>
                  </a:lnTo>
                  <a:lnTo>
                    <a:pt x="12051" y="6072"/>
                  </a:lnTo>
                  <a:lnTo>
                    <a:pt x="12087" y="6107"/>
                  </a:lnTo>
                  <a:lnTo>
                    <a:pt x="12122" y="6144"/>
                  </a:lnTo>
                  <a:lnTo>
                    <a:pt x="12156" y="6180"/>
                  </a:lnTo>
                  <a:lnTo>
                    <a:pt x="12190" y="6218"/>
                  </a:lnTo>
                  <a:lnTo>
                    <a:pt x="12222" y="6256"/>
                  </a:lnTo>
                  <a:lnTo>
                    <a:pt x="12254" y="6295"/>
                  </a:lnTo>
                  <a:lnTo>
                    <a:pt x="12284" y="6336"/>
                  </a:lnTo>
                  <a:lnTo>
                    <a:pt x="12314" y="6377"/>
                  </a:lnTo>
                  <a:lnTo>
                    <a:pt x="12343" y="6418"/>
                  </a:lnTo>
                  <a:lnTo>
                    <a:pt x="12371" y="6460"/>
                  </a:lnTo>
                  <a:lnTo>
                    <a:pt x="12398" y="6503"/>
                  </a:lnTo>
                  <a:lnTo>
                    <a:pt x="12423" y="6546"/>
                  </a:lnTo>
                  <a:lnTo>
                    <a:pt x="12448" y="6591"/>
                  </a:lnTo>
                  <a:lnTo>
                    <a:pt x="12472" y="6637"/>
                  </a:lnTo>
                  <a:lnTo>
                    <a:pt x="12496" y="6682"/>
                  </a:lnTo>
                  <a:lnTo>
                    <a:pt x="12517" y="6730"/>
                  </a:lnTo>
                  <a:lnTo>
                    <a:pt x="12539" y="6777"/>
                  </a:lnTo>
                  <a:lnTo>
                    <a:pt x="12560" y="6825"/>
                  </a:lnTo>
                  <a:lnTo>
                    <a:pt x="12578" y="6874"/>
                  </a:lnTo>
                  <a:lnTo>
                    <a:pt x="12596" y="6923"/>
                  </a:lnTo>
                  <a:lnTo>
                    <a:pt x="12612" y="6971"/>
                  </a:lnTo>
                  <a:lnTo>
                    <a:pt x="12627" y="7022"/>
                  </a:lnTo>
                  <a:lnTo>
                    <a:pt x="12640" y="7072"/>
                  </a:lnTo>
                  <a:lnTo>
                    <a:pt x="12652" y="7123"/>
                  </a:lnTo>
                  <a:lnTo>
                    <a:pt x="12664" y="7174"/>
                  </a:lnTo>
                  <a:lnTo>
                    <a:pt x="12673" y="7226"/>
                  </a:lnTo>
                  <a:lnTo>
                    <a:pt x="12681" y="7277"/>
                  </a:lnTo>
                  <a:lnTo>
                    <a:pt x="12689" y="7330"/>
                  </a:lnTo>
                  <a:lnTo>
                    <a:pt x="12695" y="7383"/>
                  </a:lnTo>
                  <a:lnTo>
                    <a:pt x="12699" y="7436"/>
                  </a:lnTo>
                  <a:lnTo>
                    <a:pt x="12702" y="7489"/>
                  </a:lnTo>
                  <a:lnTo>
                    <a:pt x="12704" y="7544"/>
                  </a:lnTo>
                  <a:lnTo>
                    <a:pt x="12705" y="7598"/>
                  </a:lnTo>
                  <a:lnTo>
                    <a:pt x="12705" y="8441"/>
                  </a:lnTo>
                  <a:lnTo>
                    <a:pt x="2954" y="8441"/>
                  </a:lnTo>
                  <a:lnTo>
                    <a:pt x="2954" y="9703"/>
                  </a:lnTo>
                  <a:lnTo>
                    <a:pt x="12705" y="9703"/>
                  </a:lnTo>
                  <a:lnTo>
                    <a:pt x="12705" y="14359"/>
                  </a:lnTo>
                  <a:lnTo>
                    <a:pt x="12704" y="14413"/>
                  </a:lnTo>
                  <a:lnTo>
                    <a:pt x="12702" y="14467"/>
                  </a:lnTo>
                  <a:lnTo>
                    <a:pt x="12699" y="14520"/>
                  </a:lnTo>
                  <a:lnTo>
                    <a:pt x="12695" y="14574"/>
                  </a:lnTo>
                  <a:lnTo>
                    <a:pt x="12689" y="14626"/>
                  </a:lnTo>
                  <a:lnTo>
                    <a:pt x="12681" y="14679"/>
                  </a:lnTo>
                  <a:lnTo>
                    <a:pt x="12673" y="14730"/>
                  </a:lnTo>
                  <a:lnTo>
                    <a:pt x="12664" y="14782"/>
                  </a:lnTo>
                  <a:lnTo>
                    <a:pt x="12652" y="14833"/>
                  </a:lnTo>
                  <a:lnTo>
                    <a:pt x="12640" y="14883"/>
                  </a:lnTo>
                  <a:lnTo>
                    <a:pt x="12627" y="14934"/>
                  </a:lnTo>
                  <a:lnTo>
                    <a:pt x="12612" y="14984"/>
                  </a:lnTo>
                  <a:lnTo>
                    <a:pt x="12596" y="15034"/>
                  </a:lnTo>
                  <a:lnTo>
                    <a:pt x="12578" y="15082"/>
                  </a:lnTo>
                  <a:lnTo>
                    <a:pt x="12560" y="15131"/>
                  </a:lnTo>
                  <a:lnTo>
                    <a:pt x="12539" y="15179"/>
                  </a:lnTo>
                  <a:lnTo>
                    <a:pt x="12517" y="15227"/>
                  </a:lnTo>
                  <a:lnTo>
                    <a:pt x="12496" y="15274"/>
                  </a:lnTo>
                  <a:lnTo>
                    <a:pt x="12472" y="15320"/>
                  </a:lnTo>
                  <a:lnTo>
                    <a:pt x="12448" y="15365"/>
                  </a:lnTo>
                  <a:lnTo>
                    <a:pt x="12423" y="15410"/>
                  </a:lnTo>
                  <a:lnTo>
                    <a:pt x="12398" y="15454"/>
                  </a:lnTo>
                  <a:lnTo>
                    <a:pt x="12371" y="15497"/>
                  </a:lnTo>
                  <a:lnTo>
                    <a:pt x="12343" y="15539"/>
                  </a:lnTo>
                  <a:lnTo>
                    <a:pt x="12314" y="15580"/>
                  </a:lnTo>
                  <a:lnTo>
                    <a:pt x="12284" y="15621"/>
                  </a:lnTo>
                  <a:lnTo>
                    <a:pt x="12254" y="15660"/>
                  </a:lnTo>
                  <a:lnTo>
                    <a:pt x="12222" y="15699"/>
                  </a:lnTo>
                  <a:lnTo>
                    <a:pt x="12190" y="15739"/>
                  </a:lnTo>
                  <a:lnTo>
                    <a:pt x="12156" y="15776"/>
                  </a:lnTo>
                  <a:lnTo>
                    <a:pt x="12122" y="15813"/>
                  </a:lnTo>
                  <a:lnTo>
                    <a:pt x="12087" y="15849"/>
                  </a:lnTo>
                  <a:lnTo>
                    <a:pt x="12051" y="15884"/>
                  </a:lnTo>
                  <a:lnTo>
                    <a:pt x="12014" y="15919"/>
                  </a:lnTo>
                  <a:lnTo>
                    <a:pt x="11976" y="15952"/>
                  </a:lnTo>
                  <a:lnTo>
                    <a:pt x="11938" y="15983"/>
                  </a:lnTo>
                  <a:lnTo>
                    <a:pt x="11899" y="16015"/>
                  </a:lnTo>
                  <a:lnTo>
                    <a:pt x="11858" y="16046"/>
                  </a:lnTo>
                  <a:lnTo>
                    <a:pt x="11818" y="16075"/>
                  </a:lnTo>
                  <a:lnTo>
                    <a:pt x="11776" y="16104"/>
                  </a:lnTo>
                  <a:lnTo>
                    <a:pt x="11734" y="16132"/>
                  </a:lnTo>
                  <a:lnTo>
                    <a:pt x="11690" y="16158"/>
                  </a:lnTo>
                  <a:lnTo>
                    <a:pt x="11646" y="16184"/>
                  </a:lnTo>
                  <a:lnTo>
                    <a:pt x="11602" y="16209"/>
                  </a:lnTo>
                  <a:lnTo>
                    <a:pt x="11556" y="16232"/>
                  </a:lnTo>
                  <a:lnTo>
                    <a:pt x="11509" y="16256"/>
                  </a:lnTo>
                  <a:lnTo>
                    <a:pt x="11462" y="16278"/>
                  </a:lnTo>
                  <a:lnTo>
                    <a:pt x="11414" y="16298"/>
                  </a:lnTo>
                  <a:lnTo>
                    <a:pt x="11366" y="16319"/>
                  </a:lnTo>
                  <a:lnTo>
                    <a:pt x="11316" y="16337"/>
                  </a:lnTo>
                  <a:lnTo>
                    <a:pt x="11268" y="16355"/>
                  </a:lnTo>
                  <a:lnTo>
                    <a:pt x="11218" y="16371"/>
                  </a:lnTo>
                  <a:lnTo>
                    <a:pt x="11168" y="16387"/>
                  </a:lnTo>
                  <a:lnTo>
                    <a:pt x="11117" y="16400"/>
                  </a:lnTo>
                  <a:lnTo>
                    <a:pt x="11065" y="16413"/>
                  </a:lnTo>
                  <a:lnTo>
                    <a:pt x="11015" y="16423"/>
                  </a:lnTo>
                  <a:lnTo>
                    <a:pt x="10962" y="16433"/>
                  </a:lnTo>
                  <a:lnTo>
                    <a:pt x="10911" y="16441"/>
                  </a:lnTo>
                  <a:lnTo>
                    <a:pt x="10858" y="16449"/>
                  </a:lnTo>
                  <a:lnTo>
                    <a:pt x="10806" y="16454"/>
                  </a:lnTo>
                  <a:lnTo>
                    <a:pt x="10752" y="16459"/>
                  </a:lnTo>
                  <a:lnTo>
                    <a:pt x="10698" y="16462"/>
                  </a:lnTo>
                  <a:lnTo>
                    <a:pt x="10644" y="16463"/>
                  </a:lnTo>
                  <a:lnTo>
                    <a:pt x="10590" y="16464"/>
                  </a:lnTo>
                  <a:lnTo>
                    <a:pt x="2110" y="16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arkasse Head"/>
                <a:cs typeface="Sparkasse Hea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27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chart 1 S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6883"/>
            <a:ext cx="9144000" cy="3431116"/>
          </a:xfrm>
          <a:solidFill>
            <a:schemeClr val="accent3"/>
          </a:solidFill>
        </p:spPr>
        <p:txBody>
          <a:bodyPr anchor="ctr" anchorCtr="1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 oder Grafik hier platzieren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3060000" cy="34268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3060026" cy="20256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068638" y="-2"/>
            <a:ext cx="6075362" cy="3426887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>
          <a:xfrm>
            <a:off x="0" y="2021418"/>
            <a:ext cx="3068638" cy="1405465"/>
          </a:xfrm>
        </p:spPr>
        <p:txBody>
          <a:bodyPr rIns="288000"/>
          <a:lstStyle>
            <a:lvl1pPr>
              <a:lnSpc>
                <a:spcPct val="95000"/>
              </a:lnSpc>
              <a:spcBef>
                <a:spcPts val="0"/>
              </a:spcBef>
              <a:defRPr b="1">
                <a:solidFill>
                  <a:srgbClr val="FFFFFF"/>
                </a:solidFill>
                <a:latin typeface="Sparkasse Rg" panose="020B0504050602020204" pitchFamily="34" charset="0"/>
                <a:cs typeface="Sparkasse Rg" panose="020B0504050602020204" pitchFamily="34" charset="0"/>
              </a:defRPr>
            </a:lvl1pPr>
            <a:lvl2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2pPr>
            <a:lvl3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3pPr>
            <a:lvl4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4pPr>
            <a:lvl5pPr>
              <a:lnSpc>
                <a:spcPct val="95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Sparkasse Head"/>
                <a:cs typeface="Sparkasse Head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629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50449" y="6561602"/>
            <a:ext cx="422076" cy="143999"/>
          </a:xfrm>
          <a:prstGeom prst="rect">
            <a:avLst/>
          </a:prstGeom>
        </p:spPr>
        <p:txBody>
          <a:bodyPr lIns="108000" tIns="0" rIns="0" bIns="0"/>
          <a:lstStyle>
            <a:lvl1pPr algn="r">
              <a:lnSpc>
                <a:spcPct val="100000"/>
              </a:lnSpc>
              <a:defRPr sz="900">
                <a:solidFill>
                  <a:srgbClr val="6F6F6F"/>
                </a:solidFill>
                <a:latin typeface="Sparkasse Rg"/>
                <a:cs typeface="Sparkasse Rg"/>
              </a:defRPr>
            </a:lvl1pPr>
          </a:lstStyle>
          <a:p>
            <a:fld id="{84FDC53A-3975-DE4E-9A2C-B3DD4C55E4D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381508" y="40208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132138" y="390"/>
            <a:ext cx="5903912" cy="6489309"/>
          </a:xfrm>
          <a:prstGeom prst="rect">
            <a:avLst/>
          </a:prstGeom>
        </p:spPr>
        <p:txBody>
          <a:bodyPr vert="horz" lIns="360000" tIns="360000" rIns="36000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5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0" y="-1"/>
            <a:ext cx="3060026" cy="6308725"/>
          </a:xfrm>
          <a:prstGeom prst="rect">
            <a:avLst/>
          </a:prstGeom>
        </p:spPr>
        <p:txBody>
          <a:bodyPr vert="horz" lIns="360000" tIns="334800" rIns="360000" bIns="360000" rtlCol="0" anchor="t" anchorCtr="0">
            <a:noAutofit/>
          </a:bodyPr>
          <a:lstStyle/>
          <a:p>
            <a:r>
              <a:rPr lang="de-DE" dirty="0"/>
              <a:t>Mastertitel-format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2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27" r:id="rId2"/>
    <p:sldLayoutId id="2147484335" r:id="rId3"/>
    <p:sldLayoutId id="2147484328" r:id="rId4"/>
    <p:sldLayoutId id="2147484329" r:id="rId5"/>
    <p:sldLayoutId id="2147484305" r:id="rId6"/>
    <p:sldLayoutId id="2147484306" r:id="rId7"/>
    <p:sldLayoutId id="2147484304" r:id="rId8"/>
    <p:sldLayoutId id="2147484307" r:id="rId9"/>
    <p:sldLayoutId id="2147484334" r:id="rId10"/>
    <p:sldLayoutId id="2147484308" r:id="rId11"/>
    <p:sldLayoutId id="2147484339" r:id="rId12"/>
    <p:sldLayoutId id="2147484344" r:id="rId13"/>
    <p:sldLayoutId id="2147484343" r:id="rId14"/>
    <p:sldLayoutId id="2147484324" r:id="rId15"/>
    <p:sldLayoutId id="2147484309" r:id="rId16"/>
    <p:sldLayoutId id="2147484310" r:id="rId17"/>
    <p:sldLayoutId id="2147484326" r:id="rId18"/>
    <p:sldLayoutId id="2147484325" r:id="rId19"/>
    <p:sldLayoutId id="2147484317" r:id="rId20"/>
    <p:sldLayoutId id="2147484330" r:id="rId21"/>
    <p:sldLayoutId id="2147484331" r:id="rId22"/>
    <p:sldLayoutId id="2147484332" r:id="rId23"/>
    <p:sldLayoutId id="2147484333" r:id="rId24"/>
  </p:sldLayoutIdLs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0" i="0" kern="300" baseline="0">
          <a:solidFill>
            <a:srgbClr val="505050"/>
          </a:solidFill>
          <a:latin typeface="Sparkasse Head"/>
          <a:ea typeface="+mj-ea"/>
          <a:cs typeface="Sparkasse Head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buClr>
          <a:schemeClr val="tx2"/>
        </a:buClr>
        <a:buFont typeface="Wingdings" charset="2"/>
        <a:buNone/>
        <a:defRPr lang="de-DE" sz="1600" b="0" i="0" kern="100" baseline="0" smtClean="0">
          <a:solidFill>
            <a:srgbClr val="505050"/>
          </a:solidFill>
          <a:latin typeface="Sparkasse Rg"/>
          <a:ea typeface="+mn-ea"/>
          <a:cs typeface="Sparkasse Rg"/>
        </a:defRPr>
      </a:lvl1pPr>
      <a:lvl2pPr marL="0" indent="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None/>
        <a:defRPr sz="1600" b="0" i="0" kern="1200" baseline="0">
          <a:solidFill>
            <a:srgbClr val="505050"/>
          </a:solidFill>
          <a:latin typeface="Sparkasse Rg"/>
          <a:ea typeface="+mn-ea"/>
          <a:cs typeface="Sparkasse Rg"/>
        </a:defRPr>
      </a:lvl2pPr>
      <a:lvl3pPr marL="179388" indent="-179388" algn="l" defTabSz="457200" rtl="0" eaLnBrk="1" latinLnBrk="0" hangingPunct="1">
        <a:spcBef>
          <a:spcPts val="600"/>
        </a:spcBef>
        <a:buClr>
          <a:schemeClr val="tx2"/>
        </a:buClr>
        <a:buFont typeface="Arial"/>
        <a:buChar char="•"/>
        <a:defRPr sz="1600" b="0" i="0" kern="100">
          <a:solidFill>
            <a:srgbClr val="505050"/>
          </a:solidFill>
          <a:latin typeface="Sparkasse Rg"/>
          <a:ea typeface="+mn-ea"/>
          <a:cs typeface="Sparkasse Rg"/>
        </a:defRPr>
      </a:lvl3pPr>
      <a:lvl4pPr marL="358775" indent="-179388" algn="l" defTabSz="166688" rtl="0" eaLnBrk="1" latinLnBrk="0" hangingPunct="1">
        <a:spcBef>
          <a:spcPts val="600"/>
        </a:spcBef>
        <a:buClr>
          <a:schemeClr val="tx2"/>
        </a:buClr>
        <a:buFont typeface="Arial"/>
        <a:buChar char="•"/>
        <a:defRPr sz="1600" b="0" i="0" kern="100">
          <a:solidFill>
            <a:srgbClr val="505050"/>
          </a:solidFill>
          <a:latin typeface="Sparkasse Rg"/>
          <a:ea typeface="+mn-ea"/>
          <a:cs typeface="Sparkasse Rg"/>
        </a:defRPr>
      </a:lvl4pPr>
      <a:lvl5pPr marL="539750" indent="-180975" algn="l" defTabSz="457200" rtl="0" eaLnBrk="1" latinLnBrk="0" hangingPunct="1">
        <a:spcBef>
          <a:spcPts val="600"/>
        </a:spcBef>
        <a:buClr>
          <a:schemeClr val="tx2"/>
        </a:buClr>
        <a:buFont typeface="Arial"/>
        <a:buChar char="•"/>
        <a:defRPr sz="1600" b="0" i="0" kern="100" baseline="0">
          <a:solidFill>
            <a:srgbClr val="505050"/>
          </a:solidFill>
          <a:latin typeface="Sparkasse Rg"/>
          <a:ea typeface="+mn-ea"/>
          <a:cs typeface="Sparkasse Rg"/>
        </a:defRPr>
      </a:lvl5pPr>
      <a:lvl6pPr marL="719138" indent="-179388" algn="l" defTabSz="457200" rtl="0" eaLnBrk="1" latinLnBrk="0" hangingPunct="1">
        <a:spcBef>
          <a:spcPts val="600"/>
        </a:spcBef>
        <a:buClr>
          <a:schemeClr val="tx2"/>
        </a:buClr>
        <a:buFont typeface="Arial"/>
        <a:buChar char="•"/>
        <a:defRPr sz="1600" b="0" i="0" kern="100">
          <a:solidFill>
            <a:srgbClr val="505050"/>
          </a:solidFill>
          <a:latin typeface="Sparkasse Rg"/>
          <a:ea typeface="+mn-ea"/>
          <a:cs typeface="Sparkasse Rg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692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pos="1927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pos="3833" userDrawn="1">
          <p15:clr>
            <a:srgbClr val="F26B43"/>
          </p15:clr>
        </p15:guide>
        <p15:guide id="9" pos="1973" userDrawn="1">
          <p15:clr>
            <a:srgbClr val="F26B43"/>
          </p15:clr>
        </p15:guide>
        <p15:guide id="10" pos="5760" userDrawn="1">
          <p15:clr>
            <a:srgbClr val="F26B43"/>
          </p15:clr>
        </p15:guide>
        <p15:guide id="11" pos="4717" userDrawn="1">
          <p15:clr>
            <a:srgbClr val="F26B43"/>
          </p15:clr>
        </p15:guide>
        <p15:guide id="12" pos="1043" userDrawn="1">
          <p15:clr>
            <a:srgbClr val="F26B43"/>
          </p15:clr>
        </p15:guide>
        <p15:guide id="13" orient="horz" pos="1207" userDrawn="1">
          <p15:clr>
            <a:srgbClr val="F26B43"/>
          </p15:clr>
        </p15:guide>
        <p15:guide id="14" orient="horz" pos="3113" userDrawn="1">
          <p15:clr>
            <a:srgbClr val="F26B43"/>
          </p15:clr>
        </p15:guide>
        <p15:guide id="15" orient="horz" pos="1026" userDrawn="1">
          <p15:clr>
            <a:srgbClr val="F26B43"/>
          </p15:clr>
        </p15:guide>
        <p15:guide id="1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b/balancesheet.as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643063"/>
            <a:ext cx="4572000" cy="161517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Workshop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-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Finance for Non-Finance Managers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3241964" cy="2021419"/>
          </a:xfrm>
        </p:spPr>
        <p:txBody>
          <a:bodyPr/>
          <a:lstStyle/>
          <a:p>
            <a:r>
              <a:rPr lang="de-DE" dirty="0"/>
              <a:t>Pilot Project</a:t>
            </a:r>
            <a:br>
              <a:rPr lang="de-DE" dirty="0"/>
            </a:br>
            <a:r>
              <a:rPr lang="de-DE" dirty="0"/>
              <a:t>Saint Lucia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50449" y="6561602"/>
            <a:ext cx="422076" cy="143999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EA5AA0F-9976-4A09-A48A-B4BFF8E6EF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8612" y="3427655"/>
            <a:ext cx="3068638" cy="4047596"/>
          </a:xfrm>
        </p:spPr>
        <p:txBody>
          <a:bodyPr/>
          <a:lstStyle/>
          <a:p>
            <a:pPr algn="ctr"/>
            <a:r>
              <a:rPr lang="de-DE" dirty="0"/>
              <a:t>Support</a:t>
            </a:r>
          </a:p>
          <a:p>
            <a:pPr algn="ctr"/>
            <a:r>
              <a:rPr lang="de-DE" dirty="0"/>
              <a:t>Saint Lucia‘s SME Sector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Financial inclusion for small and medium-sized entreprises</a:t>
            </a:r>
          </a:p>
        </p:txBody>
      </p:sp>
      <p:pic>
        <p:nvPicPr>
          <p:cNvPr id="13" name="Bildplatzhalter 6">
            <a:extLst>
              <a:ext uri="{FF2B5EF4-FFF2-40B4-BE49-F238E27FC236}">
                <a16:creationId xmlns:a16="http://schemas.microsoft.com/office/drawing/2014/main" id="{E4F6440C-0A47-44BB-971F-0F79D88A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38" y="0"/>
            <a:ext cx="683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2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Johannes Steger</a:t>
            </a:r>
            <a:br>
              <a:rPr lang="en-GB" dirty="0"/>
            </a:br>
            <a:br>
              <a:rPr lang="en-GB" dirty="0"/>
            </a:br>
            <a:br>
              <a:rPr lang="en-GB" sz="1400" dirty="0"/>
            </a:br>
            <a:endParaRPr lang="de-DE" sz="20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50449" y="6561602"/>
            <a:ext cx="422076" cy="143999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8" name="Grafik 17" descr="D:\Eigene Dateien\Desktop\Bewerbungsbild zugeschnitten Originalformat.jpg">
            <a:extLst>
              <a:ext uri="{FF2B5EF4-FFF2-40B4-BE49-F238E27FC236}">
                <a16:creationId xmlns:a16="http://schemas.microsoft.com/office/drawing/2014/main" id="{E30832E6-B31A-4983-BEC9-7543766813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52" y="116498"/>
            <a:ext cx="964757" cy="13823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9ACFBF-902D-48ED-B1EC-A50D157BD23E}"/>
              </a:ext>
            </a:extLst>
          </p:cNvPr>
          <p:cNvSpPr txBox="1"/>
          <p:nvPr/>
        </p:nvSpPr>
        <p:spPr>
          <a:xfrm>
            <a:off x="3421929" y="320511"/>
            <a:ext cx="5722071" cy="6089716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b="1" u="sng" dirty="0"/>
              <a:t>EDUCATION: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Master </a:t>
            </a:r>
            <a:r>
              <a:rPr lang="de-DE" sz="1200" b="1" dirty="0" err="1"/>
              <a:t>of</a:t>
            </a:r>
            <a:r>
              <a:rPr lang="de-DE" sz="1200" b="1" dirty="0"/>
              <a:t> Science in Finance &amp; Accounting</a:t>
            </a:r>
          </a:p>
          <a:p>
            <a:r>
              <a:rPr lang="de-DE" sz="1200" dirty="0"/>
              <a:t>     (Otto-Friedrich-University – Bamberg, Germany)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Bachelor </a:t>
            </a:r>
            <a:r>
              <a:rPr lang="de-DE" sz="1200" b="1" dirty="0" err="1"/>
              <a:t>of</a:t>
            </a:r>
            <a:r>
              <a:rPr lang="de-DE" sz="1200" b="1" dirty="0"/>
              <a:t> Arts, Dual </a:t>
            </a:r>
            <a:r>
              <a:rPr lang="de-DE" sz="1200" b="1" dirty="0" err="1"/>
              <a:t>studies</a:t>
            </a:r>
            <a:r>
              <a:rPr lang="de-DE" sz="1200" b="1" dirty="0"/>
              <a:t> bank-business </a:t>
            </a:r>
            <a:r>
              <a:rPr lang="de-DE" sz="1200" b="1" dirty="0" err="1"/>
              <a:t>administration</a:t>
            </a:r>
            <a:endParaRPr lang="de-DE" sz="1200" b="1" dirty="0"/>
          </a:p>
          <a:p>
            <a:r>
              <a:rPr lang="de-DE" sz="1200" dirty="0"/>
              <a:t>     (</a:t>
            </a:r>
            <a:r>
              <a:rPr lang="de-DE" sz="1200" dirty="0" err="1"/>
              <a:t>Cooperative</a:t>
            </a:r>
            <a:r>
              <a:rPr lang="de-DE" sz="1200" dirty="0"/>
              <a:t> State University – Mosbach, Germany)</a:t>
            </a:r>
          </a:p>
          <a:p>
            <a:endParaRPr lang="de-DE" sz="1200" dirty="0"/>
          </a:p>
          <a:p>
            <a:r>
              <a:rPr lang="de-DE" sz="1200" b="1" u="sng" dirty="0"/>
              <a:t>WORK EXPERIENCE AND TRAINING: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/>
              <a:t>Savings</a:t>
            </a:r>
            <a:r>
              <a:rPr lang="de-DE" sz="1200" b="1" dirty="0"/>
              <a:t> Bank Bamberg, </a:t>
            </a:r>
            <a:r>
              <a:rPr lang="de-DE" sz="1200" b="1" dirty="0" err="1"/>
              <a:t>Credit</a:t>
            </a:r>
            <a:r>
              <a:rPr lang="de-DE" sz="1200" b="1" dirty="0"/>
              <a:t> Management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NORD/LB London </a:t>
            </a:r>
            <a:r>
              <a:rPr lang="de-DE" sz="1200" b="1" dirty="0" err="1"/>
              <a:t>branch</a:t>
            </a:r>
            <a:r>
              <a:rPr lang="de-DE" sz="1200" b="1" dirty="0"/>
              <a:t>, Structured Finance (</a:t>
            </a:r>
            <a:r>
              <a:rPr lang="de-DE" sz="1200" b="1" dirty="0" err="1"/>
              <a:t>Internship</a:t>
            </a:r>
            <a:r>
              <a:rPr lang="de-DE" sz="1200" b="1" dirty="0"/>
              <a:t>)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/>
              <a:t>Savings</a:t>
            </a:r>
            <a:r>
              <a:rPr lang="de-DE" sz="1200" b="1" dirty="0"/>
              <a:t> Bank </a:t>
            </a:r>
            <a:r>
              <a:rPr lang="de-DE" sz="1200" b="1" dirty="0" err="1"/>
              <a:t>Foundation</a:t>
            </a:r>
            <a:r>
              <a:rPr lang="de-DE" sz="1200" b="1" dirty="0"/>
              <a:t> </a:t>
            </a:r>
            <a:r>
              <a:rPr lang="de-DE" sz="1200" b="1" dirty="0" err="1"/>
              <a:t>for</a:t>
            </a:r>
            <a:r>
              <a:rPr lang="de-DE" sz="1200" b="1" dirty="0"/>
              <a:t> International </a:t>
            </a:r>
            <a:r>
              <a:rPr lang="de-DE" sz="1200" b="1" dirty="0" err="1"/>
              <a:t>Cooperation</a:t>
            </a:r>
            <a:r>
              <a:rPr lang="de-DE" sz="1200" b="1" dirty="0"/>
              <a:t> (Junior Consultant)</a:t>
            </a:r>
          </a:p>
          <a:p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Deloitte Munich, Financial Advisory – </a:t>
            </a:r>
            <a:r>
              <a:rPr lang="de-DE" sz="1200" b="1" dirty="0" err="1"/>
              <a:t>Valuation</a:t>
            </a:r>
            <a:r>
              <a:rPr lang="de-DE" sz="1200" b="1" dirty="0"/>
              <a:t> &amp; Modeling (</a:t>
            </a:r>
            <a:r>
              <a:rPr lang="de-DE" sz="1200" b="1" dirty="0" err="1"/>
              <a:t>Internship</a:t>
            </a:r>
            <a:r>
              <a:rPr lang="de-DE" sz="1200" b="1" dirty="0"/>
              <a:t>)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/>
              <a:t>Cooperative</a:t>
            </a:r>
            <a:r>
              <a:rPr lang="de-DE" sz="1200" b="1" dirty="0"/>
              <a:t> State University, Mosbach, </a:t>
            </a:r>
            <a:r>
              <a:rPr lang="de-DE" sz="1200" b="1" dirty="0" err="1"/>
              <a:t>Lecturer</a:t>
            </a:r>
            <a:r>
              <a:rPr lang="de-DE" sz="1200" b="1" dirty="0"/>
              <a:t> and </a:t>
            </a:r>
            <a:r>
              <a:rPr lang="de-DE" sz="1200" b="1" dirty="0" err="1"/>
              <a:t>advisor</a:t>
            </a:r>
            <a:r>
              <a:rPr lang="de-DE" sz="1200" b="1" dirty="0"/>
              <a:t> </a:t>
            </a:r>
            <a:r>
              <a:rPr lang="de-DE" sz="1200" b="1" dirty="0" err="1"/>
              <a:t>of</a:t>
            </a:r>
            <a:r>
              <a:rPr lang="de-DE" sz="1200" b="1" dirty="0"/>
              <a:t> </a:t>
            </a:r>
            <a:r>
              <a:rPr lang="de-DE" sz="1200" b="1" dirty="0" err="1"/>
              <a:t>scientific</a:t>
            </a:r>
            <a:r>
              <a:rPr lang="de-DE" sz="1200" b="1" dirty="0"/>
              <a:t> </a:t>
            </a:r>
            <a:r>
              <a:rPr lang="de-DE" sz="1200" b="1" dirty="0" err="1"/>
              <a:t>work</a:t>
            </a:r>
            <a:r>
              <a:rPr lang="de-DE" sz="1200" b="1" dirty="0"/>
              <a:t>  </a:t>
            </a:r>
          </a:p>
          <a:p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/>
              <a:t>Savings</a:t>
            </a:r>
            <a:r>
              <a:rPr lang="de-DE" sz="1200" b="1" dirty="0"/>
              <a:t> Bank Bamberg, Corporate Customers Department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/>
              <a:t>Savings</a:t>
            </a:r>
            <a:r>
              <a:rPr lang="de-DE" sz="1200" b="1" dirty="0"/>
              <a:t> Bank Bamberg, Dual </a:t>
            </a:r>
            <a:r>
              <a:rPr lang="de-DE" sz="1200" b="1" dirty="0" err="1"/>
              <a:t>student</a:t>
            </a: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endParaRPr lang="de-DE" sz="1200" b="1" dirty="0"/>
          </a:p>
          <a:p>
            <a:r>
              <a:rPr lang="de-DE" sz="1200" b="1" u="sng" dirty="0"/>
              <a:t>PERSONAL INTERESTS:</a:t>
            </a:r>
          </a:p>
          <a:p>
            <a:endParaRPr lang="de-DE" sz="12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Sports &amp; Outdoor </a:t>
            </a:r>
            <a:r>
              <a:rPr lang="de-DE" sz="1200" dirty="0" err="1"/>
              <a:t>Activities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Family &amp; Friends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u="sng" dirty="0"/>
          </a:p>
          <a:p>
            <a:endParaRPr lang="de-DE" sz="1200" dirty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4036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50449" y="6561602"/>
            <a:ext cx="422076" cy="143999"/>
          </a:xfrm>
        </p:spPr>
        <p:txBody>
          <a:bodyPr/>
          <a:lstStyle/>
          <a:p>
            <a:fld id="{84FDC53A-3975-DE4E-9A2C-B3DD4C55E4D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9ACFBF-902D-48ED-B1EC-A50D157BD23E}"/>
              </a:ext>
            </a:extLst>
          </p:cNvPr>
          <p:cNvSpPr txBox="1"/>
          <p:nvPr/>
        </p:nvSpPr>
        <p:spPr>
          <a:xfrm>
            <a:off x="3421929" y="320511"/>
            <a:ext cx="5722071" cy="6089716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doing</a:t>
            </a:r>
            <a:r>
              <a:rPr lang="de-DE" sz="2000" dirty="0"/>
              <a:t>?</a:t>
            </a:r>
          </a:p>
          <a:p>
            <a:endParaRPr lang="de-DE" sz="20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experiences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finance</a:t>
            </a:r>
            <a:r>
              <a:rPr lang="de-DE" sz="2000" dirty="0"/>
              <a:t> do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have</a:t>
            </a:r>
            <a:r>
              <a:rPr lang="de-DE" sz="2000" dirty="0"/>
              <a:t>?</a:t>
            </a:r>
          </a:p>
          <a:p>
            <a:endParaRPr lang="de-DE" sz="20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 do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expect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workshop</a:t>
            </a:r>
            <a:r>
              <a:rPr lang="de-DE" sz="2000" dirty="0"/>
              <a:t>?</a:t>
            </a:r>
          </a:p>
          <a:p>
            <a:r>
              <a:rPr lang="de-DE" sz="2000" dirty="0"/>
              <a:t>     </a:t>
            </a:r>
            <a:r>
              <a:rPr lang="de-DE" sz="2000" dirty="0" err="1"/>
              <a:t>Please</a:t>
            </a:r>
            <a:r>
              <a:rPr lang="de-DE" sz="2000" dirty="0"/>
              <a:t> </a:t>
            </a:r>
            <a:r>
              <a:rPr lang="de-DE" sz="2000" dirty="0" err="1"/>
              <a:t>write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down on a </a:t>
            </a:r>
            <a:r>
              <a:rPr lang="de-DE" sz="2000" dirty="0" err="1"/>
              <a:t>flipchart</a:t>
            </a:r>
            <a:r>
              <a:rPr lang="de-DE" sz="2000" dirty="0"/>
              <a:t>!</a:t>
            </a:r>
          </a:p>
          <a:p>
            <a:endParaRPr lang="de-DE" sz="2000" dirty="0"/>
          </a:p>
          <a:p>
            <a:r>
              <a:rPr lang="de-DE" sz="2000" u="sng" dirty="0"/>
              <a:t>General </a:t>
            </a:r>
            <a:r>
              <a:rPr lang="de-DE" sz="2000" u="sng" dirty="0" err="1"/>
              <a:t>remark</a:t>
            </a:r>
            <a:r>
              <a:rPr lang="de-DE" sz="2000" u="sng" dirty="0"/>
              <a:t>: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workshop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want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invite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 </a:t>
            </a:r>
            <a:r>
              <a:rPr lang="de-DE" sz="2000" dirty="0" err="1"/>
              <a:t>together</a:t>
            </a:r>
            <a:r>
              <a:rPr lang="de-DE" sz="2000" dirty="0"/>
              <a:t>. </a:t>
            </a:r>
          </a:p>
          <a:p>
            <a:r>
              <a:rPr lang="de-DE" sz="2000" dirty="0"/>
              <a:t>Please feel free to ask and discuss!</a:t>
            </a:r>
          </a:p>
          <a:p>
            <a:r>
              <a:rPr lang="de-DE" sz="2000" dirty="0" err="1"/>
              <a:t>Let‘s</a:t>
            </a:r>
            <a:r>
              <a:rPr lang="de-DE" sz="2000" dirty="0"/>
              <a:t> </a:t>
            </a:r>
            <a:r>
              <a:rPr lang="de-DE" sz="2000" dirty="0" err="1"/>
              <a:t>get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workshop</a:t>
            </a:r>
            <a:r>
              <a:rPr lang="de-DE" sz="2000" dirty="0"/>
              <a:t> </a:t>
            </a:r>
            <a:r>
              <a:rPr lang="de-DE" sz="2000" dirty="0" err="1"/>
              <a:t>interactive</a:t>
            </a:r>
            <a:r>
              <a:rPr lang="de-DE" sz="2000" dirty="0"/>
              <a:t>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BEFD075-187D-4791-991B-0F1F9409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Who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?</a:t>
            </a:r>
            <a:br>
              <a:rPr lang="de-DE" dirty="0"/>
            </a:b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yourself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31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/>
              <a:t>Understanding Financial Statements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86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de-DE" sz="4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A6E118-8393-45AB-9FA5-22DD5422C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16" t="16852" r="5209" b="38148"/>
          <a:stretch/>
        </p:blipFill>
        <p:spPr>
          <a:xfrm>
            <a:off x="5067300" y="3429000"/>
            <a:ext cx="3600449" cy="23145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0BE37A-AC07-42F0-87D4-D8F0793BF5A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https://scrumcorp.de/2019/06/17/brainstorming-wie-man-es-anders-machen-kann/</a:t>
            </a:r>
          </a:p>
          <a:p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C95A8-AEE3-4103-9500-149EB4AD2782}"/>
              </a:ext>
            </a:extLst>
          </p:cNvPr>
          <p:cNvSpPr txBox="1"/>
          <p:nvPr/>
        </p:nvSpPr>
        <p:spPr>
          <a:xfrm>
            <a:off x="866776" y="866774"/>
            <a:ext cx="6762750" cy="32670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algn="ctr"/>
            <a:r>
              <a:rPr lang="de-DE" sz="4000" dirty="0"/>
              <a:t>Financial Statements?!</a:t>
            </a:r>
          </a:p>
          <a:p>
            <a:pPr algn="ctr"/>
            <a:r>
              <a:rPr lang="de-DE" sz="4000" dirty="0"/>
              <a:t>-</a:t>
            </a:r>
          </a:p>
          <a:p>
            <a:pPr algn="ctr"/>
            <a:r>
              <a:rPr lang="de-DE" sz="4000" dirty="0"/>
              <a:t> </a:t>
            </a:r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comes</a:t>
            </a:r>
            <a:r>
              <a:rPr lang="de-DE" sz="4000" dirty="0"/>
              <a:t> </a:t>
            </a:r>
            <a:r>
              <a:rPr lang="de-DE" sz="4000" dirty="0" err="1"/>
              <a:t>into</a:t>
            </a:r>
            <a:r>
              <a:rPr lang="de-DE" sz="4000" dirty="0"/>
              <a:t> </a:t>
            </a:r>
            <a:r>
              <a:rPr lang="de-DE" sz="4000" dirty="0" err="1"/>
              <a:t>your</a:t>
            </a:r>
            <a:r>
              <a:rPr lang="de-DE" sz="4000" dirty="0"/>
              <a:t> </a:t>
            </a:r>
            <a:r>
              <a:rPr lang="de-DE" sz="4000" dirty="0" err="1"/>
              <a:t>mind</a:t>
            </a:r>
            <a:r>
              <a:rPr lang="de-D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78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4000" dirty="0" err="1"/>
              <a:t>Please</a:t>
            </a:r>
            <a:r>
              <a:rPr lang="de-DE" sz="4000" dirty="0"/>
              <a:t> </a:t>
            </a:r>
            <a:r>
              <a:rPr lang="de-DE" sz="4000" dirty="0" err="1"/>
              <a:t>build</a:t>
            </a:r>
            <a:r>
              <a:rPr lang="de-DE" sz="4000" dirty="0"/>
              <a:t> 3 </a:t>
            </a:r>
            <a:r>
              <a:rPr lang="de-DE" sz="4000" dirty="0" err="1"/>
              <a:t>groups</a:t>
            </a:r>
            <a:r>
              <a:rPr lang="de-DE" sz="4000" dirty="0"/>
              <a:t>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064A-4807-42BB-B83E-AEC3FF50756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https://clipartstation.com/gruppenarbeit-clipart/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CF08A4-9141-48FB-B4B5-C111C381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1" t="40370" r="37188" b="25741"/>
          <a:stretch/>
        </p:blipFill>
        <p:spPr>
          <a:xfrm>
            <a:off x="3619500" y="2454614"/>
            <a:ext cx="4181476" cy="29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28765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do </a:t>
            </a:r>
            <a:r>
              <a:rPr lang="de-DE" sz="2000" dirty="0" err="1">
                <a:solidFill>
                  <a:srgbClr val="FF0000"/>
                </a:solidFill>
              </a:rPr>
              <a:t>research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your</a:t>
            </a:r>
            <a:r>
              <a:rPr lang="de-DE" sz="2000" dirty="0">
                <a:solidFill>
                  <a:srgbClr val="FF0000"/>
                </a:solidFill>
              </a:rPr>
              <a:t> own on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following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topics</a:t>
            </a:r>
            <a:r>
              <a:rPr lang="de-DE" sz="2000" dirty="0">
                <a:solidFill>
                  <a:srgbClr val="FF0000"/>
                </a:solidFill>
              </a:rPr>
              <a:t> (30 min) and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afterwards</a:t>
            </a:r>
            <a:r>
              <a:rPr lang="de-DE" sz="2000" dirty="0">
                <a:solidFill>
                  <a:srgbClr val="FF0000"/>
                </a:solidFill>
              </a:rPr>
              <a:t> (10 min </a:t>
            </a:r>
            <a:r>
              <a:rPr lang="de-DE" sz="2000" dirty="0" err="1">
                <a:solidFill>
                  <a:srgbClr val="FF0000"/>
                </a:solidFill>
              </a:rPr>
              <a:t>each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) …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Balance Sheet (Group 1)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Income Statement (Group 2)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Cash Flow Statement (Group 3)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966A9F-1B77-43BE-BD29-1A2756341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" t="37143" r="69893" b="29142"/>
          <a:stretch/>
        </p:blipFill>
        <p:spPr>
          <a:xfrm>
            <a:off x="4829175" y="3733280"/>
            <a:ext cx="3486150" cy="2410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https://enil.eu/news/introducing-enils-independent-living-research-network/</a:t>
            </a:r>
          </a:p>
        </p:txBody>
      </p:sp>
    </p:spTree>
    <p:extLst>
      <p:ext uri="{BB962C8B-B14F-4D97-AF65-F5344CB8AC3E}">
        <p14:creationId xmlns:p14="http://schemas.microsoft.com/office/powerpoint/2010/main" val="232943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en-US" sz="12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pPr algn="ctr"/>
            <a:r>
              <a:rPr lang="de-DE" sz="2000" dirty="0">
                <a:solidFill>
                  <a:srgbClr val="FF0000"/>
                </a:solidFill>
              </a:rPr>
              <a:t>… in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following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can</a:t>
            </a:r>
            <a:r>
              <a:rPr lang="de-DE" sz="2000" dirty="0">
                <a:solidFill>
                  <a:srgbClr val="FF0000"/>
                </a:solidFill>
              </a:rPr>
              <a:t> find a </a:t>
            </a:r>
            <a:r>
              <a:rPr lang="de-DE" sz="2000" dirty="0" err="1">
                <a:solidFill>
                  <a:srgbClr val="FF0000"/>
                </a:solidFill>
              </a:rPr>
              <a:t>short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summary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results</a:t>
            </a:r>
            <a:r>
              <a:rPr lang="de-DE" sz="2000" dirty="0">
                <a:solidFill>
                  <a:srgbClr val="FF00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3386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439C8C-1D42-48CA-A9FB-3FFFCF0950E0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https://www.investopedia.com/terms/b/balancesheet.asp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71F892-0B7A-48D4-A12C-F3A17DD60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" t="23929" r="54178" b="23881"/>
          <a:stretch/>
        </p:blipFill>
        <p:spPr>
          <a:xfrm>
            <a:off x="764273" y="641444"/>
            <a:ext cx="7915235" cy="52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34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important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balance sheet is a financial statement that reports a company's assets, liabilities and shareholders' equity.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balance sheet is one of the three (income statement and statement of cash flows being the other two) core financial statements used to evaluate a business.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balance sheet is a snapshot, representing the state of a company's finances (what it owns and owes) as of the date of publication.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Fundamental analysts use balance sheets, in conjunction with other financial statements, to calculate financial ratios.</a:t>
            </a:r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689837-C7CA-49F6-A709-78F152E9AC82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https://www.investopedia.com/terms/b/balancesheet.asp</a:t>
            </a:r>
          </a:p>
        </p:txBody>
      </p:sp>
    </p:spTree>
    <p:extLst>
      <p:ext uri="{BB962C8B-B14F-4D97-AF65-F5344CB8AC3E}">
        <p14:creationId xmlns:p14="http://schemas.microsoft.com/office/powerpoint/2010/main" val="276500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3207183" y="171160"/>
            <a:ext cx="6075362" cy="58864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Introduction</a:t>
            </a:r>
          </a:p>
          <a:p>
            <a:r>
              <a:rPr lang="en-GB" dirty="0">
                <a:solidFill>
                  <a:srgbClr val="FF0000"/>
                </a:solidFill>
              </a:rPr>
              <a:t>2.</a:t>
            </a:r>
            <a:r>
              <a:rPr lang="en-GB" dirty="0">
                <a:solidFill>
                  <a:schemeClr val="tx1"/>
                </a:solidFill>
              </a:rPr>
              <a:t>    Understanding Financial Statements</a:t>
            </a:r>
          </a:p>
          <a:p>
            <a:pPr marL="457200" indent="-457200">
              <a:buAutoNum type="arabicPeriod" startAt="3"/>
            </a:pPr>
            <a:r>
              <a:rPr lang="en-GB" dirty="0">
                <a:solidFill>
                  <a:schemeClr val="tx1"/>
                </a:solidFill>
              </a:rPr>
              <a:t>Financial Statement Analysis</a:t>
            </a:r>
          </a:p>
          <a:p>
            <a:pPr marL="457200" indent="-457200">
              <a:buAutoNum type="arabicPeriod" startAt="3"/>
            </a:pPr>
            <a:r>
              <a:rPr lang="en-GB" dirty="0">
                <a:solidFill>
                  <a:schemeClr val="tx1"/>
                </a:solidFill>
              </a:rPr>
              <a:t>Working Capital Management</a:t>
            </a:r>
          </a:p>
          <a:p>
            <a:pPr marL="457200" indent="-457200">
              <a:buAutoNum type="arabicPeriod" startAt="3"/>
            </a:pPr>
            <a:r>
              <a:rPr lang="en-GB" dirty="0">
                <a:solidFill>
                  <a:schemeClr val="tx1"/>
                </a:solidFill>
              </a:rPr>
              <a:t>Risk, Return and the Cost of Capital</a:t>
            </a: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001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439C8C-1D42-48CA-A9FB-3FFFCF0950E0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https://www.investopedia.com/terms/i/incomestatement.asp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B0BFC1-A6E6-40D4-B415-3EC9F3913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5" t="23333" r="30833" b="24444"/>
          <a:stretch/>
        </p:blipFill>
        <p:spPr>
          <a:xfrm>
            <a:off x="564203" y="457200"/>
            <a:ext cx="8017822" cy="56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7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important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en-US" b="1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income statement is one of the three (along with balance sheet and statement of cash flows) major financial statements that reports a company's financial performance over a specific accounting period.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 Income = (Total Revenue + Gains) – (Total Expenses + Losses)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revenue is the sum of both operating and non-operating revenues.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Revenues are not receipts. Revenue is earned and reported on the income statement. Receipts (cash received or paid out) are 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income statement provides valuable insights into a company’s operations, the efficiency of its management, under-performing sectors and its performance relative to industry peers.</a:t>
            </a:r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7D24D-67F1-49ED-AB40-345EB7E2AA36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https://www.investopedia.com/terms/i/incomestatement.asp</a:t>
            </a:r>
          </a:p>
        </p:txBody>
      </p:sp>
    </p:spTree>
    <p:extLst>
      <p:ext uri="{BB962C8B-B14F-4D97-AF65-F5344CB8AC3E}">
        <p14:creationId xmlns:p14="http://schemas.microsoft.com/office/powerpoint/2010/main" val="87956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7DD1DB-D292-4A23-971F-806F74DE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D44C52-7E4C-46FA-8902-7E219166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5" t="22407" r="50000" b="15185"/>
          <a:stretch/>
        </p:blipFill>
        <p:spPr>
          <a:xfrm>
            <a:off x="1676400" y="213024"/>
            <a:ext cx="5791200" cy="61372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7AA2E00-E57D-4812-B689-5A38F2A989D9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https://www.wikiaccounting.com/what-is-a-cash-flow-statement/</a:t>
            </a:r>
          </a:p>
        </p:txBody>
      </p:sp>
    </p:spTree>
    <p:extLst>
      <p:ext uri="{BB962C8B-B14F-4D97-AF65-F5344CB8AC3E}">
        <p14:creationId xmlns:p14="http://schemas.microsoft.com/office/powerpoint/2010/main" val="298951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important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cash flow statement provides data regarding all cash inflows a company receives from its ongoing operations and external investment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cash flow statement includes cash made by the business through operations, investment, and financing—the sum of which is called net cash flow.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first section of the cash flow statement is cash flow from operations, which includes transactions from all operational business activities.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flow from investment is the second section of the cash flow statement, and is the result of investment gains and losses.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flow from financing is the final section, which provides an overview of cash used from debt and equity.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7D24D-67F1-49ED-AB40-345EB7E2AA36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https://www.investopedia.com/terms/c/cashflowstatement.asp</a:t>
            </a:r>
          </a:p>
        </p:txBody>
      </p:sp>
    </p:spTree>
    <p:extLst>
      <p:ext uri="{BB962C8B-B14F-4D97-AF65-F5344CB8AC3E}">
        <p14:creationId xmlns:p14="http://schemas.microsoft.com/office/powerpoint/2010/main" val="1608661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468B23-619B-4C2E-AF63-6A204AA41243}"/>
              </a:ext>
            </a:extLst>
          </p:cNvPr>
          <p:cNvSpPr txBox="1"/>
          <p:nvPr/>
        </p:nvSpPr>
        <p:spPr>
          <a:xfrm>
            <a:off x="714375" y="714375"/>
            <a:ext cx="7181849" cy="377267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How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statements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linked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A6A4F7-0089-485B-9F3C-B9A8C1187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7" t="39445" r="10939" b="27962"/>
          <a:stretch/>
        </p:blipFill>
        <p:spPr>
          <a:xfrm>
            <a:off x="689809" y="1344981"/>
            <a:ext cx="7998506" cy="27986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D311F5-8AE7-41CE-B137-F67DB9694342}"/>
              </a:ext>
            </a:extLst>
          </p:cNvPr>
          <p:cNvSpPr txBox="1"/>
          <p:nvPr/>
        </p:nvSpPr>
        <p:spPr>
          <a:xfrm>
            <a:off x="689809" y="4482548"/>
            <a:ext cx="9346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take a </a:t>
            </a:r>
            <a:r>
              <a:rPr lang="en-US" b="1" dirty="0"/>
              <a:t>loan</a:t>
            </a:r>
            <a:r>
              <a:rPr lang="en-US" dirty="0"/>
              <a:t> from the bank  - how and where does it reflect here?</a:t>
            </a:r>
          </a:p>
          <a:p>
            <a:endParaRPr lang="en-US" dirty="0"/>
          </a:p>
          <a:p>
            <a:r>
              <a:rPr lang="en-US" dirty="0"/>
              <a:t>What about a machine financed 50% by the bank and 50% by yourself?</a:t>
            </a:r>
          </a:p>
        </p:txBody>
      </p:sp>
    </p:spTree>
    <p:extLst>
      <p:ext uri="{BB962C8B-B14F-4D97-AF65-F5344CB8AC3E}">
        <p14:creationId xmlns:p14="http://schemas.microsoft.com/office/powerpoint/2010/main" val="2268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Case Study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/>
              <a:t>… </a:t>
            </a:r>
            <a:r>
              <a:rPr lang="de-DE" sz="2000" dirty="0" err="1"/>
              <a:t>please</a:t>
            </a:r>
            <a:r>
              <a:rPr lang="de-DE" sz="2000" dirty="0"/>
              <a:t> </a:t>
            </a:r>
            <a:r>
              <a:rPr lang="de-DE" sz="2000" dirty="0" err="1"/>
              <a:t>build</a:t>
            </a:r>
            <a:r>
              <a:rPr lang="de-DE" sz="2000" dirty="0"/>
              <a:t> 3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groups</a:t>
            </a:r>
            <a:r>
              <a:rPr lang="de-DE" sz="2000" dirty="0"/>
              <a:t> …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… and </a:t>
            </a:r>
            <a:r>
              <a:rPr lang="de-DE" sz="2000" dirty="0" err="1"/>
              <a:t>please</a:t>
            </a:r>
            <a:r>
              <a:rPr lang="de-DE" sz="2000" dirty="0"/>
              <a:t> </a:t>
            </a:r>
            <a:r>
              <a:rPr lang="de-DE" sz="2000" dirty="0" err="1"/>
              <a:t>discuss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figures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handed</a:t>
            </a:r>
            <a:r>
              <a:rPr lang="de-DE" sz="2000" dirty="0"/>
              <a:t> out!</a:t>
            </a:r>
          </a:p>
          <a:p>
            <a:endParaRPr lang="de-DE" sz="2000" dirty="0"/>
          </a:p>
          <a:p>
            <a:r>
              <a:rPr lang="de-DE" sz="2000" dirty="0" err="1">
                <a:solidFill>
                  <a:srgbClr val="FF0000"/>
                </a:solidFill>
              </a:rPr>
              <a:t>Which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company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like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work</a:t>
            </a:r>
            <a:r>
              <a:rPr lang="de-DE" sz="2000" dirty="0">
                <a:solidFill>
                  <a:srgbClr val="FF0000"/>
                </a:solidFill>
              </a:rPr>
              <a:t> in </a:t>
            </a:r>
            <a:r>
              <a:rPr lang="de-DE" sz="2000" dirty="0" err="1">
                <a:solidFill>
                  <a:srgbClr val="FF0000"/>
                </a:solidFill>
              </a:rPr>
              <a:t>or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finance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as</a:t>
            </a:r>
            <a:r>
              <a:rPr lang="de-DE" sz="2000" dirty="0">
                <a:solidFill>
                  <a:srgbClr val="FF0000"/>
                </a:solidFill>
              </a:rPr>
              <a:t> a </a:t>
            </a:r>
            <a:r>
              <a:rPr lang="de-DE" sz="2000" dirty="0" err="1">
                <a:solidFill>
                  <a:srgbClr val="FF0000"/>
                </a:solidFill>
              </a:rPr>
              <a:t>bank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Which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company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best</a:t>
            </a:r>
            <a:r>
              <a:rPr lang="de-DE" sz="2000" dirty="0">
                <a:solidFill>
                  <a:srgbClr val="FF0000"/>
                </a:solidFill>
              </a:rPr>
              <a:t>? </a:t>
            </a:r>
            <a:r>
              <a:rPr lang="de-DE" sz="2000" dirty="0" err="1">
                <a:solidFill>
                  <a:srgbClr val="FF0000"/>
                </a:solidFill>
              </a:rPr>
              <a:t>Why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!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07D24D-67F1-49ED-AB40-345EB7E2AA36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https://essayscouncil.net/tips-writing-case-study/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16AC0F-FF95-4D6F-9429-9702B35DB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7" t="21852" r="19479" b="20000"/>
          <a:stretch/>
        </p:blipFill>
        <p:spPr>
          <a:xfrm>
            <a:off x="5762624" y="4793511"/>
            <a:ext cx="2505075" cy="13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2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Instruction</a:t>
            </a:r>
            <a:r>
              <a:rPr lang="de-DE" sz="2000" dirty="0">
                <a:solidFill>
                  <a:srgbClr val="FF0000"/>
                </a:solidFill>
              </a:rPr>
              <a:t>: Company A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en-US" sz="1200" dirty="0"/>
          </a:p>
          <a:p>
            <a:endParaRPr lang="de-DE" sz="2000" dirty="0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4CF874E8-04D9-4D65-8055-0E07B0AAC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399757"/>
              </p:ext>
            </p:extLst>
          </p:nvPr>
        </p:nvGraphicFramePr>
        <p:xfrm>
          <a:off x="2282825" y="1388899"/>
          <a:ext cx="457835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578220" imgH="4724539" progId="Excel.Sheet.12">
                  <p:embed/>
                </p:oleObj>
              </mc:Choice>
              <mc:Fallback>
                <p:oleObj name="Worksheet" r:id="rId3" imgW="4578220" imgH="4724539" progId="Excel.Shee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4CF874E8-04D9-4D65-8055-0E07B0AAC0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2825" y="1388899"/>
                        <a:ext cx="457835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926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Instruction</a:t>
            </a:r>
            <a:r>
              <a:rPr lang="de-DE" sz="2000" dirty="0">
                <a:solidFill>
                  <a:srgbClr val="FF0000"/>
                </a:solidFill>
              </a:rPr>
              <a:t>: Company B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en-US" sz="1200" dirty="0"/>
          </a:p>
          <a:p>
            <a:endParaRPr lang="de-DE" sz="2000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DF7154C-AE72-47CD-A751-1E6B89561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78890"/>
              </p:ext>
            </p:extLst>
          </p:nvPr>
        </p:nvGraphicFramePr>
        <p:xfrm>
          <a:off x="2282825" y="1388899"/>
          <a:ext cx="457835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578220" imgH="4724539" progId="Excel.Sheet.12">
                  <p:embed/>
                </p:oleObj>
              </mc:Choice>
              <mc:Fallback>
                <p:oleObj name="Worksheet" r:id="rId3" imgW="4578220" imgH="4724539" progId="Excel.Shee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FDF7154C-AE72-47CD-A751-1E6B89561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2825" y="1388899"/>
                        <a:ext cx="457835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130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en-US" sz="12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pPr algn="ctr"/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let‘s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compare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results</a:t>
            </a:r>
            <a:r>
              <a:rPr lang="de-DE" sz="2000" dirty="0">
                <a:solidFill>
                  <a:srgbClr val="FF00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11375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791450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Solution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Company B </a:t>
            </a:r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equity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Company 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Company B </a:t>
            </a:r>
            <a:r>
              <a:rPr lang="de-DE" sz="2000" dirty="0" err="1"/>
              <a:t>makes</a:t>
            </a:r>
            <a:r>
              <a:rPr lang="de-DE" sz="2000" dirty="0"/>
              <a:t> a </a:t>
            </a:r>
            <a:r>
              <a:rPr lang="de-DE" sz="2000" dirty="0" err="1"/>
              <a:t>profit</a:t>
            </a:r>
            <a:r>
              <a:rPr lang="de-DE" sz="2000" dirty="0"/>
              <a:t>. Company A </a:t>
            </a:r>
            <a:r>
              <a:rPr lang="de-DE" sz="2000" dirty="0" err="1"/>
              <a:t>makes</a:t>
            </a:r>
            <a:r>
              <a:rPr lang="de-DE" sz="2000" dirty="0"/>
              <a:t> a </a:t>
            </a:r>
            <a:r>
              <a:rPr lang="de-DE" sz="2000" dirty="0" err="1"/>
              <a:t>loss</a:t>
            </a:r>
            <a:r>
              <a:rPr lang="de-DE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Company </a:t>
            </a:r>
            <a:r>
              <a:rPr lang="de-DE" sz="2000" dirty="0" err="1"/>
              <a:t>B‘s</a:t>
            </a:r>
            <a:r>
              <a:rPr lang="de-DE" sz="2000" dirty="0"/>
              <a:t> cash </a:t>
            </a:r>
            <a:r>
              <a:rPr lang="de-DE" sz="2000" dirty="0" err="1"/>
              <a:t>increased</a:t>
            </a:r>
            <a:r>
              <a:rPr lang="de-DE" sz="2000" dirty="0"/>
              <a:t>. Company </a:t>
            </a:r>
            <a:r>
              <a:rPr lang="de-DE" sz="2000" dirty="0" err="1"/>
              <a:t>A‘s</a:t>
            </a:r>
            <a:r>
              <a:rPr lang="de-DE" sz="2000" dirty="0"/>
              <a:t> cash </a:t>
            </a:r>
            <a:r>
              <a:rPr lang="de-DE" sz="2000" dirty="0" err="1"/>
              <a:t>decreased</a:t>
            </a:r>
            <a:r>
              <a:rPr lang="de-DE" sz="2000" dirty="0"/>
              <a:t>.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going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one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step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further</a:t>
            </a:r>
            <a:r>
              <a:rPr lang="de-DE" sz="2000" dirty="0">
                <a:solidFill>
                  <a:srgbClr val="FF0000"/>
                </a:solidFill>
              </a:rPr>
              <a:t>: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b="1" dirty="0">
                <a:solidFill>
                  <a:srgbClr val="FF0000"/>
                </a:solidFill>
              </a:rPr>
              <a:t>=&gt; Company B </a:t>
            </a:r>
            <a:r>
              <a:rPr lang="de-DE" sz="2000" b="1" dirty="0" err="1">
                <a:solidFill>
                  <a:srgbClr val="FF0000"/>
                </a:solidFill>
              </a:rPr>
              <a:t>is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better</a:t>
            </a:r>
            <a:r>
              <a:rPr lang="de-DE" sz="2000" b="1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F02659E6-8BB7-468E-9EF9-C285AD24C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55118"/>
              </p:ext>
            </p:extLst>
          </p:nvPr>
        </p:nvGraphicFramePr>
        <p:xfrm>
          <a:off x="1371600" y="3109672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133741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66629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74193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Company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Company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109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Equity Ratio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6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COGS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Personnel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Expenses</a:t>
                      </a:r>
                      <a:r>
                        <a:rPr lang="de-DE" dirty="0"/>
                        <a:t>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219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Net Profit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+ 15%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410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Change in 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 $150.000,00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 $50.000,00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829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20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Objectives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3207183" y="171160"/>
            <a:ext cx="6075362" cy="5886450"/>
          </a:xfrm>
        </p:spPr>
        <p:txBody>
          <a:bodyPr/>
          <a:lstStyle/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Understand basic financial reports</a:t>
            </a: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Utilise various accounting ratios to interpret the information contained in financial reports</a:t>
            </a: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Differentiate between options facing an organization and identify the one with the greatest return on investment</a:t>
            </a: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Utilise accounting tools and information to make better decisions for themselves and their organizations</a:t>
            </a: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Improve communication with accountants and bankers</a:t>
            </a:r>
          </a:p>
          <a:p>
            <a:pPr marL="342900" indent="-3429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Analyse Income Statements, Balance Sheets and Statements of Changes in Owners’ Equity and Cash Flow Statements</a:t>
            </a: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162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/>
              <p:nvPr/>
            </p:nvSpPr>
            <p:spPr>
              <a:xfrm>
                <a:off x="714375" y="714375"/>
                <a:ext cx="7791450" cy="5398924"/>
              </a:xfrm>
              <a:prstGeom prst="rect">
                <a:avLst/>
              </a:prstGeom>
              <a:noFill/>
            </p:spPr>
            <p:txBody>
              <a:bodyPr wrap="square" lIns="108000" tIns="46800" rIns="108000" bIns="46800" rtlCol="0">
                <a:noAutofit/>
              </a:bodyPr>
              <a:lstStyle/>
              <a:p>
                <a:r>
                  <a:rPr lang="de-DE" sz="2000" dirty="0">
                    <a:solidFill>
                      <a:srgbClr val="FF0000"/>
                    </a:solidFill>
                  </a:rPr>
                  <a:t>Calculation 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of</a:t>
                </a:r>
                <a:r>
                  <a:rPr lang="de-DE" sz="2000" dirty="0">
                    <a:solidFill>
                      <a:srgbClr val="FF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ratios</a:t>
                </a:r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/>
                  <a:t>Equity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Equity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Balance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Sheet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/>
                  <a:t>COGS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COGS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revenue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/>
                  <a:t>Personal expenses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Personal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expenses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revenue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/>
                  <a:t>Net profit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Net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profit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Total</m:t>
                        </m:r>
                        <m:r>
                          <a:rPr lang="de-DE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revenue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714375"/>
                <a:ext cx="7791450" cy="5398924"/>
              </a:xfrm>
              <a:prstGeom prst="rect">
                <a:avLst/>
              </a:prstGeom>
              <a:blipFill>
                <a:blip r:embed="rId3"/>
                <a:stretch>
                  <a:fillRect l="-626" t="-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754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Where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find </a:t>
            </a:r>
            <a:r>
              <a:rPr lang="de-DE" sz="2000" dirty="0" err="1">
                <a:solidFill>
                  <a:srgbClr val="FF0000"/>
                </a:solidFill>
              </a:rPr>
              <a:t>further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information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these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topics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16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1" dirty="0"/>
              <a:t>Balance Sheet:</a:t>
            </a:r>
            <a:endParaRPr lang="de-DE" sz="1600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https://www.investopedia.com/terms/b/balancesheet.asp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https://www.youtube.com/watch?v=NkbCHQKxXXY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1" dirty="0"/>
              <a:t>Income </a:t>
            </a:r>
            <a:r>
              <a:rPr lang="de-DE" sz="1600" b="1" dirty="0" err="1"/>
              <a:t>Statament</a:t>
            </a:r>
            <a:r>
              <a:rPr lang="de-DE" sz="1600" b="1" dirty="0"/>
              <a:t>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https://www.investopedia.com/terms/i/incomestatement.asp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https://www.youtube.com/watch?v=HrBMenizbL8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1" dirty="0"/>
              <a:t>Cash Flow Statement: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https://www.investopedia.com/terms/c/cashflowstatement.asp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600" dirty="0"/>
              <a:t>https://www.youtube.com/watch?v=mZBjsIYrLvM</a:t>
            </a:r>
          </a:p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3454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/>
              <a:t>Financial Statements Analysis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502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de-DE" sz="4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A6E118-8393-45AB-9FA5-22DD5422C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16" t="16852" r="5209" b="38148"/>
          <a:stretch/>
        </p:blipFill>
        <p:spPr>
          <a:xfrm>
            <a:off x="5067300" y="3429000"/>
            <a:ext cx="3600449" cy="23145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0BE37A-AC07-42F0-87D4-D8F0793BF5A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https://scrumcorp.de/2019/06/17/brainstorming-wie-man-es-anders-machen-kann/</a:t>
            </a:r>
          </a:p>
          <a:p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C95A8-AEE3-4103-9500-149EB4AD2782}"/>
              </a:ext>
            </a:extLst>
          </p:cNvPr>
          <p:cNvSpPr txBox="1"/>
          <p:nvPr/>
        </p:nvSpPr>
        <p:spPr>
          <a:xfrm>
            <a:off x="866776" y="866774"/>
            <a:ext cx="6762750" cy="32670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algn="ctr"/>
            <a:r>
              <a:rPr lang="de-DE" sz="4000" dirty="0" err="1"/>
              <a:t>Analysing</a:t>
            </a:r>
            <a:r>
              <a:rPr lang="de-DE" sz="4000" dirty="0"/>
              <a:t> Financial Statements?!</a:t>
            </a:r>
          </a:p>
          <a:p>
            <a:pPr algn="ctr"/>
            <a:r>
              <a:rPr lang="de-DE" sz="4000" dirty="0"/>
              <a:t>-</a:t>
            </a:r>
          </a:p>
          <a:p>
            <a:pPr algn="ctr"/>
            <a:r>
              <a:rPr lang="de-DE" sz="4000" dirty="0"/>
              <a:t> </a:t>
            </a:r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comes</a:t>
            </a:r>
            <a:r>
              <a:rPr lang="de-DE" sz="4000" dirty="0"/>
              <a:t> </a:t>
            </a:r>
            <a:r>
              <a:rPr lang="de-DE" sz="4000" dirty="0" err="1"/>
              <a:t>into</a:t>
            </a:r>
            <a:r>
              <a:rPr lang="de-DE" sz="4000" dirty="0"/>
              <a:t> </a:t>
            </a:r>
            <a:r>
              <a:rPr lang="de-DE" sz="4000" dirty="0" err="1"/>
              <a:t>your</a:t>
            </a:r>
            <a:r>
              <a:rPr lang="de-DE" sz="4000" dirty="0"/>
              <a:t> </a:t>
            </a:r>
            <a:r>
              <a:rPr lang="de-DE" sz="4000" dirty="0" err="1"/>
              <a:t>mind</a:t>
            </a:r>
            <a:r>
              <a:rPr lang="de-D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1682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In </a:t>
            </a:r>
            <a:r>
              <a:rPr lang="de-DE" sz="2000" dirty="0" err="1">
                <a:solidFill>
                  <a:srgbClr val="FF0000"/>
                </a:solidFill>
              </a:rPr>
              <a:t>this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chapter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dealing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with</a:t>
            </a:r>
            <a:r>
              <a:rPr lang="de-DE" sz="2000" dirty="0">
                <a:solidFill>
                  <a:srgbClr val="FF0000"/>
                </a:solidFill>
              </a:rPr>
              <a:t> Key Performance </a:t>
            </a:r>
            <a:r>
              <a:rPr lang="de-DE" sz="2000" dirty="0" err="1">
                <a:solidFill>
                  <a:srgbClr val="FF0000"/>
                </a:solidFill>
              </a:rPr>
              <a:t>Indicators</a:t>
            </a:r>
            <a:r>
              <a:rPr lang="de-DE" sz="2000" dirty="0">
                <a:solidFill>
                  <a:srgbClr val="FF0000"/>
                </a:solidFill>
              </a:rPr>
              <a:t> (KPIs) in </a:t>
            </a:r>
            <a:r>
              <a:rPr lang="de-DE" sz="2000" dirty="0" err="1">
                <a:solidFill>
                  <a:srgbClr val="FF0000"/>
                </a:solidFill>
              </a:rPr>
              <a:t>order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analyze</a:t>
            </a:r>
            <a:r>
              <a:rPr lang="de-DE" sz="2000" dirty="0">
                <a:solidFill>
                  <a:srgbClr val="FF0000"/>
                </a:solidFill>
              </a:rPr>
              <a:t> Financial Statements…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… KPIs …</a:t>
            </a:r>
          </a:p>
          <a:p>
            <a:endParaRPr lang="de-DE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 measure a company's success versus a set of targets, objectives, or industry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 can be financial, including net profit (or the bottom line, gross profit margin), revenues minus certain expenses, or the current ratio (liquidity and cash availability).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 can also be more general information, measuring foot traffic in a store, employee retention, repeat customers, and quality of customer experience, among others.</a:t>
            </a:r>
          </a:p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99732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7BA441-CF27-404C-8A04-B72272DA4C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7" y="1661002"/>
            <a:ext cx="5210175" cy="4676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Financial KPIs </a:t>
            </a:r>
            <a:r>
              <a:rPr lang="de-DE" sz="2000" dirty="0" err="1">
                <a:solidFill>
                  <a:srgbClr val="FF0000"/>
                </a:solidFill>
              </a:rPr>
              <a:t>can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divided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into</a:t>
            </a:r>
            <a:r>
              <a:rPr lang="de-DE" sz="2000" dirty="0">
                <a:solidFill>
                  <a:srgbClr val="FF0000"/>
                </a:solidFill>
              </a:rPr>
              <a:t> different </a:t>
            </a:r>
            <a:r>
              <a:rPr lang="de-DE" sz="2000" dirty="0" err="1">
                <a:solidFill>
                  <a:srgbClr val="FF0000"/>
                </a:solidFill>
              </a:rPr>
              <a:t>categories</a:t>
            </a:r>
            <a:r>
              <a:rPr lang="de-DE" sz="2000" dirty="0">
                <a:solidFill>
                  <a:srgbClr val="FF0000"/>
                </a:solidFill>
              </a:rPr>
              <a:t>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414560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Let‘s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give</a:t>
            </a:r>
            <a:r>
              <a:rPr lang="de-DE" sz="2000" dirty="0">
                <a:solidFill>
                  <a:srgbClr val="FF0000"/>
                </a:solidFill>
              </a:rPr>
              <a:t> an </a:t>
            </a:r>
            <a:r>
              <a:rPr lang="de-DE" sz="2000" dirty="0" err="1">
                <a:solidFill>
                  <a:srgbClr val="FF0000"/>
                </a:solidFill>
              </a:rPr>
              <a:t>example</a:t>
            </a:r>
            <a:r>
              <a:rPr lang="de-DE" sz="2000" dirty="0">
                <a:solidFill>
                  <a:srgbClr val="FF0000"/>
                </a:solidFill>
              </a:rPr>
              <a:t>: Cash Flow</a:t>
            </a: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3D70DC-12F1-43D7-AD80-A01A30E93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" t="36666" r="73125" b="39630"/>
          <a:stretch/>
        </p:blipFill>
        <p:spPr>
          <a:xfrm>
            <a:off x="866774" y="2161416"/>
            <a:ext cx="5648325" cy="31849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1336B8C-5329-4B00-AEBC-D69E25CEE7F7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9181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7FB3C8-52A5-48A9-B51E-5CA58F457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4" t="32222" r="30729" b="9630"/>
          <a:stretch/>
        </p:blipFill>
        <p:spPr>
          <a:xfrm>
            <a:off x="802345" y="161925"/>
            <a:ext cx="7446366" cy="621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50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4000" dirty="0" err="1"/>
              <a:t>Please</a:t>
            </a:r>
            <a:r>
              <a:rPr lang="de-DE" sz="4000" dirty="0"/>
              <a:t> </a:t>
            </a:r>
            <a:r>
              <a:rPr lang="de-DE" sz="4000" dirty="0" err="1"/>
              <a:t>build</a:t>
            </a:r>
            <a:r>
              <a:rPr lang="de-DE" sz="4000" dirty="0"/>
              <a:t> 3 </a:t>
            </a:r>
            <a:r>
              <a:rPr lang="de-DE" sz="4000" dirty="0" err="1"/>
              <a:t>groups</a:t>
            </a:r>
            <a:r>
              <a:rPr lang="de-DE" sz="4000" dirty="0"/>
              <a:t>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064A-4807-42BB-B83E-AEC3FF50756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https://clipartstation.com/gruppenarbeit-clipart/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CF08A4-9141-48FB-B4B5-C111C381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1" t="40370" r="37188" b="25741"/>
          <a:stretch/>
        </p:blipFill>
        <p:spPr>
          <a:xfrm>
            <a:off x="3619500" y="2454614"/>
            <a:ext cx="4181476" cy="29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1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5" y="714375"/>
            <a:ext cx="7636073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do </a:t>
            </a:r>
            <a:r>
              <a:rPr lang="de-DE" sz="2000" dirty="0" err="1">
                <a:solidFill>
                  <a:srgbClr val="FF0000"/>
                </a:solidFill>
              </a:rPr>
              <a:t>research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your</a:t>
            </a:r>
            <a:r>
              <a:rPr lang="de-DE" sz="2000" dirty="0">
                <a:solidFill>
                  <a:srgbClr val="FF0000"/>
                </a:solidFill>
              </a:rPr>
              <a:t> own on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following</a:t>
            </a:r>
            <a:r>
              <a:rPr lang="de-DE" sz="2000" dirty="0">
                <a:solidFill>
                  <a:srgbClr val="FF0000"/>
                </a:solidFill>
              </a:rPr>
              <a:t> KPIs (30 min) and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afterwards</a:t>
            </a:r>
            <a:r>
              <a:rPr lang="de-DE" sz="2000" dirty="0">
                <a:solidFill>
                  <a:srgbClr val="FF0000"/>
                </a:solidFill>
              </a:rPr>
              <a:t> (10 min </a:t>
            </a:r>
            <a:r>
              <a:rPr lang="de-DE" sz="2000" dirty="0" err="1">
                <a:solidFill>
                  <a:srgbClr val="FF0000"/>
                </a:solidFill>
              </a:rPr>
              <a:t>each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) 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1600" u="sng" dirty="0">
                <a:solidFill>
                  <a:srgbClr val="FF0000"/>
                </a:solidFill>
              </a:rPr>
              <a:t>Tasks: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FF0000"/>
                </a:solidFill>
              </a:rPr>
              <a:t>State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ratio</a:t>
            </a:r>
            <a:endParaRPr lang="de-DE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600" dirty="0" err="1">
                <a:solidFill>
                  <a:srgbClr val="FF0000"/>
                </a:solidFill>
              </a:rPr>
              <a:t>Why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is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important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to</a:t>
            </a:r>
            <a:r>
              <a:rPr lang="de-DE" sz="1600" dirty="0">
                <a:solidFill>
                  <a:srgbClr val="FF0000"/>
                </a:solidFill>
              </a:rPr>
              <a:t> a </a:t>
            </a:r>
            <a:r>
              <a:rPr lang="de-DE" sz="1600" dirty="0" err="1">
                <a:solidFill>
                  <a:srgbClr val="FF0000"/>
                </a:solidFill>
              </a:rPr>
              <a:t>company</a:t>
            </a:r>
            <a:r>
              <a:rPr lang="de-DE" sz="1600" dirty="0">
                <a:solidFill>
                  <a:srgbClr val="FF0000"/>
                </a:solidFill>
              </a:rPr>
              <a:t> and </a:t>
            </a:r>
            <a:r>
              <a:rPr lang="de-DE" sz="1600" dirty="0" err="1">
                <a:solidFill>
                  <a:srgbClr val="FF0000"/>
                </a:solidFill>
              </a:rPr>
              <a:t>to</a:t>
            </a:r>
            <a:r>
              <a:rPr lang="de-DE" sz="1600" dirty="0">
                <a:solidFill>
                  <a:srgbClr val="FF0000"/>
                </a:solidFill>
              </a:rPr>
              <a:t> a </a:t>
            </a:r>
            <a:r>
              <a:rPr lang="de-DE" sz="1600" dirty="0" err="1">
                <a:solidFill>
                  <a:srgbClr val="FF0000"/>
                </a:solidFill>
              </a:rPr>
              <a:t>bank</a:t>
            </a:r>
            <a:r>
              <a:rPr lang="de-DE" sz="16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de-DE" sz="1600" dirty="0" err="1">
                <a:solidFill>
                  <a:srgbClr val="FF0000"/>
                </a:solidFill>
              </a:rPr>
              <a:t>How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could</a:t>
            </a:r>
            <a:r>
              <a:rPr lang="de-DE" sz="1600" dirty="0">
                <a:solidFill>
                  <a:srgbClr val="FF0000"/>
                </a:solidFill>
              </a:rPr>
              <a:t> a </a:t>
            </a:r>
            <a:r>
              <a:rPr lang="de-DE" sz="1600" dirty="0" err="1">
                <a:solidFill>
                  <a:srgbClr val="FF0000"/>
                </a:solidFill>
              </a:rPr>
              <a:t>company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improve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ratio</a:t>
            </a:r>
            <a:r>
              <a:rPr lang="de-DE" sz="1600" dirty="0">
                <a:solidFill>
                  <a:srgbClr val="FF0000"/>
                </a:solidFill>
              </a:rPr>
              <a:t>?</a:t>
            </a:r>
          </a:p>
          <a:p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400" b="1" dirty="0"/>
              <a:t>Group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Costs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goods</a:t>
            </a:r>
            <a:r>
              <a:rPr lang="de-DE" sz="1400" dirty="0"/>
              <a:t> </a:t>
            </a:r>
            <a:r>
              <a:rPr lang="de-DE" sz="1400" dirty="0" err="1"/>
              <a:t>sold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Customer </a:t>
            </a:r>
            <a:r>
              <a:rPr lang="de-DE" sz="1400" dirty="0" err="1"/>
              <a:t>acquisition</a:t>
            </a:r>
            <a:r>
              <a:rPr lang="de-DE" sz="1400" dirty="0"/>
              <a:t> </a:t>
            </a:r>
            <a:r>
              <a:rPr lang="de-DE" sz="1400" dirty="0" err="1"/>
              <a:t>cost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Current</a:t>
            </a:r>
            <a:r>
              <a:rPr lang="de-DE" sz="1400" dirty="0"/>
              <a:t> Ratio</a:t>
            </a:r>
          </a:p>
          <a:p>
            <a:endParaRPr lang="de-DE" sz="1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400" b="1" dirty="0"/>
              <a:t>Group 2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Quick Ratio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Return on </a:t>
            </a:r>
            <a:r>
              <a:rPr lang="de-DE" sz="1400" dirty="0" err="1"/>
              <a:t>assets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Gross</a:t>
            </a:r>
            <a:r>
              <a:rPr lang="de-DE" sz="1400" dirty="0"/>
              <a:t> </a:t>
            </a:r>
            <a:r>
              <a:rPr lang="de-DE" sz="1400" dirty="0" err="1"/>
              <a:t>profit</a:t>
            </a:r>
            <a:endParaRPr lang="de-DE" sz="1400" dirty="0"/>
          </a:p>
          <a:p>
            <a:pPr lvl="1"/>
            <a:endParaRPr lang="de-DE" sz="1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400" b="1" dirty="0"/>
              <a:t>Group 3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Sales </a:t>
            </a:r>
            <a:r>
              <a:rPr lang="de-DE" sz="1400" dirty="0" err="1"/>
              <a:t>volume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EBITDA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Break-even time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966A9F-1B77-43BE-BD29-1A2756341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" t="37143" r="69893" b="29142"/>
          <a:stretch/>
        </p:blipFill>
        <p:spPr>
          <a:xfrm>
            <a:off x="4829175" y="3733280"/>
            <a:ext cx="3486150" cy="2410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https://enil.eu/news/introducing-enils-independent-living-research-network/</a:t>
            </a:r>
          </a:p>
        </p:txBody>
      </p:sp>
    </p:spTree>
    <p:extLst>
      <p:ext uri="{BB962C8B-B14F-4D97-AF65-F5344CB8AC3E}">
        <p14:creationId xmlns:p14="http://schemas.microsoft.com/office/powerpoint/2010/main" val="176297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Schedule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Day 1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3207183" y="190210"/>
            <a:ext cx="6075362" cy="5886450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09.00 - 09.30: </a:t>
            </a:r>
          </a:p>
          <a:p>
            <a:pPr lvl="1">
              <a:spcAft>
                <a:spcPts val="0"/>
              </a:spcAft>
            </a:pPr>
            <a:r>
              <a:rPr lang="de-DE" sz="1400" dirty="0" err="1">
                <a:solidFill>
                  <a:schemeClr val="tx1"/>
                </a:solidFill>
              </a:rPr>
              <a:t>Introduction</a:t>
            </a:r>
            <a:endParaRPr lang="de-DE" sz="1400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09.30 - 10.15: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Unterstanding Financial Statements (1)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10.15- 10.30: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10.30 - 12.30: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Unterstanding Financial Statements (2)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12.30 - 13.15: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Lunch 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13.15 - 14.30: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Financial Statement Analysis (1)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14.30 - 14.45: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14.45 - 16.15: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Financial Statement Analysis (2)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16.15 - 16.30: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Questions &amp; </a:t>
            </a:r>
            <a:r>
              <a:rPr lang="de-DE" sz="1400" dirty="0" err="1">
                <a:solidFill>
                  <a:schemeClr val="tx1"/>
                </a:solidFill>
              </a:rPr>
              <a:t>Answers</a:t>
            </a:r>
            <a:r>
              <a:rPr lang="de-DE" sz="1400" dirty="0">
                <a:solidFill>
                  <a:schemeClr val="tx1"/>
                </a:solidFill>
              </a:rPr>
              <a:t>, Summary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Day, Feedback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721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en-US" sz="12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pPr algn="ctr"/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let‘s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compare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results</a:t>
            </a:r>
            <a:r>
              <a:rPr lang="de-DE" sz="2000" dirty="0">
                <a:solidFill>
                  <a:srgbClr val="FF00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84367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Costs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goods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sold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1092D6-1A55-4EF0-82A7-7C11C34F7C88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018D2F-A965-4C09-8689-CE5CEE23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9" t="33748" r="69702" b="50000"/>
          <a:stretch/>
        </p:blipFill>
        <p:spPr>
          <a:xfrm>
            <a:off x="750626" y="1956526"/>
            <a:ext cx="6298688" cy="260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89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56F379-E29D-4EEE-9CC5-9F066E27E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16501" r="56268" b="10266"/>
          <a:stretch/>
        </p:blipFill>
        <p:spPr>
          <a:xfrm>
            <a:off x="1320306" y="105141"/>
            <a:ext cx="6307788" cy="67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21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Customer </a:t>
            </a:r>
            <a:r>
              <a:rPr lang="de-DE" sz="2000" dirty="0" err="1">
                <a:solidFill>
                  <a:srgbClr val="FF0000"/>
                </a:solidFill>
              </a:rPr>
              <a:t>acquisition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cost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F0AAC-3E29-4F13-8A35-E7946CE273B2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C1DA15-8355-4D0B-97E2-F072616FE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2" t="35074" r="55522" b="35738"/>
          <a:stretch/>
        </p:blipFill>
        <p:spPr>
          <a:xfrm>
            <a:off x="819513" y="2147328"/>
            <a:ext cx="8324488" cy="3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60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BFA9C5-599A-4221-8DFD-0A17F6380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5" t="26852" r="56562" b="11482"/>
          <a:stretch/>
        </p:blipFill>
        <p:spPr>
          <a:xfrm>
            <a:off x="1021800" y="64427"/>
            <a:ext cx="7100400" cy="66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9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Current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ratio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A9D57B-7965-498C-A375-5160C49074A9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7F16A6-EF9A-4EBC-A257-DF7F055D7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8" t="33704" r="70937" b="51296"/>
          <a:stretch/>
        </p:blipFill>
        <p:spPr>
          <a:xfrm>
            <a:off x="800100" y="2042002"/>
            <a:ext cx="661940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3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3B2536-7C40-4280-99E6-F52478CC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0" t="17407" r="55937" b="11111"/>
          <a:stretch/>
        </p:blipFill>
        <p:spPr>
          <a:xfrm>
            <a:off x="1357312" y="114143"/>
            <a:ext cx="6429376" cy="67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00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Quick </a:t>
            </a:r>
            <a:r>
              <a:rPr lang="de-DE" sz="2000" dirty="0" err="1">
                <a:solidFill>
                  <a:srgbClr val="FF0000"/>
                </a:solidFill>
              </a:rPr>
              <a:t>ratio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337DECF-9B77-4029-9CF2-FEA3CCAA5089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7E404B-CF2B-4A5D-838F-5DF79DFE0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9" t="42037" r="72917" b="42222"/>
          <a:stretch/>
        </p:blipFill>
        <p:spPr>
          <a:xfrm>
            <a:off x="866775" y="2059066"/>
            <a:ext cx="6543676" cy="307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9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6B8B9C6-00D6-4567-A1B4-7EF9E2EAA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4" t="18520" r="56250" b="11666"/>
          <a:stretch/>
        </p:blipFill>
        <p:spPr>
          <a:xfrm>
            <a:off x="1247774" y="66249"/>
            <a:ext cx="6467476" cy="67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3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Return on </a:t>
            </a:r>
            <a:r>
              <a:rPr lang="de-DE" sz="2000" dirty="0" err="1">
                <a:solidFill>
                  <a:srgbClr val="FF0000"/>
                </a:solidFill>
              </a:rPr>
              <a:t>assets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5059B2-3F39-47B8-B082-F486DFF1CCAA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6AAB02-8482-43A7-A992-CAFA7D325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" t="31296" r="68333" b="53144"/>
          <a:stretch/>
        </p:blipFill>
        <p:spPr>
          <a:xfrm>
            <a:off x="866775" y="2112605"/>
            <a:ext cx="7043454" cy="23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Schedule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Day 2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3207183" y="171160"/>
            <a:ext cx="6075362" cy="5886450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09.00 - 09.30: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Questions &amp; </a:t>
            </a:r>
            <a:r>
              <a:rPr lang="de-DE" sz="1400" dirty="0" err="1">
                <a:solidFill>
                  <a:schemeClr val="tx1"/>
                </a:solidFill>
              </a:rPr>
              <a:t>Answers</a:t>
            </a:r>
            <a:r>
              <a:rPr lang="de-DE" sz="1400" dirty="0">
                <a:solidFill>
                  <a:schemeClr val="tx1"/>
                </a:solidFill>
              </a:rPr>
              <a:t>, Revision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Day 1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09.30 - 10.15: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Working Capital Management (1)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10.15- 10.30: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10.30 - 12.30: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Working Capital Management (2)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12.30 - 13.15: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Lunch 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13.15 - 14.30: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Risk, Return and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Cost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Capital (1)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14.30 - 14.45: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Break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14.45 - 16.15: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Risk, Return and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Cost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Capital (2)</a:t>
            </a:r>
          </a:p>
          <a:p>
            <a:pPr lvl="1">
              <a:spcAft>
                <a:spcPts val="0"/>
              </a:spcAft>
            </a:pPr>
            <a:r>
              <a:rPr lang="de-DE" sz="1400" b="1" dirty="0">
                <a:solidFill>
                  <a:schemeClr val="tx1"/>
                </a:solidFill>
              </a:rPr>
              <a:t>16.15 - 16.30: </a:t>
            </a:r>
          </a:p>
          <a:p>
            <a:pPr lvl="1"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Questions &amp; </a:t>
            </a:r>
            <a:r>
              <a:rPr lang="de-DE" sz="1400" dirty="0" err="1">
                <a:solidFill>
                  <a:schemeClr val="tx1"/>
                </a:solidFill>
              </a:rPr>
              <a:t>Answers</a:t>
            </a:r>
            <a:r>
              <a:rPr lang="de-DE" sz="1400" dirty="0">
                <a:solidFill>
                  <a:schemeClr val="tx1"/>
                </a:solidFill>
              </a:rPr>
              <a:t>, Summary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Day, Feedback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pPr marL="457200" indent="-457200">
              <a:buAutoNum type="arabicPeriod" startAt="3"/>
            </a:pPr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458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007E6C-423B-4518-BF2A-0D8431E2A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8" t="20000" r="56459" b="8148"/>
          <a:stretch/>
        </p:blipFill>
        <p:spPr>
          <a:xfrm>
            <a:off x="1266824" y="58327"/>
            <a:ext cx="6238875" cy="67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8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Gross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profit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BF8305-EAEE-4191-8FD7-4133C6EB12FE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7EFE3B-C794-4A63-A33A-C4053A018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7" t="51297" r="69687" b="36481"/>
          <a:stretch/>
        </p:blipFill>
        <p:spPr>
          <a:xfrm>
            <a:off x="866775" y="2059066"/>
            <a:ext cx="7067550" cy="21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2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9C7EBB-7DE3-46AA-856F-F7388C01F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4" t="17963" r="56354" b="7593"/>
          <a:stretch/>
        </p:blipFill>
        <p:spPr>
          <a:xfrm>
            <a:off x="1676400" y="262388"/>
            <a:ext cx="5791200" cy="65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67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Sales </a:t>
            </a:r>
            <a:r>
              <a:rPr lang="de-DE" sz="2000" dirty="0" err="1">
                <a:solidFill>
                  <a:srgbClr val="FF0000"/>
                </a:solidFill>
              </a:rPr>
              <a:t>volume</a:t>
            </a:r>
            <a:endParaRPr lang="de-DE" sz="2000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8A3130-9942-47DE-A2CD-EBEF4EC06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7" t="42037" r="56146" b="29074"/>
          <a:stretch/>
        </p:blipFill>
        <p:spPr>
          <a:xfrm>
            <a:off x="809624" y="1661002"/>
            <a:ext cx="7693224" cy="34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7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9942C4-8CF3-4768-9CAE-93A462C64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3" t="19075" r="56041" b="13704"/>
          <a:stretch/>
        </p:blipFill>
        <p:spPr>
          <a:xfrm>
            <a:off x="1275288" y="323850"/>
            <a:ext cx="6593423" cy="64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3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EBITDA</a:t>
            </a: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6306F1-D138-4C39-B54E-AAEDD9EAF01D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 err="1"/>
              <a:t>Calculation</a:t>
            </a:r>
            <a:r>
              <a:rPr lang="de-DE" dirty="0"/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F7C810-CD14-4D85-A31C-422E2A4AF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t="33519" r="66354" b="53143"/>
          <a:stretch/>
        </p:blipFill>
        <p:spPr>
          <a:xfrm>
            <a:off x="866775" y="2057080"/>
            <a:ext cx="7778949" cy="21303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0B1AB6F-543A-47FD-9197-0365BDEF0EC7}"/>
              </a:ext>
            </a:extLst>
          </p:cNvPr>
          <p:cNvSpPr txBox="1"/>
          <p:nvPr/>
        </p:nvSpPr>
        <p:spPr>
          <a:xfrm>
            <a:off x="866774" y="4433567"/>
            <a:ext cx="7686675" cy="62190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/>
              <a:t>EBITDA  = </a:t>
            </a:r>
            <a:r>
              <a:rPr lang="de-DE" b="1" dirty="0" err="1"/>
              <a:t>E</a:t>
            </a:r>
            <a:r>
              <a:rPr lang="de-DE" dirty="0" err="1"/>
              <a:t>arnings</a:t>
            </a:r>
            <a:r>
              <a:rPr lang="de-DE" dirty="0"/>
              <a:t> </a:t>
            </a:r>
            <a:r>
              <a:rPr lang="de-DE" b="1" dirty="0" err="1"/>
              <a:t>b</a:t>
            </a:r>
            <a:r>
              <a:rPr lang="de-DE" dirty="0" err="1"/>
              <a:t>efore</a:t>
            </a:r>
            <a:r>
              <a:rPr lang="de-DE" dirty="0"/>
              <a:t> </a:t>
            </a:r>
            <a:r>
              <a:rPr lang="de-DE" b="1" dirty="0"/>
              <a:t>I</a:t>
            </a:r>
            <a:r>
              <a:rPr lang="de-DE" dirty="0"/>
              <a:t>nterest, </a:t>
            </a:r>
            <a:r>
              <a:rPr lang="de-DE" b="1" dirty="0" err="1"/>
              <a:t>T</a:t>
            </a:r>
            <a:r>
              <a:rPr lang="de-DE" dirty="0" err="1"/>
              <a:t>ax</a:t>
            </a:r>
            <a:r>
              <a:rPr lang="de-DE" dirty="0"/>
              <a:t>, </a:t>
            </a:r>
            <a:r>
              <a:rPr lang="de-DE" b="1" dirty="0" err="1"/>
              <a:t>D</a:t>
            </a:r>
            <a:r>
              <a:rPr lang="de-DE" dirty="0" err="1"/>
              <a:t>epreciation</a:t>
            </a:r>
            <a:r>
              <a:rPr lang="de-DE" dirty="0"/>
              <a:t> and </a:t>
            </a:r>
            <a:r>
              <a:rPr lang="de-DE" b="1" dirty="0" err="1"/>
              <a:t>A</a:t>
            </a:r>
            <a:r>
              <a:rPr lang="de-DE" dirty="0" err="1"/>
              <a:t>mortization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413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99E0F4-D3FA-4B0A-92D2-220BBE4BB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1" t="18889" r="56146" b="7222"/>
          <a:stretch/>
        </p:blipFill>
        <p:spPr>
          <a:xfrm>
            <a:off x="1438275" y="117228"/>
            <a:ext cx="6076950" cy="65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-295275" y="-1038460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lvl="1"/>
            <a:endParaRPr lang="de-DE" sz="1600" u="sng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1D67B-FF37-4CB3-9E8C-3A3BC206E6C2}"/>
              </a:ext>
            </a:extLst>
          </p:cNvPr>
          <p:cNvSpPr txBox="1"/>
          <p:nvPr/>
        </p:nvSpPr>
        <p:spPr>
          <a:xfrm>
            <a:off x="866775" y="866775"/>
            <a:ext cx="6924675" cy="4953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Break-even time</a:t>
            </a: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2000" u="sng" dirty="0">
              <a:solidFill>
                <a:srgbClr val="FF0000"/>
              </a:solidFill>
            </a:endParaRPr>
          </a:p>
          <a:p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AE0D69-513A-44FE-9537-9092C896B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" t="21667" r="55833" b="42407"/>
          <a:stretch/>
        </p:blipFill>
        <p:spPr>
          <a:xfrm>
            <a:off x="1076324" y="1771649"/>
            <a:ext cx="7225598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45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70DB4B-BD27-41B7-85CC-917284F42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" t="21667" r="55625" b="21296"/>
          <a:stretch/>
        </p:blipFill>
        <p:spPr>
          <a:xfrm>
            <a:off x="635198" y="23696"/>
            <a:ext cx="7715251" cy="633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3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Where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find </a:t>
            </a:r>
            <a:r>
              <a:rPr lang="de-DE" sz="2000" dirty="0" err="1">
                <a:solidFill>
                  <a:srgbClr val="FF0000"/>
                </a:solidFill>
              </a:rPr>
              <a:t>further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information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these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topics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pPr lvl="1"/>
            <a:endParaRPr lang="de-DE" sz="16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https://www.investopedia.com/terms/k/kpi.asp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https://www.youtube.com/watch?v=JN_EZU_Iyrg</a:t>
            </a:r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4832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1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/>
              <a:t>Working Capital Management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2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de-DE" sz="4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A6E118-8393-45AB-9FA5-22DD5422C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16" t="16852" r="5209" b="38148"/>
          <a:stretch/>
        </p:blipFill>
        <p:spPr>
          <a:xfrm>
            <a:off x="5067300" y="3429000"/>
            <a:ext cx="3600449" cy="23145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0BE37A-AC07-42F0-87D4-D8F0793BF5A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https://scrumcorp.de/2019/06/17/brainstorming-wie-man-es-anders-machen-kann/</a:t>
            </a:r>
          </a:p>
          <a:p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C95A8-AEE3-4103-9500-149EB4AD2782}"/>
              </a:ext>
            </a:extLst>
          </p:cNvPr>
          <p:cNvSpPr txBox="1"/>
          <p:nvPr/>
        </p:nvSpPr>
        <p:spPr>
          <a:xfrm>
            <a:off x="866776" y="866774"/>
            <a:ext cx="6762750" cy="32670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algn="ctr"/>
            <a:r>
              <a:rPr lang="de-DE" sz="4000" dirty="0"/>
              <a:t>Working Capital Management?!</a:t>
            </a:r>
          </a:p>
          <a:p>
            <a:pPr algn="ctr"/>
            <a:r>
              <a:rPr lang="de-DE" sz="4000" dirty="0"/>
              <a:t>-</a:t>
            </a:r>
          </a:p>
          <a:p>
            <a:pPr algn="ctr"/>
            <a:r>
              <a:rPr lang="de-DE" sz="4000" dirty="0"/>
              <a:t> </a:t>
            </a:r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comes</a:t>
            </a:r>
            <a:r>
              <a:rPr lang="de-DE" sz="4000" dirty="0"/>
              <a:t> </a:t>
            </a:r>
            <a:r>
              <a:rPr lang="de-DE" sz="4000" dirty="0" err="1"/>
              <a:t>into</a:t>
            </a:r>
            <a:r>
              <a:rPr lang="de-DE" sz="4000" dirty="0"/>
              <a:t> </a:t>
            </a:r>
            <a:r>
              <a:rPr lang="de-DE" sz="4000" dirty="0" err="1"/>
              <a:t>your</a:t>
            </a:r>
            <a:r>
              <a:rPr lang="de-DE" sz="4000" dirty="0"/>
              <a:t> </a:t>
            </a:r>
            <a:r>
              <a:rPr lang="de-DE" sz="4000" dirty="0" err="1"/>
              <a:t>mind</a:t>
            </a:r>
            <a:r>
              <a:rPr lang="de-D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40046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C2C3BB-EB65-4158-A6EB-DB5BA072334F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https://malaga-aas.com/en/2019/05/29/the-growth-option-during-financial-restructurings-the-working-capital-trap-2/</a:t>
            </a:r>
          </a:p>
          <a:p>
            <a:endParaRPr 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D4CB32-72B5-4E5B-BF3C-F5A33ECD1142}"/>
              </a:ext>
            </a:extLst>
          </p:cNvPr>
          <p:cNvSpPr txBox="1"/>
          <p:nvPr/>
        </p:nvSpPr>
        <p:spPr>
          <a:xfrm>
            <a:off x="600075" y="504826"/>
            <a:ext cx="6524625" cy="4191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/>
              <a:t>Balance Sheet: Operating and cash </a:t>
            </a:r>
            <a:r>
              <a:rPr lang="de-DE" sz="2000" dirty="0" err="1"/>
              <a:t>cycle</a:t>
            </a:r>
            <a:r>
              <a:rPr lang="de-DE" sz="2000" dirty="0"/>
              <a:t> </a:t>
            </a:r>
            <a:r>
              <a:rPr lang="de-DE" sz="2000" dirty="0" err="1"/>
              <a:t>accounts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674957-4A21-460F-AFAE-4EF1B0B64358}"/>
              </a:ext>
            </a:extLst>
          </p:cNvPr>
          <p:cNvSpPr txBox="1"/>
          <p:nvPr/>
        </p:nvSpPr>
        <p:spPr>
          <a:xfrm>
            <a:off x="714375" y="1552575"/>
            <a:ext cx="2874986" cy="40481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/>
              <a:t>Accounts </a:t>
            </a:r>
            <a:r>
              <a:rPr lang="de-DE" sz="2000" dirty="0" err="1"/>
              <a:t>Receivable</a:t>
            </a:r>
            <a:endParaRPr lang="de-DE" sz="2000" dirty="0"/>
          </a:p>
          <a:p>
            <a:r>
              <a:rPr lang="de-DE" sz="2000" dirty="0"/>
              <a:t>$ 700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Inventory</a:t>
            </a:r>
            <a:endParaRPr lang="de-DE" sz="2000" dirty="0"/>
          </a:p>
          <a:p>
            <a:r>
              <a:rPr lang="de-DE" sz="2000" dirty="0"/>
              <a:t>$ 300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95DBDA-E656-4A4C-AC06-ED02ED205595}"/>
              </a:ext>
            </a:extLst>
          </p:cNvPr>
          <p:cNvSpPr txBox="1"/>
          <p:nvPr/>
        </p:nvSpPr>
        <p:spPr>
          <a:xfrm>
            <a:off x="3589361" y="1552575"/>
            <a:ext cx="2874986" cy="187642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/>
              <a:t>Accounts </a:t>
            </a:r>
            <a:r>
              <a:rPr lang="de-DE" sz="2000" dirty="0" err="1"/>
              <a:t>Payable</a:t>
            </a:r>
            <a:endParaRPr lang="de-DE" sz="2000" dirty="0"/>
          </a:p>
          <a:p>
            <a:r>
              <a:rPr lang="de-DE" sz="2000" dirty="0"/>
              <a:t>$ 400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EEF7C039-33C6-4A8E-951D-E9424F38133B}"/>
              </a:ext>
            </a:extLst>
          </p:cNvPr>
          <p:cNvSpPr/>
          <p:nvPr/>
        </p:nvSpPr>
        <p:spPr>
          <a:xfrm>
            <a:off x="3821373" y="3616657"/>
            <a:ext cx="464024" cy="1984043"/>
          </a:xfrm>
          <a:prstGeom prst="rightBrac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D851C7-0EF7-463E-9831-4E25F23B9220}"/>
              </a:ext>
            </a:extLst>
          </p:cNvPr>
          <p:cNvSpPr txBox="1"/>
          <p:nvPr/>
        </p:nvSpPr>
        <p:spPr>
          <a:xfrm>
            <a:off x="4460401" y="4401111"/>
            <a:ext cx="3969224" cy="415133"/>
          </a:xfrm>
          <a:prstGeom prst="rect">
            <a:avLst/>
          </a:prstGeom>
          <a:noFill/>
          <a:ln>
            <a:noFill/>
          </a:ln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/>
              <a:t>Working Capital = $ 600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14691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4000" dirty="0" err="1"/>
              <a:t>Please</a:t>
            </a:r>
            <a:r>
              <a:rPr lang="de-DE" sz="4000" dirty="0"/>
              <a:t> </a:t>
            </a:r>
            <a:r>
              <a:rPr lang="de-DE" sz="4000" dirty="0" err="1"/>
              <a:t>build</a:t>
            </a:r>
            <a:r>
              <a:rPr lang="de-DE" sz="4000" dirty="0"/>
              <a:t> 3 </a:t>
            </a:r>
            <a:r>
              <a:rPr lang="de-DE" sz="4000" dirty="0" err="1"/>
              <a:t>groups</a:t>
            </a:r>
            <a:r>
              <a:rPr lang="de-DE" sz="4000" dirty="0"/>
              <a:t>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064A-4807-42BB-B83E-AEC3FF50756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https://clipartstation.com/gruppenarbeit-clipart/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CF08A4-9141-48FB-B4B5-C111C381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1" t="40370" r="37188" b="25741"/>
          <a:stretch/>
        </p:blipFill>
        <p:spPr>
          <a:xfrm>
            <a:off x="3619500" y="2454614"/>
            <a:ext cx="4181476" cy="29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7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do </a:t>
            </a:r>
            <a:r>
              <a:rPr lang="de-DE" sz="2000" dirty="0" err="1">
                <a:solidFill>
                  <a:srgbClr val="FF0000"/>
                </a:solidFill>
              </a:rPr>
              <a:t>research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your</a:t>
            </a:r>
            <a:r>
              <a:rPr lang="de-DE" sz="2000" dirty="0">
                <a:solidFill>
                  <a:srgbClr val="FF0000"/>
                </a:solidFill>
              </a:rPr>
              <a:t> own on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following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ratios</a:t>
            </a:r>
            <a:r>
              <a:rPr lang="de-DE" sz="2000" dirty="0">
                <a:solidFill>
                  <a:srgbClr val="FF0000"/>
                </a:solidFill>
              </a:rPr>
              <a:t> (30 min) and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afterwards</a:t>
            </a:r>
            <a:r>
              <a:rPr lang="de-DE" sz="2000" dirty="0">
                <a:solidFill>
                  <a:srgbClr val="FF0000"/>
                </a:solidFill>
              </a:rPr>
              <a:t> (10 min </a:t>
            </a:r>
            <a:r>
              <a:rPr lang="de-DE" sz="2000" dirty="0" err="1">
                <a:solidFill>
                  <a:srgbClr val="FF0000"/>
                </a:solidFill>
              </a:rPr>
              <a:t>each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group</a:t>
            </a:r>
            <a:r>
              <a:rPr lang="de-DE" sz="2000" dirty="0">
                <a:solidFill>
                  <a:srgbClr val="FF0000"/>
                </a:solidFill>
              </a:rPr>
              <a:t>) 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1600" u="sng" dirty="0">
                <a:solidFill>
                  <a:srgbClr val="FF0000"/>
                </a:solidFill>
              </a:rPr>
              <a:t>Tasks: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FF0000"/>
                </a:solidFill>
              </a:rPr>
              <a:t>State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ratio</a:t>
            </a:r>
            <a:endParaRPr lang="de-DE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600" dirty="0" err="1">
                <a:solidFill>
                  <a:srgbClr val="FF0000"/>
                </a:solidFill>
              </a:rPr>
              <a:t>Why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is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important</a:t>
            </a:r>
            <a:r>
              <a:rPr lang="de-DE" sz="16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de-DE" sz="1600" dirty="0" err="1">
                <a:solidFill>
                  <a:srgbClr val="FF0000"/>
                </a:solidFill>
              </a:rPr>
              <a:t>How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could</a:t>
            </a:r>
            <a:r>
              <a:rPr lang="de-DE" sz="1600" dirty="0">
                <a:solidFill>
                  <a:srgbClr val="FF0000"/>
                </a:solidFill>
              </a:rPr>
              <a:t> a </a:t>
            </a:r>
            <a:r>
              <a:rPr lang="de-DE" sz="1600" dirty="0" err="1">
                <a:solidFill>
                  <a:srgbClr val="FF0000"/>
                </a:solidFill>
              </a:rPr>
              <a:t>company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improve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ratio</a:t>
            </a:r>
            <a:r>
              <a:rPr lang="de-DE" sz="16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endParaRPr lang="de-DE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de-DE" sz="16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 err="1"/>
              <a:t>Payable</a:t>
            </a:r>
            <a:r>
              <a:rPr lang="de-DE" sz="1600" dirty="0"/>
              <a:t> Days (Group 1)</a:t>
            </a:r>
          </a:p>
          <a:p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 err="1"/>
              <a:t>Inventory</a:t>
            </a:r>
            <a:r>
              <a:rPr lang="de-DE" sz="1600" dirty="0"/>
              <a:t> Days (Group 2)</a:t>
            </a:r>
          </a:p>
          <a:p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 err="1"/>
              <a:t>Receivable</a:t>
            </a:r>
            <a:r>
              <a:rPr lang="de-DE" sz="1600" dirty="0"/>
              <a:t> Days (Group 3)</a:t>
            </a:r>
          </a:p>
          <a:p>
            <a:pPr marL="342900" indent="-342900">
              <a:buFontTx/>
              <a:buChar char="-"/>
            </a:pPr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966A9F-1B77-43BE-BD29-1A2756341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" t="37143" r="69893" b="29142"/>
          <a:stretch/>
        </p:blipFill>
        <p:spPr>
          <a:xfrm>
            <a:off x="4829175" y="3733280"/>
            <a:ext cx="3486150" cy="2410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https://enil.eu/news/introducing-enils-independent-living-research-network/</a:t>
            </a:r>
          </a:p>
        </p:txBody>
      </p:sp>
    </p:spTree>
    <p:extLst>
      <p:ext uri="{BB962C8B-B14F-4D97-AF65-F5344CB8AC3E}">
        <p14:creationId xmlns:p14="http://schemas.microsoft.com/office/powerpoint/2010/main" val="257789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/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noFill/>
            </p:spPr>
            <p:txBody>
              <a:bodyPr wrap="square" lIns="108000" tIns="46800" rIns="108000" bIns="46800" rtlCol="0">
                <a:noAutofit/>
              </a:bodyPr>
              <a:lstStyle/>
              <a:p>
                <a:r>
                  <a:rPr lang="de-DE" sz="2000" dirty="0">
                    <a:solidFill>
                      <a:srgbClr val="FF0000"/>
                    </a:solidFill>
                  </a:rPr>
                  <a:t>Payable Days</a:t>
                </a: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Payable Days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Payables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Costs</m:t>
                        </m:r>
                        <m: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>
                            <a:effectLst/>
                            <a:latin typeface="Cambria Math" panose="02040503050406030204" pitchFamily="18" charset="0"/>
                          </a:rPr>
                          <m:t>sales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</a:rPr>
                  <a:t> </a:t>
                </a:r>
                <a:r>
                  <a:rPr lang="en-US" b="1" cap="all" dirty="0"/>
                  <a:t>* 365</a:t>
                </a:r>
              </a:p>
              <a:p>
                <a:endParaRPr lang="en-US" sz="1200" dirty="0"/>
              </a:p>
              <a:p>
                <a:endParaRPr lang="de-DE" sz="2000" dirty="0"/>
              </a:p>
              <a:p>
                <a:r>
                  <a:rPr lang="de-DE" dirty="0"/>
                  <a:t>   </a:t>
                </a:r>
                <a:r>
                  <a:rPr lang="de-DE" dirty="0" err="1"/>
                  <a:t>Why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r>
                  <a:rPr lang="de-DE" dirty="0"/>
                  <a:t>?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It is a financial ratio that indicates the average time (in days) that a company takes to pay its bills and invoices.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Companies having a high ratio can use the available cash for short-term investments and to increase their working capital and free cash flow. 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blipFill>
                <a:blip r:embed="rId3"/>
                <a:stretch>
                  <a:fillRect l="-679" t="-677" r="-5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8A681295-0E86-4131-B776-86A3919D8076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/>
              <a:t>Calculation: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57FA38-A658-4523-835C-5B25C0ED5478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https://www.investopedia.com/terms/d/dpo.asp</a:t>
            </a:r>
          </a:p>
        </p:txBody>
      </p:sp>
    </p:spTree>
    <p:extLst>
      <p:ext uri="{BB962C8B-B14F-4D97-AF65-F5344CB8AC3E}">
        <p14:creationId xmlns:p14="http://schemas.microsoft.com/office/powerpoint/2010/main" val="1983254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/>
              <a:t>  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?</a:t>
            </a:r>
          </a:p>
          <a:p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Outsourcing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payment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stay</a:t>
            </a:r>
            <a:r>
              <a:rPr lang="de-DE" dirty="0"/>
              <a:t> on track and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late</a:t>
            </a:r>
            <a:r>
              <a:rPr lang="de-DE" dirty="0"/>
              <a:t> </a:t>
            </a:r>
            <a:r>
              <a:rPr lang="de-DE" dirty="0" err="1"/>
              <a:t>payment</a:t>
            </a:r>
            <a:r>
              <a:rPr lang="de-DE" dirty="0"/>
              <a:t> </a:t>
            </a:r>
            <a:r>
              <a:rPr lang="de-DE" dirty="0" err="1"/>
              <a:t>fees</a:t>
            </a:r>
            <a:r>
              <a:rPr lang="de-DE" dirty="0"/>
              <a:t> and </a:t>
            </a:r>
            <a:r>
              <a:rPr lang="de-DE" dirty="0" err="1"/>
              <a:t>disgruntled</a:t>
            </a:r>
            <a:r>
              <a:rPr lang="de-DE" dirty="0"/>
              <a:t> </a:t>
            </a:r>
            <a:r>
              <a:rPr lang="de-DE" dirty="0" err="1"/>
              <a:t>contractors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calling</a:t>
            </a:r>
            <a:r>
              <a:rPr lang="de-DE" dirty="0"/>
              <a:t>.</a:t>
            </a:r>
          </a:p>
          <a:p>
            <a:pPr lvl="1"/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Many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aren‘t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seasonal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. 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useful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adequate</a:t>
            </a:r>
            <a:r>
              <a:rPr lang="de-DE" dirty="0"/>
              <a:t> cash </a:t>
            </a:r>
            <a:r>
              <a:rPr lang="de-DE" dirty="0" err="1"/>
              <a:t>reserves</a:t>
            </a:r>
            <a:r>
              <a:rPr lang="de-DE" dirty="0"/>
              <a:t> 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creditors</a:t>
            </a:r>
            <a:r>
              <a:rPr lang="de-DE" dirty="0"/>
              <a:t> after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decline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0203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/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noFill/>
            </p:spPr>
            <p:txBody>
              <a:bodyPr wrap="square" lIns="108000" tIns="46800" rIns="108000" bIns="46800" rtlCol="0">
                <a:noAutofit/>
              </a:bodyPr>
              <a:lstStyle/>
              <a:p>
                <a:r>
                  <a:rPr lang="de-DE" sz="2000" dirty="0">
                    <a:solidFill>
                      <a:srgbClr val="FF0000"/>
                    </a:solidFill>
                  </a:rPr>
                  <a:t>Inventory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en-US" b="1" cap="all" dirty="0"/>
              </a:p>
              <a:p>
                <a:endParaRPr lang="en-US" sz="1200" dirty="0"/>
              </a:p>
              <a:p>
                <a:endParaRPr lang="de-DE" sz="2000" dirty="0"/>
              </a:p>
              <a:p>
                <a:r>
                  <a:rPr lang="en-US" sz="2000" dirty="0"/>
                  <a:t>Inventory Days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Stock</m:t>
                        </m:r>
                        <m:r>
                          <a:rPr lang="de-DE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de-DE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goods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Cost</m:t>
                        </m:r>
                        <m:r>
                          <a:rPr lang="de-DE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de-DE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sales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b="1" cap="all" dirty="0"/>
                  <a:t>* 365</a:t>
                </a:r>
              </a:p>
              <a:p>
                <a:endParaRPr lang="en-US" sz="2000" b="1" cap="all" dirty="0"/>
              </a:p>
              <a:p>
                <a:r>
                  <a:rPr lang="de-DE" dirty="0" err="1"/>
                  <a:t>Why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r>
                  <a:rPr lang="de-DE" dirty="0"/>
                  <a:t>?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average</a:t>
                </a:r>
                <a:r>
                  <a:rPr lang="de-DE" dirty="0"/>
                  <a:t>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days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takes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a firm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sell</a:t>
                </a:r>
                <a:r>
                  <a:rPr lang="de-DE" dirty="0"/>
                  <a:t> off </a:t>
                </a:r>
                <a:r>
                  <a:rPr lang="de-DE" dirty="0" err="1"/>
                  <a:t>inventory</a:t>
                </a:r>
                <a:endParaRPr lang="de-DE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metric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banks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using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determine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efficieny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sales</a:t>
                </a:r>
                <a:endParaRPr lang="de-DE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de-DE" dirty="0"/>
                  <a:t>A high </a:t>
                </a:r>
                <a:r>
                  <a:rPr lang="de-DE" dirty="0" err="1"/>
                  <a:t>ratio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indicate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a firm </a:t>
                </a:r>
                <a:r>
                  <a:rPr lang="de-DE" dirty="0" err="1"/>
                  <a:t>is</a:t>
                </a:r>
                <a:r>
                  <a:rPr lang="de-DE" dirty="0"/>
                  <a:t> not </a:t>
                </a:r>
                <a:r>
                  <a:rPr lang="de-DE" dirty="0" err="1"/>
                  <a:t>properly</a:t>
                </a:r>
                <a:r>
                  <a:rPr lang="de-DE" dirty="0"/>
                  <a:t> </a:t>
                </a:r>
                <a:r>
                  <a:rPr lang="de-DE" dirty="0" err="1"/>
                  <a:t>managing</a:t>
                </a:r>
                <a:r>
                  <a:rPr lang="de-DE" dirty="0"/>
                  <a:t> </a:t>
                </a:r>
                <a:r>
                  <a:rPr lang="de-DE" dirty="0" err="1"/>
                  <a:t>its</a:t>
                </a:r>
                <a:r>
                  <a:rPr lang="de-DE" dirty="0"/>
                  <a:t> </a:t>
                </a:r>
                <a:r>
                  <a:rPr lang="de-DE" dirty="0" err="1"/>
                  <a:t>inventory</a:t>
                </a:r>
                <a:r>
                  <a:rPr lang="de-DE" dirty="0"/>
                  <a:t> </a:t>
                </a:r>
                <a:r>
                  <a:rPr lang="de-DE" dirty="0" err="1"/>
                  <a:t>or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has</a:t>
                </a:r>
                <a:r>
                  <a:rPr lang="de-DE" dirty="0"/>
                  <a:t> </a:t>
                </a:r>
                <a:r>
                  <a:rPr lang="de-DE" dirty="0" err="1"/>
                  <a:t>inventory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difficult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sell</a:t>
                </a:r>
                <a:endParaRPr lang="de-DE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b="1" cap="all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blipFill>
                <a:blip r:embed="rId3"/>
                <a:stretch>
                  <a:fillRect l="-679" t="-677" r="-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3E75BA3C-60D1-4082-8504-76DC1BCA6BC6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/>
              <a:t>Calculation: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E85BAA-2DF2-4885-AE81-D960F13E1538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https://www.investopedia.com/terms/d/days-sales-inventory-dsi.asp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88488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/>
              <a:t>  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?</a:t>
            </a:r>
          </a:p>
          <a:p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Optimise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suplly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buying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quantities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frequently</a:t>
            </a:r>
            <a:r>
              <a:rPr lang="de-DE" dirty="0"/>
              <a:t>.</a:t>
            </a:r>
          </a:p>
          <a:p>
            <a:pPr lvl="1"/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Encourage</a:t>
            </a:r>
            <a:r>
              <a:rPr lang="de-DE" dirty="0"/>
              <a:t> </a:t>
            </a:r>
            <a:r>
              <a:rPr lang="de-DE" dirty="0" err="1"/>
              <a:t>clients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</a:t>
            </a:r>
            <a:r>
              <a:rPr lang="de-DE" dirty="0"/>
              <a:t>-order </a:t>
            </a:r>
            <a:r>
              <a:rPr lang="de-DE" dirty="0" err="1"/>
              <a:t>inventory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assists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in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inventory</a:t>
            </a:r>
            <a:r>
              <a:rPr lang="de-DE" dirty="0"/>
              <a:t> </a:t>
            </a:r>
            <a:r>
              <a:rPr lang="de-DE" dirty="0" err="1"/>
              <a:t>purchases</a:t>
            </a:r>
            <a:r>
              <a:rPr lang="de-DE" dirty="0"/>
              <a:t>,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inventory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fast, and </a:t>
            </a:r>
            <a:r>
              <a:rPr lang="de-DE" dirty="0" err="1"/>
              <a:t>enhances</a:t>
            </a:r>
            <a:r>
              <a:rPr lang="de-DE" dirty="0"/>
              <a:t> </a:t>
            </a:r>
            <a:r>
              <a:rPr lang="de-DE" dirty="0" err="1"/>
              <a:t>cash-flow</a:t>
            </a:r>
            <a:r>
              <a:rPr lang="de-DE" dirty="0"/>
              <a:t>.</a:t>
            </a:r>
          </a:p>
          <a:p>
            <a:pPr lvl="1"/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Review and </a:t>
            </a:r>
            <a:r>
              <a:rPr lang="de-DE" dirty="0" err="1"/>
              <a:t>eliminate</a:t>
            </a:r>
            <a:r>
              <a:rPr lang="de-DE" dirty="0"/>
              <a:t> </a:t>
            </a:r>
            <a:r>
              <a:rPr lang="de-DE" dirty="0" err="1"/>
              <a:t>stagnant</a:t>
            </a:r>
            <a:r>
              <a:rPr lang="de-DE" dirty="0"/>
              <a:t> </a:t>
            </a:r>
            <a:r>
              <a:rPr lang="de-DE" dirty="0" err="1"/>
              <a:t>inventory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detoriating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occupying</a:t>
            </a:r>
            <a:r>
              <a:rPr lang="de-DE" dirty="0"/>
              <a:t> </a:t>
            </a:r>
            <a:r>
              <a:rPr lang="de-DE" dirty="0" err="1"/>
              <a:t>valuable</a:t>
            </a:r>
            <a:r>
              <a:rPr lang="de-DE" dirty="0"/>
              <a:t> </a:t>
            </a:r>
            <a:r>
              <a:rPr lang="de-DE" dirty="0" err="1"/>
              <a:t>warehouse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5021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/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noFill/>
            </p:spPr>
            <p:txBody>
              <a:bodyPr wrap="square" lIns="108000" tIns="46800" rIns="108000" bIns="46800" rtlCol="0">
                <a:noAutofit/>
              </a:bodyPr>
              <a:lstStyle/>
              <a:p>
                <a:r>
                  <a:rPr lang="de-DE" sz="2000" dirty="0">
                    <a:solidFill>
                      <a:srgbClr val="FF0000"/>
                    </a:solidFill>
                  </a:rPr>
                  <a:t>Receivabl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e</a:t>
                </a:r>
                <a:r>
                  <a:rPr lang="de-DE" sz="2000" dirty="0">
                    <a:solidFill>
                      <a:srgbClr val="FF0000"/>
                    </a:solidFill>
                  </a:rPr>
                  <a:t>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FF0000"/>
                  </a:solidFill>
                </a:endParaRPr>
              </a:p>
              <a:p>
                <a:endParaRPr lang="en-US" b="1" cap="all" dirty="0"/>
              </a:p>
              <a:p>
                <a:endParaRPr lang="en-US" sz="1200" dirty="0"/>
              </a:p>
              <a:p>
                <a:endParaRPr lang="de-DE" sz="2000" dirty="0"/>
              </a:p>
              <a:p>
                <a:r>
                  <a:rPr lang="en-US" dirty="0"/>
                  <a:t>Receivable Days </a:t>
                </a:r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Receivables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Sales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r>
                  <a:rPr lang="en-US" b="1" cap="all" dirty="0"/>
                  <a:t>* 365</a:t>
                </a:r>
              </a:p>
              <a:p>
                <a:endParaRPr lang="de-DE" sz="2000" dirty="0"/>
              </a:p>
              <a:p>
                <a:endParaRPr lang="de-DE" dirty="0"/>
              </a:p>
              <a:p>
                <a:r>
                  <a:rPr lang="de-DE" dirty="0" err="1"/>
                  <a:t>Why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r>
                  <a:rPr lang="de-DE" dirty="0"/>
                  <a:t>?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measure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average</a:t>
                </a:r>
                <a:r>
                  <a:rPr lang="de-DE" dirty="0"/>
                  <a:t>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days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takes</a:t>
                </a:r>
                <a:r>
                  <a:rPr lang="de-DE" dirty="0"/>
                  <a:t> a </a:t>
                </a:r>
                <a:r>
                  <a:rPr lang="de-DE" dirty="0" err="1"/>
                  <a:t>company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collect</a:t>
                </a:r>
                <a:r>
                  <a:rPr lang="de-DE" dirty="0"/>
                  <a:t> </a:t>
                </a:r>
                <a:r>
                  <a:rPr lang="de-DE" dirty="0" err="1"/>
                  <a:t>payment</a:t>
                </a:r>
                <a:r>
                  <a:rPr lang="de-DE" dirty="0"/>
                  <a:t> after a </a:t>
                </a:r>
                <a:r>
                  <a:rPr lang="de-DE" dirty="0" err="1"/>
                  <a:t>sale</a:t>
                </a:r>
                <a:r>
                  <a:rPr lang="de-DE" dirty="0"/>
                  <a:t> </a:t>
                </a:r>
                <a:r>
                  <a:rPr lang="de-DE" dirty="0" err="1"/>
                  <a:t>has</a:t>
                </a:r>
                <a:r>
                  <a:rPr lang="de-DE" dirty="0"/>
                  <a:t> </a:t>
                </a:r>
                <a:r>
                  <a:rPr lang="de-DE" dirty="0" err="1"/>
                  <a:t>been</a:t>
                </a:r>
                <a:r>
                  <a:rPr lang="de-DE" dirty="0"/>
                  <a:t> </a:t>
                </a:r>
                <a:r>
                  <a:rPr lang="de-DE" dirty="0" err="1"/>
                  <a:t>made</a:t>
                </a:r>
                <a:r>
                  <a:rPr lang="de-DE" dirty="0"/>
                  <a:t>.</a:t>
                </a:r>
              </a:p>
              <a:p>
                <a:pPr lvl="1"/>
                <a:endParaRPr lang="de-DE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indicates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sales</a:t>
                </a:r>
                <a:r>
                  <a:rPr lang="de-DE" dirty="0"/>
                  <a:t> a </a:t>
                </a:r>
                <a:r>
                  <a:rPr lang="de-DE" dirty="0" err="1"/>
                  <a:t>company</a:t>
                </a:r>
                <a:r>
                  <a:rPr lang="de-DE" dirty="0"/>
                  <a:t> </a:t>
                </a:r>
                <a:r>
                  <a:rPr lang="de-DE" dirty="0" err="1"/>
                  <a:t>has</a:t>
                </a:r>
                <a:r>
                  <a:rPr lang="de-DE" dirty="0"/>
                  <a:t> </a:t>
                </a:r>
                <a:r>
                  <a:rPr lang="de-DE" dirty="0" err="1"/>
                  <a:t>made</a:t>
                </a:r>
                <a:r>
                  <a:rPr lang="de-DE" dirty="0"/>
                  <a:t> </a:t>
                </a:r>
                <a:r>
                  <a:rPr lang="de-DE" dirty="0" err="1"/>
                  <a:t>during</a:t>
                </a:r>
                <a:r>
                  <a:rPr lang="de-DE" dirty="0"/>
                  <a:t> a </a:t>
                </a:r>
                <a:r>
                  <a:rPr lang="de-DE" dirty="0" err="1"/>
                  <a:t>specific</a:t>
                </a:r>
                <a:r>
                  <a:rPr lang="de-DE" dirty="0"/>
                  <a:t> time </a:t>
                </a:r>
                <a:r>
                  <a:rPr lang="de-DE" dirty="0" err="1"/>
                  <a:t>period</a:t>
                </a:r>
                <a:r>
                  <a:rPr lang="de-DE" dirty="0"/>
                  <a:t>; </a:t>
                </a:r>
                <a:r>
                  <a:rPr lang="de-DE" dirty="0" err="1"/>
                  <a:t>how</a:t>
                </a:r>
                <a:r>
                  <a:rPr lang="de-DE" dirty="0"/>
                  <a:t> </a:t>
                </a:r>
                <a:r>
                  <a:rPr lang="de-DE" dirty="0" err="1"/>
                  <a:t>quickly</a:t>
                </a:r>
                <a:r>
                  <a:rPr lang="de-DE" dirty="0"/>
                  <a:t> </a:t>
                </a:r>
                <a:r>
                  <a:rPr lang="de-DE" dirty="0" err="1"/>
                  <a:t>customers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paying</a:t>
                </a:r>
                <a:r>
                  <a:rPr lang="de-DE" dirty="0"/>
                  <a:t>; </a:t>
                </a: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company‘s</a:t>
                </a:r>
                <a:r>
                  <a:rPr lang="de-DE" dirty="0"/>
                  <a:t> </a:t>
                </a:r>
                <a:r>
                  <a:rPr lang="de-DE" dirty="0" err="1"/>
                  <a:t>collections</a:t>
                </a:r>
                <a:r>
                  <a:rPr lang="de-DE" dirty="0"/>
                  <a:t> </a:t>
                </a:r>
                <a:r>
                  <a:rPr lang="de-DE" dirty="0" err="1"/>
                  <a:t>department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working</a:t>
                </a:r>
                <a:r>
                  <a:rPr lang="de-DE" dirty="0"/>
                  <a:t> </a:t>
                </a:r>
                <a:r>
                  <a:rPr lang="de-DE" dirty="0" err="1"/>
                  <a:t>well</a:t>
                </a:r>
                <a:r>
                  <a:rPr lang="de-DE" dirty="0"/>
                  <a:t>; </a:t>
                </a: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company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maintaining</a:t>
                </a:r>
                <a:r>
                  <a:rPr lang="de-DE" dirty="0"/>
                  <a:t> </a:t>
                </a:r>
                <a:r>
                  <a:rPr lang="de-DE" dirty="0" err="1"/>
                  <a:t>customer</a:t>
                </a:r>
                <a:r>
                  <a:rPr lang="de-DE" dirty="0"/>
                  <a:t> </a:t>
                </a:r>
                <a:r>
                  <a:rPr lang="de-DE" dirty="0" err="1"/>
                  <a:t>satisfaction</a:t>
                </a:r>
                <a:r>
                  <a:rPr lang="de-DE" dirty="0"/>
                  <a:t>, </a:t>
                </a:r>
                <a:r>
                  <a:rPr lang="de-DE" dirty="0" err="1"/>
                  <a:t>or</a:t>
                </a:r>
                <a:r>
                  <a:rPr lang="de-DE" dirty="0"/>
                  <a:t> </a:t>
                </a: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:r>
                  <a:rPr lang="de-DE" dirty="0" err="1"/>
                  <a:t>credit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being</a:t>
                </a:r>
                <a:r>
                  <a:rPr lang="de-DE" dirty="0"/>
                  <a:t>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customers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not </a:t>
                </a:r>
                <a:r>
                  <a:rPr lang="de-DE" dirty="0" err="1"/>
                  <a:t>creditworthy</a:t>
                </a:r>
                <a:r>
                  <a:rPr lang="de-DE" dirty="0"/>
                  <a:t>.</a:t>
                </a:r>
              </a:p>
              <a:p>
                <a:pPr lvl="1"/>
                <a:endParaRPr lang="de-DE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b="1" cap="all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3FA14AD-3BC7-4986-897A-976B69139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714375"/>
                <a:ext cx="7181849" cy="5398924"/>
              </a:xfrm>
              <a:prstGeom prst="rect">
                <a:avLst/>
              </a:prstGeom>
              <a:blipFill>
                <a:blip r:embed="rId3"/>
                <a:stretch>
                  <a:fillRect l="-679" t="-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F75D801A-11B8-421C-8FAE-1CCC359D9B5C}"/>
              </a:ext>
            </a:extLst>
          </p:cNvPr>
          <p:cNvSpPr txBox="1"/>
          <p:nvPr/>
        </p:nvSpPr>
        <p:spPr>
          <a:xfrm>
            <a:off x="866775" y="1510268"/>
            <a:ext cx="3958828" cy="548798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/>
              <a:t>Calculation: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D4A6EF-DE86-47E8-B533-ECD3498D00C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https://www.investopedia.com/terms/d/dso.asp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2046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rgbClr val="FF0000"/>
              </a:buClr>
            </a:pPr>
            <a:r>
              <a:rPr lang="de-DE" dirty="0"/>
              <a:t>Who we are</a:t>
            </a:r>
            <a:br>
              <a:rPr lang="de-DE" dirty="0"/>
            </a:br>
            <a:endParaRPr lang="en-GB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068637" y="3429000"/>
            <a:ext cx="6075363" cy="306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Legal form: Non-profit organization (“</a:t>
            </a:r>
            <a:r>
              <a:rPr lang="en-US" dirty="0" err="1"/>
              <a:t>eingetragener</a:t>
            </a:r>
            <a:r>
              <a:rPr lang="en-US" dirty="0"/>
              <a:t> </a:t>
            </a:r>
            <a:r>
              <a:rPr lang="en-US" dirty="0" err="1"/>
              <a:t>Verein</a:t>
            </a:r>
            <a:r>
              <a:rPr lang="en-US" dirty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Foundation: January 8, 1992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Head office: Bonn, Germany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Joint institution of the </a:t>
            </a:r>
            <a:r>
              <a:rPr lang="en-US" dirty="0" err="1"/>
              <a:t>Sparkassen-Finanzgruppe</a:t>
            </a:r>
            <a:endParaRPr lang="en-US" dirty="0"/>
          </a:p>
          <a:p>
            <a:endParaRPr lang="de-DE" dirty="0"/>
          </a:p>
          <a:p>
            <a:endParaRPr lang="en-GB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/>
      </p:pic>
      <p:pic>
        <p:nvPicPr>
          <p:cNvPr id="1026" name="Picture 1" descr="SK Logo 25 Jahre-EN">
            <a:extLst>
              <a:ext uri="{FF2B5EF4-FFF2-40B4-BE49-F238E27FC236}">
                <a16:creationId xmlns:a16="http://schemas.microsoft.com/office/drawing/2014/main" id="{61315A9C-2467-4813-B0DB-A951D06F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26" y="4396654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4139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dirty="0"/>
              <a:t>  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?</a:t>
            </a:r>
          </a:p>
          <a:p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Be </a:t>
            </a: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enact</a:t>
            </a:r>
            <a:r>
              <a:rPr lang="de-DE" dirty="0"/>
              <a:t> </a:t>
            </a:r>
            <a:r>
              <a:rPr lang="de-DE" dirty="0" err="1"/>
              <a:t>debt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legal </a:t>
            </a:r>
            <a:r>
              <a:rPr lang="de-DE" dirty="0" err="1"/>
              <a:t>recourse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.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wait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client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disappeared</a:t>
            </a:r>
            <a:r>
              <a:rPr lang="de-DE" dirty="0"/>
              <a:t> and </a:t>
            </a:r>
            <a:r>
              <a:rPr lang="de-DE" dirty="0" err="1"/>
              <a:t>there‘s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chance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paid</a:t>
            </a:r>
            <a:r>
              <a:rPr lang="de-DE" dirty="0"/>
              <a:t>.</a:t>
            </a:r>
          </a:p>
          <a:p>
            <a:pPr lvl="1"/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Set </a:t>
            </a:r>
            <a:r>
              <a:rPr lang="de-DE" dirty="0" err="1"/>
              <a:t>payment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and/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discounts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payments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motivate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clients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pay</a:t>
            </a:r>
            <a:r>
              <a:rPr lang="de-DE" dirty="0"/>
              <a:t> fast.</a:t>
            </a:r>
          </a:p>
        </p:txBody>
      </p:sp>
    </p:spTree>
    <p:extLst>
      <p:ext uri="{BB962C8B-B14F-4D97-AF65-F5344CB8AC3E}">
        <p14:creationId xmlns:p14="http://schemas.microsoft.com/office/powerpoint/2010/main" val="796598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combining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ratios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leads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us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Cash </a:t>
            </a:r>
            <a:r>
              <a:rPr lang="de-DE" sz="2000" dirty="0" err="1">
                <a:solidFill>
                  <a:srgbClr val="FF0000"/>
                </a:solidFill>
              </a:rPr>
              <a:t>Conversion</a:t>
            </a:r>
            <a:r>
              <a:rPr lang="de-DE" sz="2000" dirty="0">
                <a:solidFill>
                  <a:srgbClr val="FF0000"/>
                </a:solidFill>
              </a:rPr>
              <a:t> Cycle: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pPr lvl="1"/>
            <a:endParaRPr lang="de-DE" sz="1600" u="sng" dirty="0"/>
          </a:p>
          <a:p>
            <a:pPr algn="ctr"/>
            <a:r>
              <a:rPr lang="de-DE" sz="2000" dirty="0">
                <a:solidFill>
                  <a:srgbClr val="000000"/>
                </a:solidFill>
              </a:rPr>
              <a:t>Cash </a:t>
            </a:r>
            <a:r>
              <a:rPr lang="de-DE" sz="2000" dirty="0" err="1">
                <a:solidFill>
                  <a:srgbClr val="000000"/>
                </a:solidFill>
              </a:rPr>
              <a:t>Conversion</a:t>
            </a:r>
            <a:r>
              <a:rPr lang="de-DE" sz="2000" dirty="0">
                <a:solidFill>
                  <a:srgbClr val="000000"/>
                </a:solidFill>
              </a:rPr>
              <a:t> Cycle </a:t>
            </a:r>
          </a:p>
          <a:p>
            <a:pPr algn="ctr"/>
            <a:r>
              <a:rPr lang="de-DE" sz="2000" dirty="0">
                <a:solidFill>
                  <a:srgbClr val="000000"/>
                </a:solidFill>
              </a:rPr>
              <a:t>=</a:t>
            </a:r>
          </a:p>
          <a:p>
            <a:pPr algn="ctr"/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Inventory</a:t>
            </a:r>
            <a:r>
              <a:rPr lang="de-DE" sz="2000" dirty="0">
                <a:solidFill>
                  <a:srgbClr val="000000"/>
                </a:solidFill>
              </a:rPr>
              <a:t> Days + </a:t>
            </a:r>
            <a:r>
              <a:rPr lang="de-DE" sz="2000" dirty="0" err="1">
                <a:solidFill>
                  <a:srgbClr val="000000"/>
                </a:solidFill>
              </a:rPr>
              <a:t>Receivable</a:t>
            </a:r>
            <a:r>
              <a:rPr lang="de-DE" sz="2000" dirty="0">
                <a:solidFill>
                  <a:srgbClr val="000000"/>
                </a:solidFill>
              </a:rPr>
              <a:t> Days – </a:t>
            </a:r>
            <a:r>
              <a:rPr lang="de-DE" sz="2000" dirty="0" err="1">
                <a:solidFill>
                  <a:srgbClr val="000000"/>
                </a:solidFill>
              </a:rPr>
              <a:t>Payable</a:t>
            </a:r>
            <a:r>
              <a:rPr lang="de-DE" sz="2000" dirty="0">
                <a:solidFill>
                  <a:srgbClr val="000000"/>
                </a:solidFill>
              </a:rPr>
              <a:t>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4" name="Picture 4" descr="Cash Conversion Cycle">
            <a:extLst>
              <a:ext uri="{FF2B5EF4-FFF2-40B4-BE49-F238E27FC236}">
                <a16:creationId xmlns:a16="http://schemas.microsoft.com/office/drawing/2014/main" id="{76F232D7-B1FE-4DBC-BD5D-171385C75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346450"/>
            <a:ext cx="48799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9589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Case Study: </a:t>
            </a:r>
          </a:p>
          <a:p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given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following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numbers</a:t>
            </a:r>
            <a:r>
              <a:rPr lang="de-DE" sz="2000" dirty="0">
                <a:solidFill>
                  <a:srgbClr val="FF0000"/>
                </a:solidFill>
              </a:rPr>
              <a:t> (</a:t>
            </a:r>
            <a:r>
              <a:rPr lang="de-DE" sz="2000" dirty="0" err="1">
                <a:solidFill>
                  <a:srgbClr val="FF0000"/>
                </a:solidFill>
              </a:rPr>
              <a:t>see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next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slide</a:t>
            </a:r>
            <a:r>
              <a:rPr lang="de-DE" sz="2000" dirty="0">
                <a:solidFill>
                  <a:srgbClr val="FF0000"/>
                </a:solidFill>
              </a:rPr>
              <a:t>)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evaluate</a:t>
            </a:r>
            <a:r>
              <a:rPr lang="de-DE" sz="2000" dirty="0">
                <a:solidFill>
                  <a:srgbClr val="FF0000"/>
                </a:solidFill>
              </a:rPr>
              <a:t> Working Capital Management. 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calculate</a:t>
            </a:r>
            <a:r>
              <a:rPr lang="de-DE" sz="2000" dirty="0">
                <a:solidFill>
                  <a:srgbClr val="FF0000"/>
                </a:solidFill>
              </a:rPr>
              <a:t>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FF0000"/>
                </a:solidFill>
              </a:rPr>
              <a:t>Payable</a:t>
            </a:r>
            <a:r>
              <a:rPr lang="de-DE" sz="2000" dirty="0">
                <a:solidFill>
                  <a:srgbClr val="FF0000"/>
                </a:solidFill>
              </a:rPr>
              <a:t> Days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FF0000"/>
                </a:solidFill>
              </a:rPr>
              <a:t>Inventory</a:t>
            </a:r>
            <a:r>
              <a:rPr lang="de-DE" sz="2000" dirty="0">
                <a:solidFill>
                  <a:srgbClr val="FF0000"/>
                </a:solidFill>
              </a:rPr>
              <a:t> Days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FF0000"/>
                </a:solidFill>
              </a:rPr>
              <a:t>Receivable</a:t>
            </a:r>
            <a:r>
              <a:rPr lang="de-DE" sz="2000" dirty="0">
                <a:solidFill>
                  <a:srgbClr val="FF0000"/>
                </a:solidFill>
              </a:rPr>
              <a:t> Days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What</a:t>
            </a:r>
            <a:r>
              <a:rPr lang="de-DE" sz="2000" dirty="0">
                <a:solidFill>
                  <a:srgbClr val="FF0000"/>
                </a:solidFill>
              </a:rPr>
              <a:t> do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think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about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numbers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good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bad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Why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https://essayscouncil.net/tips-writing-case-study/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E12DEF-EAA8-4B01-A09A-9CCFF910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8" t="45157" r="23958" b="8408"/>
          <a:stretch/>
        </p:blipFill>
        <p:spPr>
          <a:xfrm>
            <a:off x="5400298" y="4299045"/>
            <a:ext cx="3410470" cy="17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15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en-CA" altLang="en-US" sz="1600" dirty="0">
                <a:solidFill>
                  <a:srgbClr val="FF0000"/>
                </a:solidFill>
              </a:rPr>
              <a:t>Given data:</a:t>
            </a:r>
          </a:p>
          <a:p>
            <a:endParaRPr lang="en-CA" altLang="en-US" sz="1600" dirty="0"/>
          </a:p>
          <a:p>
            <a:r>
              <a:rPr lang="en-CA" altLang="en-US" sz="2000" dirty="0"/>
              <a:t>Sales: 					$ 350,000</a:t>
            </a:r>
          </a:p>
          <a:p>
            <a:r>
              <a:rPr lang="en-CA" altLang="en-US" sz="2000" dirty="0"/>
              <a:t> </a:t>
            </a:r>
          </a:p>
          <a:p>
            <a:r>
              <a:rPr lang="en-CA" altLang="en-US" sz="2000" dirty="0"/>
              <a:t>Cost of sales: 			$ 200,000</a:t>
            </a:r>
          </a:p>
          <a:p>
            <a:endParaRPr lang="en-CA" altLang="en-US" sz="2000" dirty="0"/>
          </a:p>
          <a:p>
            <a:r>
              <a:rPr lang="en-CA" altLang="en-US" sz="2000" dirty="0"/>
              <a:t>Stock of goods: 			$ 160,000</a:t>
            </a:r>
          </a:p>
          <a:p>
            <a:endParaRPr lang="en-CA" altLang="en-US" sz="2000" dirty="0"/>
          </a:p>
          <a:p>
            <a:r>
              <a:rPr lang="en-CA" altLang="en-US" sz="2000" dirty="0"/>
              <a:t>Receivables:		        $ 300,000 </a:t>
            </a:r>
          </a:p>
          <a:p>
            <a:endParaRPr lang="en-CA" altLang="en-US" sz="2000" dirty="0"/>
          </a:p>
          <a:p>
            <a:r>
              <a:rPr lang="en-CA" altLang="en-US" sz="2000" dirty="0"/>
              <a:t>Payables: 		  		   $ 40,000</a:t>
            </a:r>
          </a:p>
          <a:p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https://essayscouncil.net/tips-writing-case-study/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E12DEF-EAA8-4B01-A09A-9CCFF910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8" t="45157" r="23958" b="8408"/>
          <a:stretch/>
        </p:blipFill>
        <p:spPr>
          <a:xfrm>
            <a:off x="5400298" y="4299045"/>
            <a:ext cx="3410470" cy="17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115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en-CA" altLang="en-US" sz="1600" dirty="0">
                <a:solidFill>
                  <a:srgbClr val="FF0000"/>
                </a:solidFill>
              </a:rPr>
              <a:t>Solution:</a:t>
            </a:r>
          </a:p>
          <a:p>
            <a:endParaRPr lang="en-CA" altLang="en-US" sz="1600" dirty="0"/>
          </a:p>
          <a:p>
            <a:endParaRPr lang="de-DE" sz="16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https://essayscouncil.net/tips-writing-case-study/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4FB46C8-42C3-4D03-9CCB-452FF30E0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023081"/>
              </p:ext>
            </p:extLst>
          </p:nvPr>
        </p:nvGraphicFramePr>
        <p:xfrm>
          <a:off x="714376" y="1221112"/>
          <a:ext cx="5714999" cy="1336674"/>
        </p:xfrm>
        <a:graphic>
          <a:graphicData uri="http://schemas.openxmlformats.org/drawingml/2006/table">
            <a:tbl>
              <a:tblPr/>
              <a:tblGrid>
                <a:gridCol w="1979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2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55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Inventory Days=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Receivable Days=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313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Payable Days=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200,000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4" descr="Cash Conversion Cycle">
            <a:extLst>
              <a:ext uri="{FF2B5EF4-FFF2-40B4-BE49-F238E27FC236}">
                <a16:creationId xmlns:a16="http://schemas.microsoft.com/office/drawing/2014/main" id="{C84C8BD9-2811-4411-9673-C738242E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4" y="4450937"/>
            <a:ext cx="3122713" cy="158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6B7DAD3-A320-47E0-AFBD-6E470415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968625"/>
            <a:ext cx="3926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CCC = 292 + 313 – 73 = 532</a:t>
            </a:r>
            <a:endParaRPr lang="en-US" alt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9DDF1C1-D6B0-40C0-94D8-80D3A007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3702686"/>
            <a:ext cx="6019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Therefore, it takes the Company approximately 532 days to turn its initial cash investment in inventory back into cash.</a:t>
            </a:r>
          </a:p>
        </p:txBody>
      </p:sp>
    </p:spTree>
    <p:extLst>
      <p:ext uri="{BB962C8B-B14F-4D97-AF65-F5344CB8AC3E}">
        <p14:creationId xmlns:p14="http://schemas.microsoft.com/office/powerpoint/2010/main" val="41396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4000" dirty="0" err="1"/>
              <a:t>Please</a:t>
            </a:r>
            <a:r>
              <a:rPr lang="de-DE" sz="4000" dirty="0"/>
              <a:t> </a:t>
            </a:r>
            <a:r>
              <a:rPr lang="de-DE" sz="4000" dirty="0" err="1"/>
              <a:t>build</a:t>
            </a:r>
            <a:r>
              <a:rPr lang="de-DE" sz="4000" dirty="0"/>
              <a:t> 3 </a:t>
            </a:r>
            <a:r>
              <a:rPr lang="de-DE" sz="4000" dirty="0" err="1"/>
              <a:t>groups</a:t>
            </a:r>
            <a:r>
              <a:rPr lang="de-DE" sz="4000" dirty="0"/>
              <a:t>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064A-4807-42BB-B83E-AEC3FF50756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https://clipartstation.com/gruppenarbeit-clipart/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CF08A4-9141-48FB-B4B5-C111C381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1" t="40370" r="37188" b="25741"/>
          <a:stretch/>
        </p:blipFill>
        <p:spPr>
          <a:xfrm>
            <a:off x="3619500" y="2454614"/>
            <a:ext cx="4181476" cy="29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70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Task: </a:t>
            </a:r>
          </a:p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think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about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how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improve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one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each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figure</a:t>
            </a:r>
            <a:r>
              <a:rPr lang="de-DE" sz="2000" dirty="0">
                <a:solidFill>
                  <a:srgbClr val="FF0000"/>
                </a:solidFill>
              </a:rPr>
              <a:t> (10 min) and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ideas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afterwards</a:t>
            </a:r>
            <a:r>
              <a:rPr lang="de-DE" sz="2000" dirty="0">
                <a:solidFill>
                  <a:srgbClr val="FF0000"/>
                </a:solidFill>
              </a:rPr>
              <a:t> (5 min)…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Payable</a:t>
            </a:r>
            <a:r>
              <a:rPr lang="de-DE" sz="2000" dirty="0"/>
              <a:t> Days (Group 1)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Inventory</a:t>
            </a:r>
            <a:r>
              <a:rPr lang="de-DE" sz="2000" dirty="0"/>
              <a:t> Days (Group 2)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Receivable</a:t>
            </a:r>
            <a:r>
              <a:rPr lang="de-DE" sz="2000" dirty="0"/>
              <a:t> Days (Group 3)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https://essayscouncil.net/tips-writing-case-study/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E12DEF-EAA8-4B01-A09A-9CCFF910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8" t="45157" r="23958" b="8408"/>
          <a:stretch/>
        </p:blipFill>
        <p:spPr>
          <a:xfrm>
            <a:off x="5400298" y="4299045"/>
            <a:ext cx="3410470" cy="17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38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27BD4B-8361-41D9-A0F6-E4183276ED4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https://www.pinterest.com/pin/278519558177892101/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3C0346-A326-41C4-9636-6D7A9A2A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32" t="17297" r="2089" b="50000"/>
          <a:stretch/>
        </p:blipFill>
        <p:spPr>
          <a:xfrm>
            <a:off x="5647188" y="4312692"/>
            <a:ext cx="3125337" cy="16820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Role</a:t>
            </a:r>
            <a:r>
              <a:rPr lang="de-DE" sz="2000" dirty="0">
                <a:solidFill>
                  <a:srgbClr val="FF0000"/>
                </a:solidFill>
              </a:rPr>
              <a:t> Play: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choose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two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volunteers</a:t>
            </a:r>
            <a:r>
              <a:rPr lang="de-DE" sz="2000" dirty="0">
                <a:solidFill>
                  <a:srgbClr val="FF0000"/>
                </a:solidFill>
              </a:rPr>
              <a:t> – 1 </a:t>
            </a:r>
            <a:r>
              <a:rPr lang="de-DE" sz="2000" dirty="0" err="1">
                <a:solidFill>
                  <a:srgbClr val="FF0000"/>
                </a:solidFill>
              </a:rPr>
              <a:t>business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owner</a:t>
            </a:r>
            <a:r>
              <a:rPr lang="de-DE" sz="2000" dirty="0">
                <a:solidFill>
                  <a:srgbClr val="FF0000"/>
                </a:solidFill>
              </a:rPr>
              <a:t>, 1 </a:t>
            </a:r>
            <a:r>
              <a:rPr lang="de-DE" sz="2000" dirty="0" err="1">
                <a:solidFill>
                  <a:srgbClr val="FF0000"/>
                </a:solidFill>
              </a:rPr>
              <a:t>loan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officer</a:t>
            </a:r>
            <a:r>
              <a:rPr lang="de-DE" sz="2000" dirty="0">
                <a:solidFill>
                  <a:srgbClr val="FF0000"/>
                </a:solidFill>
              </a:rPr>
              <a:t>!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Situation: </a:t>
            </a:r>
          </a:p>
          <a:p>
            <a:r>
              <a:rPr lang="de-DE" sz="2000" dirty="0">
                <a:solidFill>
                  <a:srgbClr val="FF0000"/>
                </a:solidFill>
              </a:rPr>
              <a:t>The </a:t>
            </a:r>
            <a:r>
              <a:rPr lang="de-DE" sz="2000" dirty="0" err="1">
                <a:solidFill>
                  <a:srgbClr val="FF0000"/>
                </a:solidFill>
              </a:rPr>
              <a:t>business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owner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has</a:t>
            </a:r>
            <a:r>
              <a:rPr lang="de-DE" sz="2000" dirty="0">
                <a:solidFill>
                  <a:srgbClr val="FF0000"/>
                </a:solidFill>
              </a:rPr>
              <a:t> a </a:t>
            </a:r>
            <a:r>
              <a:rPr lang="de-DE" sz="2000" dirty="0" err="1">
                <a:solidFill>
                  <a:srgbClr val="FF0000"/>
                </a:solidFill>
              </a:rPr>
              <a:t>bad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working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capital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management</a:t>
            </a:r>
            <a:r>
              <a:rPr lang="de-DE" sz="2000" dirty="0">
                <a:solidFill>
                  <a:srgbClr val="FF0000"/>
                </a:solidFill>
              </a:rPr>
              <a:t> (</a:t>
            </a:r>
            <a:r>
              <a:rPr lang="de-DE" sz="2000" dirty="0" err="1">
                <a:solidFill>
                  <a:srgbClr val="FF0000"/>
                </a:solidFill>
              </a:rPr>
              <a:t>as</a:t>
            </a:r>
            <a:r>
              <a:rPr lang="de-DE" sz="2000" dirty="0">
                <a:solidFill>
                  <a:srgbClr val="FF0000"/>
                </a:solidFill>
              </a:rPr>
              <a:t> in </a:t>
            </a:r>
            <a:r>
              <a:rPr lang="de-DE" sz="2000" dirty="0" err="1">
                <a:solidFill>
                  <a:srgbClr val="FF0000"/>
                </a:solidFill>
              </a:rPr>
              <a:t>our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example</a:t>
            </a:r>
            <a:r>
              <a:rPr lang="de-DE" sz="2000" dirty="0">
                <a:solidFill>
                  <a:srgbClr val="FF0000"/>
                </a:solidFill>
              </a:rPr>
              <a:t>). </a:t>
            </a:r>
          </a:p>
          <a:p>
            <a:r>
              <a:rPr lang="de-DE" sz="2000" dirty="0">
                <a:solidFill>
                  <a:srgbClr val="FF0000"/>
                </a:solidFill>
              </a:rPr>
              <a:t>The </a:t>
            </a:r>
            <a:r>
              <a:rPr lang="de-DE" sz="2000" dirty="0" err="1">
                <a:solidFill>
                  <a:srgbClr val="FF0000"/>
                </a:solidFill>
              </a:rPr>
              <a:t>bank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who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financing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business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critical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because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that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</a:p>
          <a:p>
            <a:r>
              <a:rPr lang="de-DE" sz="2000" dirty="0">
                <a:solidFill>
                  <a:srgbClr val="FF0000"/>
                </a:solidFill>
              </a:rPr>
              <a:t>The </a:t>
            </a:r>
            <a:r>
              <a:rPr lang="de-DE" sz="2000" dirty="0" err="1">
                <a:solidFill>
                  <a:srgbClr val="FF0000"/>
                </a:solidFill>
              </a:rPr>
              <a:t>business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owner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should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explain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possibilities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towards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loan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officer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how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improve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working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capital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management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53433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Where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find </a:t>
            </a:r>
            <a:r>
              <a:rPr lang="de-DE" sz="2000" dirty="0" err="1">
                <a:solidFill>
                  <a:srgbClr val="FF0000"/>
                </a:solidFill>
              </a:rPr>
              <a:t>further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information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these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topics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pPr lvl="1"/>
            <a:endParaRPr lang="de-DE" sz="16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https://www.investopedia.com/terms/w/workingcapitalmanagement.asp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https://www.youtube.com/watch?v=bHK77lbdyWA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615519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/>
              <a:t>Risk, Return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Capital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2722-56F8-B14E-A3EE-727B3EB28504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1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Projects world-wide</a:t>
            </a:r>
          </a:p>
        </p:txBody>
      </p:sp>
      <p:sp>
        <p:nvSpPr>
          <p:cNvPr id="7" name="Rechteck 6"/>
          <p:cNvSpPr/>
          <p:nvPr/>
        </p:nvSpPr>
        <p:spPr>
          <a:xfrm>
            <a:off x="1587931" y="5566702"/>
            <a:ext cx="6362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100" dirty="0">
                <a:solidFill>
                  <a:srgbClr val="666666"/>
                </a:solidFill>
                <a:latin typeface="Sparkasse Rg"/>
                <a:cs typeface="Sparkasse Rg"/>
              </a:rPr>
              <a:t>Since 1992: more than 200 projects in over 80 countries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51297"/>
            <a:ext cx="8146472" cy="37881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798518" y="1"/>
            <a:ext cx="1343608" cy="401216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algn="r"/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30/06/2016</a:t>
            </a:r>
          </a:p>
        </p:txBody>
      </p:sp>
    </p:spTree>
    <p:extLst>
      <p:ext uri="{BB962C8B-B14F-4D97-AF65-F5344CB8AC3E}">
        <p14:creationId xmlns:p14="http://schemas.microsoft.com/office/powerpoint/2010/main" val="33737697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endParaRPr lang="de-DE" sz="4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A6E118-8393-45AB-9FA5-22DD5422C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16" t="16852" r="5209" b="38148"/>
          <a:stretch/>
        </p:blipFill>
        <p:spPr>
          <a:xfrm>
            <a:off x="5067300" y="3429000"/>
            <a:ext cx="3600449" cy="23145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0BE37A-AC07-42F0-87D4-D8F0793BF5A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https://scrumcorp.de/2019/06/17/brainstorming-wie-man-es-anders-machen-kann/</a:t>
            </a:r>
          </a:p>
          <a:p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C95A8-AEE3-4103-9500-149EB4AD2782}"/>
              </a:ext>
            </a:extLst>
          </p:cNvPr>
          <p:cNvSpPr txBox="1"/>
          <p:nvPr/>
        </p:nvSpPr>
        <p:spPr>
          <a:xfrm>
            <a:off x="866776" y="866774"/>
            <a:ext cx="6762750" cy="32670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pPr algn="ctr"/>
            <a:r>
              <a:rPr lang="de-DE" sz="4000" dirty="0"/>
              <a:t>Risk, Return and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Cost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Capital?!</a:t>
            </a:r>
          </a:p>
          <a:p>
            <a:pPr algn="ctr"/>
            <a:r>
              <a:rPr lang="de-DE" sz="4000" dirty="0"/>
              <a:t>-</a:t>
            </a:r>
          </a:p>
          <a:p>
            <a:pPr algn="ctr"/>
            <a:r>
              <a:rPr lang="de-DE" sz="4000" dirty="0"/>
              <a:t> </a:t>
            </a:r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comes</a:t>
            </a:r>
            <a:r>
              <a:rPr lang="de-DE" sz="4000" dirty="0"/>
              <a:t> </a:t>
            </a:r>
            <a:r>
              <a:rPr lang="de-DE" sz="4000" dirty="0" err="1"/>
              <a:t>into</a:t>
            </a:r>
            <a:r>
              <a:rPr lang="de-DE" sz="4000" dirty="0"/>
              <a:t> </a:t>
            </a:r>
            <a:r>
              <a:rPr lang="de-DE" sz="4000" dirty="0" err="1"/>
              <a:t>your</a:t>
            </a:r>
            <a:r>
              <a:rPr lang="de-DE" sz="4000" dirty="0"/>
              <a:t> </a:t>
            </a:r>
            <a:r>
              <a:rPr lang="de-DE" sz="4000" dirty="0" err="1"/>
              <a:t>mind</a:t>
            </a:r>
            <a:r>
              <a:rPr lang="de-D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641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Thinking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about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risk</a:t>
            </a:r>
            <a:r>
              <a:rPr lang="de-DE" sz="2000" dirty="0">
                <a:solidFill>
                  <a:srgbClr val="FF0000"/>
                </a:solidFill>
              </a:rPr>
              <a:t> and </a:t>
            </a:r>
            <a:r>
              <a:rPr lang="de-DE" sz="2000" dirty="0" err="1">
                <a:solidFill>
                  <a:srgbClr val="FF0000"/>
                </a:solidFill>
              </a:rPr>
              <a:t>return</a:t>
            </a:r>
            <a:r>
              <a:rPr lang="de-DE" sz="2000" dirty="0">
                <a:solidFill>
                  <a:srgbClr val="FF0000"/>
                </a:solidFill>
              </a:rPr>
              <a:t> …</a:t>
            </a:r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117858-90E3-432F-B83A-167CF7544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0" t="38889" r="37188" b="34445"/>
          <a:stretch/>
        </p:blipFill>
        <p:spPr>
          <a:xfrm>
            <a:off x="790575" y="1238249"/>
            <a:ext cx="7820393" cy="4875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B72482-2E71-4AB0-9448-8C9B3FCFD68D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https://www.estas.de/Hochseilakt-in-den-USA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868756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D85EC9-F961-460C-ABD4-EFA5F6E47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7" t="25741" r="21458" b="11296"/>
          <a:stretch/>
        </p:blipFill>
        <p:spPr>
          <a:xfrm>
            <a:off x="717808" y="533400"/>
            <a:ext cx="7708384" cy="5257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9DA10D-2E32-41A0-9A62-3B70FE41241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https://bnn.de/nachrichten/wildline-in-bad-wildbad-nervenkitzel-am-sommerberg</a:t>
            </a:r>
          </a:p>
        </p:txBody>
      </p:sp>
    </p:spTree>
    <p:extLst>
      <p:ext uri="{BB962C8B-B14F-4D97-AF65-F5344CB8AC3E}">
        <p14:creationId xmlns:p14="http://schemas.microsoft.com/office/powerpoint/2010/main" val="29176518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9DA10D-2E32-41A0-9A62-3B70FE41241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https://www.onvista.de/aktien/Apple-Aktie-US0378331005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7D1369-49C5-4EE8-AC04-72E1FC5CD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29444" r="57187" b="18518"/>
          <a:stretch/>
        </p:blipFill>
        <p:spPr>
          <a:xfrm>
            <a:off x="152399" y="196624"/>
            <a:ext cx="8505825" cy="60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558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9DA10D-2E32-41A0-9A62-3B70FE41241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https://www.onvista.de/aktien/TUI-Aktie-DE000TUAG000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F99346-0D58-4F0F-BD47-A1171F284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" t="29815" r="56459" b="19259"/>
          <a:stretch/>
        </p:blipFill>
        <p:spPr>
          <a:xfrm>
            <a:off x="200024" y="94696"/>
            <a:ext cx="8734426" cy="60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82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B67A0B-BF0B-4B32-B89A-5D7CF457D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1" t="15370" r="27812" b="16296"/>
          <a:stretch/>
        </p:blipFill>
        <p:spPr>
          <a:xfrm>
            <a:off x="1047750" y="189043"/>
            <a:ext cx="6600825" cy="59119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CFD11CF-4DD6-44CF-B654-E23444CD267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https://www.dreamstime.com/relationship-risk-return-investitions-image166786167</a:t>
            </a:r>
          </a:p>
        </p:txBody>
      </p:sp>
    </p:spTree>
    <p:extLst>
      <p:ext uri="{BB962C8B-B14F-4D97-AF65-F5344CB8AC3E}">
        <p14:creationId xmlns:p14="http://schemas.microsoft.com/office/powerpoint/2010/main" val="24432907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F97777-0188-49F6-A038-2C09A64EE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2" t="35186" r="8679" b="13888"/>
          <a:stretch/>
        </p:blipFill>
        <p:spPr>
          <a:xfrm>
            <a:off x="647700" y="1857375"/>
            <a:ext cx="7636074" cy="2619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9E2AAC-E6BD-42BC-88F6-3E1D363191DB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https://blog.wealthfront.com/risk-return/</a:t>
            </a:r>
          </a:p>
        </p:txBody>
      </p:sp>
    </p:spTree>
    <p:extLst>
      <p:ext uri="{BB962C8B-B14F-4D97-AF65-F5344CB8AC3E}">
        <p14:creationId xmlns:p14="http://schemas.microsoft.com/office/powerpoint/2010/main" val="42824991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9E2AAC-E6BD-42BC-88F6-3E1D363191DB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https://www.sdattonline.org/single-post/2018/10/12/The-Risk-and-Return-Relationship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5875D2-B0FB-4B38-A049-CB2E98192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7" t="48518" r="43646" b="15185"/>
          <a:stretch/>
        </p:blipFill>
        <p:spPr>
          <a:xfrm>
            <a:off x="790575" y="368717"/>
            <a:ext cx="7523972" cy="54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17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DBD605-BC3F-4156-8A54-F25AB73B8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0" t="17778" r="4062" b="35000"/>
          <a:stretch/>
        </p:blipFill>
        <p:spPr>
          <a:xfrm>
            <a:off x="771526" y="277466"/>
            <a:ext cx="7477124" cy="51671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8A6782-4B44-4CDD-AD38-82074D7AF978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http://www.co.bosque.tx.us/page/bosqueauditor.rating</a:t>
            </a:r>
          </a:p>
        </p:txBody>
      </p:sp>
    </p:spTree>
    <p:extLst>
      <p:ext uri="{BB962C8B-B14F-4D97-AF65-F5344CB8AC3E}">
        <p14:creationId xmlns:p14="http://schemas.microsoft.com/office/powerpoint/2010/main" val="993838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88AFF80-A82F-4BD3-BE4D-654A890D5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85" r="25520" b="23704"/>
          <a:stretch/>
        </p:blipFill>
        <p:spPr>
          <a:xfrm>
            <a:off x="0" y="1381124"/>
            <a:ext cx="8775275" cy="43815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FD8ED2C-C516-4BF6-9822-EBC6B284C751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www.visual-manager.ch/wp-content/uploads/trad_risk_map.png</a:t>
            </a:r>
          </a:p>
          <a:p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82970C-049C-4241-AF08-CCED38A2509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Risk </a:t>
            </a:r>
            <a:r>
              <a:rPr lang="de-DE" sz="2000" dirty="0" err="1">
                <a:solidFill>
                  <a:srgbClr val="FF0000"/>
                </a:solidFill>
              </a:rPr>
              <a:t>management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a </a:t>
            </a:r>
            <a:r>
              <a:rPr lang="de-DE" sz="2000" dirty="0" err="1">
                <a:solidFill>
                  <a:srgbClr val="FF0000"/>
                </a:solidFill>
              </a:rPr>
              <a:t>company</a:t>
            </a:r>
            <a:r>
              <a:rPr lang="de-DE" sz="2000" dirty="0">
                <a:solidFill>
                  <a:srgbClr val="FF0000"/>
                </a:solidFill>
              </a:rPr>
              <a:t>: Risk </a:t>
            </a:r>
            <a:r>
              <a:rPr lang="de-DE" sz="2000" dirty="0" err="1">
                <a:solidFill>
                  <a:srgbClr val="FF0000"/>
                </a:solidFill>
              </a:rPr>
              <a:t>Map</a:t>
            </a:r>
            <a:endParaRPr lang="de-DE" sz="2000" dirty="0">
              <a:solidFill>
                <a:srgbClr val="FF0000"/>
              </a:solidFill>
            </a:endParaRPr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4356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 </a:t>
            </a:r>
            <a:r>
              <a:rPr lang="de-DE" dirty="0" err="1"/>
              <a:t>competences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C53A-3975-DE4E-9A2C-B3DD4C55E4D4}" type="slidenum">
              <a:rPr lang="de-DE" smtClean="0"/>
              <a:pPr/>
              <a:t>9</a:t>
            </a:fld>
            <a:endParaRPr lang="de-DE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12225604"/>
              </p:ext>
            </p:extLst>
          </p:nvPr>
        </p:nvGraphicFramePr>
        <p:xfrm>
          <a:off x="3132138" y="368300"/>
          <a:ext cx="5903912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8061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10BEB5-FEAA-4B92-BEF0-805C7E494A46}"/>
              </a:ext>
            </a:extLst>
          </p:cNvPr>
          <p:cNvSpPr txBox="1"/>
          <p:nvPr/>
        </p:nvSpPr>
        <p:spPr>
          <a:xfrm>
            <a:off x="714376" y="714375"/>
            <a:ext cx="6762750" cy="100965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4000" dirty="0" err="1"/>
              <a:t>Please</a:t>
            </a:r>
            <a:r>
              <a:rPr lang="de-DE" sz="4000" dirty="0"/>
              <a:t> </a:t>
            </a:r>
            <a:r>
              <a:rPr lang="de-DE" sz="4000" dirty="0" err="1"/>
              <a:t>build</a:t>
            </a:r>
            <a:r>
              <a:rPr lang="de-DE" sz="4000" dirty="0"/>
              <a:t> 3 </a:t>
            </a:r>
            <a:r>
              <a:rPr lang="de-DE" sz="4000" dirty="0" err="1"/>
              <a:t>groups</a:t>
            </a:r>
            <a:r>
              <a:rPr lang="de-DE" sz="4000" dirty="0"/>
              <a:t> 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3D064A-4807-42BB-B83E-AEC3FF507567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https://clipartstation.com/gruppenarbeit-clipart/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CF08A4-9141-48FB-B4B5-C111C381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41" t="40370" r="37188" b="25741"/>
          <a:stretch/>
        </p:blipFill>
        <p:spPr>
          <a:xfrm>
            <a:off x="3619500" y="2454614"/>
            <a:ext cx="4181476" cy="29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141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390469-10DC-4FD2-938D-8878561B44E4}"/>
              </a:ext>
            </a:extLst>
          </p:cNvPr>
          <p:cNvSpPr txBox="1"/>
          <p:nvPr/>
        </p:nvSpPr>
        <p:spPr>
          <a:xfrm>
            <a:off x="714376" y="714375"/>
            <a:ext cx="6762750" cy="5847722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think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different </a:t>
            </a:r>
            <a:r>
              <a:rPr lang="de-DE" sz="2000" dirty="0" err="1">
                <a:solidFill>
                  <a:srgbClr val="FF0000"/>
                </a:solidFill>
              </a:rPr>
              <a:t>risks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that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occur</a:t>
            </a:r>
            <a:r>
              <a:rPr lang="de-DE" sz="2000" dirty="0">
                <a:solidFill>
                  <a:srgbClr val="FF0000"/>
                </a:solidFill>
              </a:rPr>
              <a:t> in </a:t>
            </a:r>
            <a:r>
              <a:rPr lang="de-DE" sz="2000" dirty="0" err="1">
                <a:solidFill>
                  <a:srgbClr val="FF0000"/>
                </a:solidFill>
              </a:rPr>
              <a:t>your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business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model</a:t>
            </a:r>
            <a:r>
              <a:rPr lang="de-DE" sz="2000" dirty="0">
                <a:solidFill>
                  <a:srgbClr val="FF0000"/>
                </a:solidFill>
              </a:rPr>
              <a:t>!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them</a:t>
            </a:r>
            <a:r>
              <a:rPr lang="de-DE" sz="2000" dirty="0">
                <a:solidFill>
                  <a:srgbClr val="FF0000"/>
                </a:solidFill>
              </a:rPr>
              <a:t> on a </a:t>
            </a:r>
            <a:r>
              <a:rPr lang="de-DE" sz="2000" dirty="0" err="1">
                <a:solidFill>
                  <a:srgbClr val="FF0000"/>
                </a:solidFill>
              </a:rPr>
              <a:t>flip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chart</a:t>
            </a:r>
            <a:r>
              <a:rPr lang="de-DE" sz="2000" dirty="0">
                <a:solidFill>
                  <a:srgbClr val="FF0000"/>
                </a:solidFill>
              </a:rPr>
              <a:t> and </a:t>
            </a:r>
            <a:r>
              <a:rPr lang="de-DE" sz="2000" dirty="0" err="1">
                <a:solidFill>
                  <a:srgbClr val="FF0000"/>
                </a:solidFill>
              </a:rPr>
              <a:t>cluster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them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according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risk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map</a:t>
            </a:r>
            <a:r>
              <a:rPr lang="de-DE" sz="2000" dirty="0">
                <a:solidFill>
                  <a:srgbClr val="FF0000"/>
                </a:solidFill>
              </a:rPr>
              <a:t>! </a:t>
            </a:r>
            <a:endParaRPr lang="de-DE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42A158-76A4-4EC1-BC9A-C64F5C85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4" t="47811" r="54030" b="23002"/>
          <a:stretch/>
        </p:blipFill>
        <p:spPr>
          <a:xfrm>
            <a:off x="3152633" y="3220872"/>
            <a:ext cx="5008728" cy="23646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5620989-2F57-49E7-B1C2-AAD49CF5C97E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wellspringconsultancy.com/</a:t>
            </a:r>
            <a:r>
              <a:rPr lang="de-DE" sz="1200" dirty="0" err="1"/>
              <a:t>product</a:t>
            </a:r>
            <a:r>
              <a:rPr lang="de-DE" sz="1200" dirty="0"/>
              <a:t>/risk-assessment-and-management-in-care-level-3-e-learning-cpd/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05171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… </a:t>
            </a:r>
            <a:r>
              <a:rPr lang="de-DE" sz="2000" dirty="0" err="1">
                <a:solidFill>
                  <a:srgbClr val="FF0000"/>
                </a:solidFill>
              </a:rPr>
              <a:t>please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think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different </a:t>
            </a:r>
            <a:r>
              <a:rPr lang="de-DE" sz="2000" dirty="0" err="1">
                <a:solidFill>
                  <a:srgbClr val="FF0000"/>
                </a:solidFill>
              </a:rPr>
              <a:t>measures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that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taken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manage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risks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of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businesses</a:t>
            </a:r>
            <a:r>
              <a:rPr lang="de-DE" sz="2000" dirty="0">
                <a:solidFill>
                  <a:srgbClr val="FF0000"/>
                </a:solidFill>
              </a:rPr>
              <a:t> and </a:t>
            </a:r>
            <a:r>
              <a:rPr lang="de-DE" sz="2000" dirty="0" err="1">
                <a:solidFill>
                  <a:srgbClr val="FF0000"/>
                </a:solidFill>
              </a:rPr>
              <a:t>present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them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the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board</a:t>
            </a:r>
            <a:r>
              <a:rPr lang="de-DE" sz="2000" dirty="0">
                <a:solidFill>
                  <a:srgbClr val="FF0000"/>
                </a:solidFill>
              </a:rPr>
              <a:t>!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/>
              <a:t>…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example</a:t>
            </a:r>
            <a:r>
              <a:rPr lang="de-DE" sz="2000" dirty="0"/>
              <a:t>:</a:t>
            </a:r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Avoid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Reduce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Diversify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Make</a:t>
            </a:r>
            <a:r>
              <a:rPr lang="de-DE" sz="2000" dirty="0"/>
              <a:t> </a:t>
            </a:r>
            <a:r>
              <a:rPr lang="de-DE" sz="2000" dirty="0" err="1"/>
              <a:t>Provisions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Insure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Accept</a:t>
            </a:r>
            <a:endParaRPr lang="de-DE" sz="2000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4A1812-9D4A-4D10-BE99-159725979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0" t="13582" r="16120" b="14777"/>
          <a:stretch/>
        </p:blipFill>
        <p:spPr>
          <a:xfrm>
            <a:off x="5604539" y="3970124"/>
            <a:ext cx="2825086" cy="16263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43ABAE-1B47-4E07-BA07-32C9FD5759BD}"/>
              </a:ext>
            </a:extLst>
          </p:cNvPr>
          <p:cNvSpPr txBox="1"/>
          <p:nvPr/>
        </p:nvSpPr>
        <p:spPr>
          <a:xfrm>
            <a:off x="1819275" y="6257297"/>
            <a:ext cx="6953250" cy="304800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1200" dirty="0"/>
              <a:t>Source: https://www.rm4hd.com/risk-management-standards-and-risk-a-german-perspective</a:t>
            </a:r>
          </a:p>
          <a:p>
            <a:r>
              <a:rPr lang="de-DE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214500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5398924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 err="1">
                <a:solidFill>
                  <a:srgbClr val="FF0000"/>
                </a:solidFill>
              </a:rPr>
              <a:t>Where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could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you</a:t>
            </a:r>
            <a:r>
              <a:rPr lang="de-DE" sz="2000" dirty="0">
                <a:solidFill>
                  <a:srgbClr val="FF0000"/>
                </a:solidFill>
              </a:rPr>
              <a:t> find </a:t>
            </a:r>
            <a:r>
              <a:rPr lang="de-DE" sz="2000" dirty="0" err="1">
                <a:solidFill>
                  <a:srgbClr val="FF0000"/>
                </a:solidFill>
              </a:rPr>
              <a:t>further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information</a:t>
            </a:r>
            <a:r>
              <a:rPr lang="de-DE" sz="2000" dirty="0">
                <a:solidFill>
                  <a:srgbClr val="FF0000"/>
                </a:solidFill>
              </a:rPr>
              <a:t> on </a:t>
            </a:r>
            <a:r>
              <a:rPr lang="de-DE" sz="2000" dirty="0" err="1">
                <a:solidFill>
                  <a:srgbClr val="FF0000"/>
                </a:solidFill>
              </a:rPr>
              <a:t>these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topics</a:t>
            </a:r>
            <a:r>
              <a:rPr lang="de-DE" sz="2000" dirty="0">
                <a:solidFill>
                  <a:srgbClr val="FF0000"/>
                </a:solidFill>
              </a:rPr>
              <a:t>?</a:t>
            </a:r>
          </a:p>
          <a:p>
            <a:pPr lvl="1"/>
            <a:endParaRPr lang="de-DE" sz="16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https://www.investopedia.com/terms/c/costofcapital.asp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https://www.youtube.com/watch?v=mVbvPUUUgbY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https://www.youtube.com/watch?v=8DDn3pOcO1E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https://www.youtube.com/results?search_query=economic+return</a:t>
            </a:r>
          </a:p>
          <a:p>
            <a:pPr lvl="1"/>
            <a:endParaRPr lang="de-DE" sz="1600" u="sng" dirty="0"/>
          </a:p>
          <a:p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0000"/>
              </a:solidFill>
            </a:endParaRPr>
          </a:p>
          <a:p>
            <a:endParaRPr lang="en-US" b="1" cap="all" dirty="0"/>
          </a:p>
          <a:p>
            <a:endParaRPr lang="en-US" sz="12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026797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4095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Final Scores (1)</a:t>
            </a:r>
          </a:p>
          <a:p>
            <a:endParaRPr lang="de-DE" sz="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680197-E02D-49BD-A380-A76BC3505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7" t="19630" r="32084" b="11399"/>
          <a:stretch/>
        </p:blipFill>
        <p:spPr>
          <a:xfrm>
            <a:off x="714375" y="1323948"/>
            <a:ext cx="4438650" cy="48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755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C53A-3975-DE4E-9A2C-B3DD4C55E4D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Sparkasse Rg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Sparkasse Rg"/>
              <a:ea typeface="+mn-e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FA14AD-3BC7-4986-897A-976B69139A11}"/>
              </a:ext>
            </a:extLst>
          </p:cNvPr>
          <p:cNvSpPr txBox="1"/>
          <p:nvPr/>
        </p:nvSpPr>
        <p:spPr>
          <a:xfrm>
            <a:off x="714375" y="714375"/>
            <a:ext cx="7181849" cy="409575"/>
          </a:xfrm>
          <a:prstGeom prst="rect">
            <a:avLst/>
          </a:prstGeom>
          <a:noFill/>
        </p:spPr>
        <p:txBody>
          <a:bodyPr wrap="square" lIns="108000" tIns="46800" rIns="108000" bIns="46800" rtlCol="0">
            <a:no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Final Scores (2)</a:t>
            </a:r>
          </a:p>
          <a:p>
            <a:endParaRPr lang="de-DE" sz="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82B63D-1B5E-4FD0-9E7F-E340F7F6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4" t="53833" r="32500" b="29999"/>
          <a:stretch/>
        </p:blipFill>
        <p:spPr>
          <a:xfrm>
            <a:off x="602896" y="1219200"/>
            <a:ext cx="6305751" cy="16192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884744-5915-4425-A3D0-5659F6A89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80" t="35935" r="31354" b="30185"/>
          <a:stretch/>
        </p:blipFill>
        <p:spPr>
          <a:xfrm>
            <a:off x="602897" y="2659874"/>
            <a:ext cx="6055078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71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en-GB" dirty="0"/>
          </a:p>
        </p:txBody>
      </p:sp>
      <p:sp>
        <p:nvSpPr>
          <p:cNvPr id="12" name="Untertitel 11"/>
          <p:cNvSpPr>
            <a:spLocks noGrp="1"/>
          </p:cNvSpPr>
          <p:nvPr>
            <p:ph type="subTitle" idx="1"/>
          </p:nvPr>
        </p:nvSpPr>
        <p:spPr>
          <a:xfrm>
            <a:off x="4572000" y="1473201"/>
            <a:ext cx="4572000" cy="2273299"/>
          </a:xfrm>
        </p:spPr>
        <p:txBody>
          <a:bodyPr/>
          <a:lstStyle/>
          <a:p>
            <a:pPr lvl="0"/>
            <a:r>
              <a:rPr lang="de-DE" sz="2400" dirty="0" err="1"/>
              <a:t>Contact</a:t>
            </a:r>
            <a:endParaRPr lang="de-DE" sz="2400" dirty="0"/>
          </a:p>
          <a:p>
            <a:pPr lvl="0"/>
            <a:br>
              <a:rPr lang="is-IS" sz="1800" dirty="0"/>
            </a:br>
            <a:endParaRPr lang="nb-NO" sz="1800" dirty="0"/>
          </a:p>
          <a:p>
            <a:r>
              <a:rPr lang="nb-NO" sz="1800" b="1" u="sng" dirty="0"/>
              <a:t>e-Mail: </a:t>
            </a:r>
          </a:p>
          <a:p>
            <a:endParaRPr lang="nb-NO" sz="1800" b="1" u="sng" dirty="0"/>
          </a:p>
          <a:p>
            <a:r>
              <a:rPr lang="de-DE" sz="1800" dirty="0"/>
              <a:t>uwe.pfeffer@sparkassenstiftung.de</a:t>
            </a:r>
          </a:p>
          <a:p>
            <a:endParaRPr lang="de-DE" sz="1800" dirty="0"/>
          </a:p>
          <a:p>
            <a:r>
              <a:rPr lang="de-DE" sz="1800" dirty="0"/>
              <a:t>vela.samuel-frederick@sparkassenstiftung.de</a:t>
            </a:r>
          </a:p>
          <a:p>
            <a:endParaRPr lang="de-DE" sz="1800" dirty="0"/>
          </a:p>
          <a:p>
            <a:pPr lvl="0"/>
            <a:r>
              <a:rPr lang="de-DE" sz="1800" dirty="0"/>
              <a:t>johannes.steger@skba.de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08366621"/>
      </p:ext>
    </p:extLst>
  </p:cSld>
  <p:clrMapOvr>
    <a:masterClrMapping/>
  </p:clrMapOvr>
</p:sld>
</file>

<file path=ppt/theme/theme1.xml><?xml version="1.0" encoding="utf-8"?>
<a:theme xmlns:a="http://schemas.openxmlformats.org/drawingml/2006/main" name="SPK Master ist einfach">
  <a:themeElements>
    <a:clrScheme name="SPK">
      <a:dk1>
        <a:srgbClr val="000000"/>
      </a:dk1>
      <a:lt1>
        <a:srgbClr val="FFFFFF"/>
      </a:lt1>
      <a:dk2>
        <a:srgbClr val="FF0000"/>
      </a:dk2>
      <a:lt2>
        <a:srgbClr val="D9D9D9"/>
      </a:lt2>
      <a:accent1>
        <a:srgbClr val="FF0000"/>
      </a:accent1>
      <a:accent2>
        <a:srgbClr val="666666"/>
      </a:accent2>
      <a:accent3>
        <a:srgbClr val="D9D9D9"/>
      </a:accent3>
      <a:accent4>
        <a:srgbClr val="000000"/>
      </a:accent4>
      <a:accent5>
        <a:srgbClr val="FFC900"/>
      </a:accent5>
      <a:accent6>
        <a:srgbClr val="FF8F00"/>
      </a:accent6>
      <a:hlink>
        <a:srgbClr val="9B348E"/>
      </a:hlink>
      <a:folHlink>
        <a:srgbClr val="2C57D2"/>
      </a:folHlink>
    </a:clrScheme>
    <a:fontScheme name="SPK">
      <a:majorFont>
        <a:latin typeface="Sparkasse Head"/>
        <a:ea typeface=""/>
        <a:cs typeface=""/>
      </a:majorFont>
      <a:minorFont>
        <a:latin typeface="Sparkass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16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46800" rIns="108000" bIns="46800" rtlCol="0">
        <a:noAutofit/>
      </a:bodyPr>
      <a:lstStyle>
        <a:defPPr>
          <a:defRPr sz="1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61130_Standardpräsentation_Sparkassenstiftung.potx" id="{B5704831-2F3A-4C78-B9E5-26079006CD28}" vid="{AC12EDB3-F8A6-42D1-8538-BCAEFA515F4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e8dc4a-0180-4d78-bfd2-63bd10964a68">
      <Terms xmlns="http://schemas.microsoft.com/office/infopath/2007/PartnerControls"/>
    </lcf76f155ced4ddcb4097134ff3c332f>
    <TaxCatchAll xmlns="02330bc4-f398-49ad-b080-3282cc79bc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5D0D4B2847946B03770A5AD0E5EFE" ma:contentTypeVersion="18" ma:contentTypeDescription="Create a new document." ma:contentTypeScope="" ma:versionID="e436b24bb1f5f663cbd09ceaf34efecd">
  <xsd:schema xmlns:xsd="http://www.w3.org/2001/XMLSchema" xmlns:xs="http://www.w3.org/2001/XMLSchema" xmlns:p="http://schemas.microsoft.com/office/2006/metadata/properties" xmlns:ns2="44e8dc4a-0180-4d78-bfd2-63bd10964a68" xmlns:ns3="02330bc4-f398-49ad-b080-3282cc79bc29" targetNamespace="http://schemas.microsoft.com/office/2006/metadata/properties" ma:root="true" ma:fieldsID="579defbb460b873723602f3be7c96116" ns2:_="" ns3:_="">
    <xsd:import namespace="44e8dc4a-0180-4d78-bfd2-63bd10964a68"/>
    <xsd:import namespace="02330bc4-f398-49ad-b080-3282cc79bc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8dc4a-0180-4d78-bfd2-63bd10964a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0b0520ee-6024-4163-b7ac-1dacdfaf9b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30bc4-f398-49ad-b080-3282cc79bc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4743ca7-4544-4b99-9219-683841599d01}" ma:internalName="TaxCatchAll" ma:showField="CatchAllData" ma:web="02330bc4-f398-49ad-b080-3282cc79bc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8E982-8B1A-40DA-9A5C-5FF6B30396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884BE-1AE9-439D-8C3A-040D66E25FAE}">
  <ds:schemaRefs>
    <ds:schemaRef ds:uri="http://schemas.microsoft.com/office/2006/metadata/properties"/>
    <ds:schemaRef ds:uri="http://schemas.microsoft.com/office/infopath/2007/PartnerControls"/>
    <ds:schemaRef ds:uri="44e8dc4a-0180-4d78-bfd2-63bd10964a68"/>
    <ds:schemaRef ds:uri="02330bc4-f398-49ad-b080-3282cc79bc29"/>
  </ds:schemaRefs>
</ds:datastoreItem>
</file>

<file path=customXml/itemProps3.xml><?xml version="1.0" encoding="utf-8"?>
<ds:datastoreItem xmlns:ds="http://schemas.openxmlformats.org/officeDocument/2006/customXml" ds:itemID="{405EFB80-306D-4BFD-A987-120C544DF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e8dc4a-0180-4d78-bfd2-63bd10964a68"/>
    <ds:schemaRef ds:uri="02330bc4-f398-49ad-b080-3282cc79bc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20161130_Standardpräsentation_Sparkassenstiftung</Template>
  <TotalTime>3</TotalTime>
  <Words>3305</Words>
  <Application>Microsoft Office PowerPoint</Application>
  <PresentationFormat>Presentación en pantalla (4:3)</PresentationFormat>
  <Paragraphs>1039</Paragraphs>
  <Slides>96</Slides>
  <Notes>82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97" baseType="lpstr">
      <vt:lpstr>SPK Master ist einfach</vt:lpstr>
      <vt:lpstr>Workshop  -  Finance for Non-Finance Managers</vt:lpstr>
      <vt:lpstr>Agenda</vt:lpstr>
      <vt:lpstr>Objectives</vt:lpstr>
      <vt:lpstr>Schedule  Day 1</vt:lpstr>
      <vt:lpstr>Schedule  Day 2</vt:lpstr>
      <vt:lpstr>Presentación de PowerPoint</vt:lpstr>
      <vt:lpstr>Who we are </vt:lpstr>
      <vt:lpstr>Projects world-wide</vt:lpstr>
      <vt:lpstr>Core competences</vt:lpstr>
      <vt:lpstr>Pilot Project Saint Lucia</vt:lpstr>
      <vt:lpstr>Johannes Steger   </vt:lpstr>
      <vt:lpstr>Who are you? - Please introduce yourself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you!</vt:lpstr>
    </vt:vector>
  </TitlesOfParts>
  <Company>SBFIC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local banking a worldwide success</dc:title>
  <dc:creator>Frau Carina Lau</dc:creator>
  <cp:lastModifiedBy>Vela Samuel-Frederick</cp:lastModifiedBy>
  <cp:revision>182</cp:revision>
  <cp:lastPrinted>2017-07-15T14:38:56Z</cp:lastPrinted>
  <dcterms:created xsi:type="dcterms:W3CDTF">2017-03-09T12:44:45Z</dcterms:created>
  <dcterms:modified xsi:type="dcterms:W3CDTF">2024-08-07T15:09:51Z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0x01010077E5D0D4B2847946B03770A5AD0E5EFE</vt:lpwstr>
  </property>
</Properties>
</file>